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0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gagnon Coulibaly" initials="PC" lastIdx="1" clrIdx="0">
    <p:extLst>
      <p:ext uri="{19B8F6BF-5375-455C-9EA6-DF929625EA0E}">
        <p15:presenceInfo xmlns:p15="http://schemas.microsoft.com/office/powerpoint/2012/main" userId="9b4b13affbe23f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1T19:02:57.31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1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4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84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60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48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4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4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9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F0D22C-0912-49CE-B72C-94263890470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68BF5B-33A3-4F71-A2D7-290A321B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9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2627-5DFB-403C-B88D-3189E88A2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Recession of African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D5C4-3C99-47BE-A0D7-9C87C950E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Piergagnon Coulibaly</a:t>
            </a:r>
          </a:p>
          <a:p>
            <a:r>
              <a:rPr lang="en-US" dirty="0"/>
              <a:t>Introduction to Machine Learning</a:t>
            </a:r>
          </a:p>
          <a:p>
            <a:r>
              <a:rPr lang="en-US" dirty="0"/>
              <a:t>pcoul2@uis.edu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0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50F-F36F-4169-BEFE-0F6BC8B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Experimental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6FF62D-F105-4923-8746-29FAEBB31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684078"/>
              </p:ext>
            </p:extLst>
          </p:nvPr>
        </p:nvGraphicFramePr>
        <p:xfrm>
          <a:off x="1295400" y="2557463"/>
          <a:ext cx="9601195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39">
                  <a:extLst>
                    <a:ext uri="{9D8B030D-6E8A-4147-A177-3AD203B41FA5}">
                      <a16:colId xmlns:a16="http://schemas.microsoft.com/office/drawing/2014/main" val="3535695017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647201694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3097987484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77170268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98636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Tuned Hyper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Mtry</a:t>
                      </a:r>
                      <a:r>
                        <a:rPr lang="en-US" sz="1000" dirty="0"/>
                        <a:t>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n.trees</a:t>
                      </a:r>
                      <a:r>
                        <a:rPr lang="en-US" sz="1000" dirty="0"/>
                        <a:t> = 100, </a:t>
                      </a:r>
                      <a:r>
                        <a:rPr lang="en-US" sz="1000" dirty="0" err="1"/>
                        <a:t>interaction.depth</a:t>
                      </a:r>
                      <a:r>
                        <a:rPr lang="en-US" sz="1000" dirty="0"/>
                        <a:t> = 2, shrinkage = 0.1, </a:t>
                      </a:r>
                      <a:r>
                        <a:rPr lang="en-US" sz="1000" dirty="0" err="1"/>
                        <a:t>n.minobsinnode</a:t>
                      </a:r>
                      <a:r>
                        <a:rPr lang="en-US" sz="1000" dirty="0"/>
                        <a:t>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7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nIter</a:t>
                      </a:r>
                      <a:r>
                        <a:rPr lang="en-US" sz="1000" dirty="0"/>
                        <a:t> = 100, method = Real </a:t>
                      </a:r>
                      <a:r>
                        <a:rPr lang="en-US" sz="1000" dirty="0" err="1"/>
                        <a:t>adaboost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7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Tree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Nbagg</a:t>
                      </a:r>
                      <a:r>
                        <a:rPr lang="en-US" sz="1000" dirty="0"/>
                        <a:t> =25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Hidden Layer1: 32, drop out1 = 0.3, hidden layer2 = 64, drop out2 = 0.2, batch size = 100, learning rate = 0.05,  activation1 = </a:t>
                      </a:r>
                      <a:r>
                        <a:rPr lang="en-US" sz="1000" dirty="0" err="1"/>
                        <a:t>relu</a:t>
                      </a:r>
                      <a:r>
                        <a:rPr lang="en-US" sz="1000" dirty="0"/>
                        <a:t>, activation2 = sigmoid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4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51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91E-CB4D-4A79-9A52-6A13892B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3844C7-87E2-4B71-B878-60AE7E168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899749"/>
              </p:ext>
            </p:extLst>
          </p:nvPr>
        </p:nvGraphicFramePr>
        <p:xfrm>
          <a:off x="1370903" y="2582630"/>
          <a:ext cx="96011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80797319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590655446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348765086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48356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Out of Sample 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In-sample Mean 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4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57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796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581912-99CA-4A0A-8E9E-C18EABFEBB6C}"/>
              </a:ext>
            </a:extLst>
          </p:cNvPr>
          <p:cNvSpPr txBox="1"/>
          <p:nvPr/>
        </p:nvSpPr>
        <p:spPr>
          <a:xfrm>
            <a:off x="1476462" y="4035105"/>
            <a:ext cx="949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Random Forest did not perform well with in-sample data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The discrepancy is concerning and could be because of bias towards the majority classifier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AdaBoost is more balanced across metrics</a:t>
            </a:r>
          </a:p>
        </p:txBody>
      </p:sp>
    </p:spTree>
    <p:extLst>
      <p:ext uri="{BB962C8B-B14F-4D97-AF65-F5344CB8AC3E}">
        <p14:creationId xmlns:p14="http://schemas.microsoft.com/office/powerpoint/2010/main" val="210867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9BD5-6899-4928-AD50-45D9EADD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7704-C11C-41B4-8209-4B3690A5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imbalance is a serious problem that can hamper the performance of the best models</a:t>
            </a:r>
          </a:p>
          <a:p>
            <a:r>
              <a:rPr lang="en-US" dirty="0"/>
              <a:t>The selection of a model shouldn’t be always based solely on metrics</a:t>
            </a:r>
          </a:p>
          <a:p>
            <a:pPr lvl="1"/>
            <a:r>
              <a:rPr lang="en-US" dirty="0"/>
              <a:t>Taking into account factors surrounding predictors and their relationships with the outcome variable is important</a:t>
            </a:r>
          </a:p>
          <a:p>
            <a:pPr lvl="1"/>
            <a:r>
              <a:rPr lang="en-US" dirty="0"/>
              <a:t>The cost of FPR and FNR shouldn’t be neglected</a:t>
            </a:r>
          </a:p>
        </p:txBody>
      </p:sp>
    </p:spTree>
    <p:extLst>
      <p:ext uri="{BB962C8B-B14F-4D97-AF65-F5344CB8AC3E}">
        <p14:creationId xmlns:p14="http://schemas.microsoft.com/office/powerpoint/2010/main" val="96312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8C03-878E-4E9F-B095-D2E5EBFC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9DCE-DCDD-4E10-B286-E06E20BB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recession in African Countries using a set of economic features from a data set found on Kaggle</a:t>
            </a:r>
          </a:p>
          <a:p>
            <a:r>
              <a:rPr lang="en-US" dirty="0"/>
              <a:t>Recession can lead to opportunities for businesses and investors</a:t>
            </a:r>
          </a:p>
          <a:p>
            <a:r>
              <a:rPr lang="en-US" dirty="0"/>
              <a:t>12 Machine Learning models will be built for the prediction</a:t>
            </a:r>
          </a:p>
          <a:p>
            <a:r>
              <a:rPr lang="en-US" dirty="0"/>
              <a:t>The models will be from regression, ensemble, regularization and a simple feedforward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0352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B1F9-8DD1-42DE-A071-8B58EFEF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20EB-D232-4100-926C-41135D45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relevant work on Kaggle addresses the problem</a:t>
            </a:r>
          </a:p>
          <a:p>
            <a:r>
              <a:rPr lang="en-US" dirty="0"/>
              <a:t>The approach was to extract features to understand the relationship with the outcome variable</a:t>
            </a:r>
          </a:p>
          <a:p>
            <a:r>
              <a:rPr lang="en-US" dirty="0"/>
              <a:t>Not a lot of models were used</a:t>
            </a:r>
          </a:p>
          <a:p>
            <a:r>
              <a:rPr lang="en-US" dirty="0"/>
              <a:t>Accuracy was used as 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304784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89D0-991B-478B-A056-F209109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5CEC-888B-471C-9907-2527BA8F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486 observations of 50 variables</a:t>
            </a:r>
          </a:p>
          <a:p>
            <a:r>
              <a:rPr lang="en-US" dirty="0" err="1"/>
              <a:t>Growthbucket</a:t>
            </a:r>
            <a:r>
              <a:rPr lang="en-US" dirty="0"/>
              <a:t> is a factor with 2 levels outcome variable</a:t>
            </a:r>
          </a:p>
          <a:p>
            <a:pPr lvl="1"/>
            <a:r>
              <a:rPr lang="en-US" dirty="0"/>
              <a:t>0 level indicates no recession</a:t>
            </a:r>
          </a:p>
          <a:p>
            <a:pPr lvl="1"/>
            <a:r>
              <a:rPr lang="en-US" dirty="0"/>
              <a:t>1 level indicates a recession</a:t>
            </a:r>
          </a:p>
          <a:p>
            <a:r>
              <a:rPr lang="en-US" dirty="0"/>
              <a:t>All variables are numeric except the outcome variable</a:t>
            </a:r>
          </a:p>
          <a:p>
            <a:r>
              <a:rPr lang="en-US" dirty="0"/>
              <a:t>Luckily no missing values were found</a:t>
            </a:r>
          </a:p>
        </p:txBody>
      </p:sp>
    </p:spTree>
    <p:extLst>
      <p:ext uri="{BB962C8B-B14F-4D97-AF65-F5344CB8AC3E}">
        <p14:creationId xmlns:p14="http://schemas.microsoft.com/office/powerpoint/2010/main" val="294249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47D7-CF1E-4687-9EA4-F257F31B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0D73-601F-45C2-852F-C468B11E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variable was converted to a 2 levels factor for readability</a:t>
            </a:r>
          </a:p>
          <a:p>
            <a:pPr lvl="1"/>
            <a:r>
              <a:rPr lang="en-US" dirty="0"/>
              <a:t>No level meaning there is no recession</a:t>
            </a:r>
          </a:p>
          <a:p>
            <a:pPr lvl="1"/>
            <a:r>
              <a:rPr lang="en-US" dirty="0"/>
              <a:t>Yes level meaning there is a recession</a:t>
            </a:r>
          </a:p>
          <a:p>
            <a:r>
              <a:rPr lang="en-US" dirty="0"/>
              <a:t>The outcome variable is highly imbalanced</a:t>
            </a:r>
          </a:p>
          <a:p>
            <a:pPr lvl="1"/>
            <a:r>
              <a:rPr lang="en-US" dirty="0"/>
              <a:t>92.1% of no responses</a:t>
            </a:r>
          </a:p>
          <a:p>
            <a:pPr lvl="1"/>
            <a:r>
              <a:rPr lang="en-US" dirty="0"/>
              <a:t>7.8% of yes responses</a:t>
            </a:r>
          </a:p>
        </p:txBody>
      </p:sp>
    </p:spTree>
    <p:extLst>
      <p:ext uri="{BB962C8B-B14F-4D97-AF65-F5344CB8AC3E}">
        <p14:creationId xmlns:p14="http://schemas.microsoft.com/office/powerpoint/2010/main" val="37204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A949-161C-4D31-B9BA-C93F5D2B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327E-B4FF-4CCB-9447-7D2ADDBC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by side box plots and MANOVA tests show that 18 variables have a significant difference with the outcome variable</a:t>
            </a:r>
          </a:p>
          <a:p>
            <a:r>
              <a:rPr lang="en-US" dirty="0"/>
              <a:t>This is a lot of information that would be lost if not all variables are kept</a:t>
            </a:r>
          </a:p>
          <a:p>
            <a:r>
              <a:rPr lang="en-US" dirty="0"/>
              <a:t>Class imbalance could be the cause for why some variables seem to show no relationship with the outcome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4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E042-92AD-4795-BEA7-E7B7DF6F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1C7E-0D68-4A1B-B1B0-15045FE5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SMOTE will be used for handling class imbalance</a:t>
            </a:r>
          </a:p>
          <a:p>
            <a:r>
              <a:rPr lang="en-US" dirty="0"/>
              <a:t>It is available as a method within the train control steps of creating folds</a:t>
            </a:r>
          </a:p>
          <a:p>
            <a:r>
              <a:rPr lang="en-US" dirty="0"/>
              <a:t>All numeric features were scaled using the Scale method of caret</a:t>
            </a:r>
          </a:p>
          <a:p>
            <a:r>
              <a:rPr lang="en-US" dirty="0"/>
              <a:t>The scaling occurred ONLY on the train set</a:t>
            </a:r>
          </a:p>
          <a:p>
            <a:r>
              <a:rPr lang="en-US" dirty="0"/>
              <a:t>Data was split between 2 sets</a:t>
            </a:r>
          </a:p>
          <a:p>
            <a:pPr lvl="1"/>
            <a:r>
              <a:rPr lang="en-US" dirty="0"/>
              <a:t>80% training set</a:t>
            </a:r>
          </a:p>
          <a:p>
            <a:pPr lvl="1"/>
            <a:r>
              <a:rPr lang="en-US" dirty="0"/>
              <a:t>20% testing set</a:t>
            </a:r>
          </a:p>
        </p:txBody>
      </p:sp>
    </p:spTree>
    <p:extLst>
      <p:ext uri="{BB962C8B-B14F-4D97-AF65-F5344CB8AC3E}">
        <p14:creationId xmlns:p14="http://schemas.microsoft.com/office/powerpoint/2010/main" val="298926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BECF-A669-477E-9C25-FCF63DCE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5471-F62F-4179-B55C-F6B6E0FC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models except Neural Network were built from the caret package</a:t>
            </a:r>
          </a:p>
          <a:p>
            <a:r>
              <a:rPr lang="en-US" dirty="0"/>
              <a:t>Train function of caret was used for training</a:t>
            </a:r>
          </a:p>
          <a:p>
            <a:r>
              <a:rPr lang="en-US" dirty="0"/>
              <a:t>Cross Validation method with 10 folds was used</a:t>
            </a:r>
          </a:p>
          <a:p>
            <a:r>
              <a:rPr lang="en-US" dirty="0"/>
              <a:t>All models were auto tuned automatically by caret or provided a grid from which the hyper parameters could be tuned from</a:t>
            </a:r>
          </a:p>
          <a:p>
            <a:r>
              <a:rPr lang="en-US" dirty="0"/>
              <a:t>Neural Network was auto tuned using flags</a:t>
            </a:r>
          </a:p>
          <a:p>
            <a:pPr lvl="1"/>
            <a:r>
              <a:rPr lang="en-US" dirty="0"/>
              <a:t>Train set was further divided into 90% train and 10% validation</a:t>
            </a:r>
          </a:p>
        </p:txBody>
      </p:sp>
    </p:spTree>
    <p:extLst>
      <p:ext uri="{BB962C8B-B14F-4D97-AF65-F5344CB8AC3E}">
        <p14:creationId xmlns:p14="http://schemas.microsoft.com/office/powerpoint/2010/main" val="373412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793B-47EB-48B8-8659-30E43DF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43" y="747240"/>
            <a:ext cx="9601196" cy="905391"/>
          </a:xfrm>
        </p:spPr>
        <p:txBody>
          <a:bodyPr/>
          <a:lstStyle/>
          <a:p>
            <a:r>
              <a:rPr lang="en-US" dirty="0"/>
              <a:t>Analysis and Experimental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12E527-58DD-4D57-9250-0EE96BD67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24668"/>
              </p:ext>
            </p:extLst>
          </p:nvPr>
        </p:nvGraphicFramePr>
        <p:xfrm>
          <a:off x="1404460" y="2541524"/>
          <a:ext cx="938308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616">
                  <a:extLst>
                    <a:ext uri="{9D8B030D-6E8A-4147-A177-3AD203B41FA5}">
                      <a16:colId xmlns:a16="http://schemas.microsoft.com/office/drawing/2014/main" val="653108816"/>
                    </a:ext>
                  </a:extLst>
                </a:gridCol>
                <a:gridCol w="1876616">
                  <a:extLst>
                    <a:ext uri="{9D8B030D-6E8A-4147-A177-3AD203B41FA5}">
                      <a16:colId xmlns:a16="http://schemas.microsoft.com/office/drawing/2014/main" val="2229802543"/>
                    </a:ext>
                  </a:extLst>
                </a:gridCol>
                <a:gridCol w="1876616">
                  <a:extLst>
                    <a:ext uri="{9D8B030D-6E8A-4147-A177-3AD203B41FA5}">
                      <a16:colId xmlns:a16="http://schemas.microsoft.com/office/drawing/2014/main" val="2962448468"/>
                    </a:ext>
                  </a:extLst>
                </a:gridCol>
                <a:gridCol w="1876616">
                  <a:extLst>
                    <a:ext uri="{9D8B030D-6E8A-4147-A177-3AD203B41FA5}">
                      <a16:colId xmlns:a16="http://schemas.microsoft.com/office/drawing/2014/main" val="4115653196"/>
                    </a:ext>
                  </a:extLst>
                </a:gridCol>
                <a:gridCol w="1876616">
                  <a:extLst>
                    <a:ext uri="{9D8B030D-6E8A-4147-A177-3AD203B41FA5}">
                      <a16:colId xmlns:a16="http://schemas.microsoft.com/office/drawing/2014/main" val="3139448921"/>
                    </a:ext>
                  </a:extLst>
                </a:gridCol>
              </a:tblGrid>
              <a:tr h="1491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Kappa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Tuned Hyper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06109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 at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33659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 at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41242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Laplace = 0, </a:t>
                      </a:r>
                      <a:r>
                        <a:rPr lang="en-US" sz="1000" dirty="0" err="1"/>
                        <a:t>UseKernel</a:t>
                      </a:r>
                      <a:r>
                        <a:rPr lang="en-US" sz="1000" dirty="0"/>
                        <a:t> = True, Adjust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6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Naïve Bayes with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Laplace = 0, </a:t>
                      </a:r>
                      <a:r>
                        <a:rPr lang="en-US" sz="1000" dirty="0" err="1"/>
                        <a:t>UseKernel</a:t>
                      </a:r>
                      <a:r>
                        <a:rPr lang="en-US" sz="1000" dirty="0"/>
                        <a:t> = True, Adjust = 1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50193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Alpha = 1, Lambda = 0.01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561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Alpha = 0, Lambda = 0.4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85071"/>
                  </a:ext>
                </a:extLst>
              </a:tr>
              <a:tr h="2939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Alpha = 0.5, Lambda = 0.11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132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936</TotalTime>
  <Words>687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Predicting Recession of African Countries</vt:lpstr>
      <vt:lpstr>Problem Definition and Project Goals</vt:lpstr>
      <vt:lpstr>Related Work</vt:lpstr>
      <vt:lpstr>Data Exploration</vt:lpstr>
      <vt:lpstr>Data Exploration</vt:lpstr>
      <vt:lpstr>Data Exploration</vt:lpstr>
      <vt:lpstr>Preprocessing</vt:lpstr>
      <vt:lpstr>Analysis and Experimental Results</vt:lpstr>
      <vt:lpstr>Analysis and Experimental Results</vt:lpstr>
      <vt:lpstr>Analysis and Experimental Results</vt:lpstr>
      <vt:lpstr>Performance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Recession of African Countries</dc:title>
  <dc:creator>Piergagnon Coulibaly</dc:creator>
  <cp:lastModifiedBy>Piergagnon Coulibaly</cp:lastModifiedBy>
  <cp:revision>16</cp:revision>
  <dcterms:created xsi:type="dcterms:W3CDTF">2021-05-01T17:56:58Z</dcterms:created>
  <dcterms:modified xsi:type="dcterms:W3CDTF">2021-05-02T09:33:23Z</dcterms:modified>
</cp:coreProperties>
</file>