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0525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7434A34-1C86-4A9F-8DFF-64074D2CBE9E}" type="datetimeFigureOut">
              <a:rPr lang="zh-CN" altLang="en-US" smtClean="0"/>
              <a:t>2019/6/28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A26ED05-3079-4359-9330-8659DB4F5E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0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8"/>
          <p:cNvSpPr txBox="1">
            <a:spLocks/>
          </p:cNvSpPr>
          <p:nvPr/>
        </p:nvSpPr>
        <p:spPr>
          <a:xfrm>
            <a:off x="139700" y="139700"/>
            <a:ext cx="11696700" cy="34607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 smtClean="0"/>
              <a:t>Java</a:t>
            </a:r>
            <a:r>
              <a:rPr lang="zh-CN" altLang="en-US" sz="2400" dirty="0" smtClean="0"/>
              <a:t>开发入职实习前进阶课程  版权属于微信号 </a:t>
            </a:r>
            <a:r>
              <a:rPr lang="en-US" altLang="zh-CN" sz="2400" dirty="0" smtClean="0"/>
              <a:t>zoumf77 https://github.com/zoumf77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397652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5804" y="695342"/>
            <a:ext cx="8428571" cy="5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818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669704" y="824248"/>
            <a:ext cx="1146220" cy="347729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start</a:t>
            </a:r>
            <a:endParaRPr lang="zh-CN" altLang="en-US" dirty="0"/>
          </a:p>
        </p:txBody>
      </p:sp>
      <p:sp>
        <p:nvSpPr>
          <p:cNvPr id="6" name="菱形 5"/>
          <p:cNvSpPr/>
          <p:nvPr/>
        </p:nvSpPr>
        <p:spPr>
          <a:xfrm>
            <a:off x="341293" y="1442432"/>
            <a:ext cx="1803042" cy="734096"/>
          </a:xfrm>
          <a:prstGeom prst="diamond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solidFill>
                  <a:schemeClr val="tx1"/>
                </a:solidFill>
              </a:rPr>
              <a:t>Table</a:t>
            </a:r>
            <a:r>
              <a:rPr lang="zh-CN" altLang="en-US" sz="1100" dirty="0" smtClean="0">
                <a:solidFill>
                  <a:schemeClr val="tx1"/>
                </a:solidFill>
              </a:rPr>
              <a:t>是否为空或长度为零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41293" y="2537137"/>
            <a:ext cx="1803043" cy="759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根据</a:t>
            </a:r>
            <a:r>
              <a:rPr lang="en-US" altLang="zh-CN" sz="1200" dirty="0" smtClean="0"/>
              <a:t>Key</a:t>
            </a:r>
            <a:r>
              <a:rPr lang="zh-CN" altLang="en-US" sz="1200" dirty="0" smtClean="0"/>
              <a:t>值计算</a:t>
            </a:r>
            <a:r>
              <a:rPr lang="en-US" altLang="zh-CN" sz="1200" dirty="0" smtClean="0"/>
              <a:t>Hash</a:t>
            </a:r>
            <a:r>
              <a:rPr lang="zh-CN" altLang="en-US" sz="1200" dirty="0" smtClean="0"/>
              <a:t>值，得到在</a:t>
            </a:r>
            <a:r>
              <a:rPr lang="en-US" altLang="zh-CN" sz="1200" dirty="0" smtClean="0"/>
              <a:t>table</a:t>
            </a:r>
            <a:r>
              <a:rPr lang="zh-CN" altLang="en-US" sz="1200" dirty="0" smtClean="0"/>
              <a:t>中的索引</a:t>
            </a:r>
            <a:r>
              <a:rPr lang="en-US" altLang="zh-CN" dirty="0" err="1" smtClean="0"/>
              <a:t>i</a:t>
            </a:r>
            <a:endParaRPr lang="zh-CN" altLang="en-US" dirty="0"/>
          </a:p>
        </p:txBody>
      </p:sp>
      <p:sp>
        <p:nvSpPr>
          <p:cNvPr id="8" name="菱形 7"/>
          <p:cNvSpPr/>
          <p:nvPr/>
        </p:nvSpPr>
        <p:spPr>
          <a:xfrm>
            <a:off x="193184" y="3642572"/>
            <a:ext cx="2047741" cy="73409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Table[</a:t>
            </a:r>
            <a:r>
              <a:rPr lang="en-US" altLang="zh-CN" sz="1100" dirty="0" err="1" smtClean="0"/>
              <a:t>i</a:t>
            </a:r>
            <a:r>
              <a:rPr lang="en-US" altLang="zh-CN" sz="1100" dirty="0" smtClean="0"/>
              <a:t>[==null</a:t>
            </a:r>
            <a:endParaRPr lang="zh-CN" altLang="en-US" sz="1100" dirty="0"/>
          </a:p>
        </p:txBody>
      </p:sp>
      <p:sp>
        <p:nvSpPr>
          <p:cNvPr id="13" name="矩形 12"/>
          <p:cNvSpPr/>
          <p:nvPr/>
        </p:nvSpPr>
        <p:spPr>
          <a:xfrm>
            <a:off x="315533" y="4726545"/>
            <a:ext cx="1803042" cy="4636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Table[</a:t>
            </a:r>
            <a:r>
              <a:rPr lang="en-US" altLang="zh-CN" sz="1200" dirty="0" err="1" smtClean="0"/>
              <a:t>i</a:t>
            </a:r>
            <a:r>
              <a:rPr lang="en-US" altLang="zh-CN" sz="1200" dirty="0" smtClean="0"/>
              <a:t>]=</a:t>
            </a:r>
            <a:r>
              <a:rPr lang="zh-CN" altLang="en-US" sz="1200" dirty="0" smtClean="0"/>
              <a:t>新节点</a:t>
            </a:r>
            <a:endParaRPr lang="zh-CN" altLang="en-US" sz="1200" dirty="0"/>
          </a:p>
        </p:txBody>
      </p:sp>
      <p:sp>
        <p:nvSpPr>
          <p:cNvPr id="14" name="菱形 13"/>
          <p:cNvSpPr/>
          <p:nvPr/>
        </p:nvSpPr>
        <p:spPr>
          <a:xfrm>
            <a:off x="2483475" y="3642572"/>
            <a:ext cx="2047741" cy="73409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Table[</a:t>
            </a:r>
            <a:r>
              <a:rPr lang="en-US" altLang="zh-CN" sz="1100" dirty="0" err="1" smtClean="0"/>
              <a:t>i</a:t>
            </a:r>
            <a:r>
              <a:rPr lang="en-US" altLang="zh-CN" sz="1100" dirty="0" smtClean="0"/>
              <a:t>].key==</a:t>
            </a:r>
            <a:r>
              <a:rPr lang="zh-CN" altLang="en-US" sz="1100" dirty="0" smtClean="0"/>
              <a:t>新</a:t>
            </a:r>
            <a:r>
              <a:rPr lang="en-US" altLang="zh-CN" sz="1100" dirty="0" smtClean="0"/>
              <a:t>key</a:t>
            </a:r>
            <a:endParaRPr lang="zh-CN" altLang="en-US" sz="1100" dirty="0"/>
          </a:p>
        </p:txBody>
      </p:sp>
      <p:sp>
        <p:nvSpPr>
          <p:cNvPr id="16" name="矩形 15"/>
          <p:cNvSpPr/>
          <p:nvPr/>
        </p:nvSpPr>
        <p:spPr>
          <a:xfrm>
            <a:off x="2605824" y="4752303"/>
            <a:ext cx="1803042" cy="437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Table[</a:t>
            </a:r>
            <a:r>
              <a:rPr lang="en-US" altLang="zh-CN" sz="1200" dirty="0" err="1" smtClean="0"/>
              <a:t>i</a:t>
            </a:r>
            <a:r>
              <a:rPr lang="en-US" altLang="zh-CN" sz="1200" dirty="0" smtClean="0"/>
              <a:t>].value=</a:t>
            </a:r>
            <a:r>
              <a:rPr lang="zh-CN" altLang="en-US" sz="1200" dirty="0" smtClean="0"/>
              <a:t>新</a:t>
            </a:r>
            <a:r>
              <a:rPr lang="en-US" altLang="zh-CN" sz="1200" dirty="0" smtClean="0"/>
              <a:t>value</a:t>
            </a:r>
            <a:r>
              <a:rPr lang="zh-CN" altLang="en-US" sz="1200" dirty="0" smtClean="0"/>
              <a:t>或者根据条件不改变值</a:t>
            </a:r>
            <a:endParaRPr lang="zh-CN" altLang="en-US" sz="1200" dirty="0"/>
          </a:p>
        </p:txBody>
      </p:sp>
      <p:sp>
        <p:nvSpPr>
          <p:cNvPr id="17" name="矩形 16"/>
          <p:cNvSpPr/>
          <p:nvPr/>
        </p:nvSpPr>
        <p:spPr>
          <a:xfrm>
            <a:off x="7602827" y="1420969"/>
            <a:ext cx="1803042" cy="6697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从</a:t>
            </a:r>
            <a:r>
              <a:rPr lang="en-US" altLang="zh-CN" sz="1400" dirty="0" smtClean="0"/>
              <a:t>table[</a:t>
            </a:r>
            <a:r>
              <a:rPr lang="en-US" altLang="zh-CN" sz="1400" dirty="0" err="1" smtClean="0"/>
              <a:t>i</a:t>
            </a:r>
            <a:r>
              <a:rPr lang="en-US" altLang="zh-CN" sz="1400" dirty="0" smtClean="0"/>
              <a:t>]</a:t>
            </a:r>
            <a:r>
              <a:rPr lang="zh-CN" altLang="en-US" sz="1400" dirty="0" smtClean="0"/>
              <a:t>的下一个节点即链表上开始遍历节点</a:t>
            </a:r>
            <a:endParaRPr lang="zh-CN" altLang="en-US" sz="1400" dirty="0"/>
          </a:p>
        </p:txBody>
      </p:sp>
      <p:sp>
        <p:nvSpPr>
          <p:cNvPr id="18" name="菱形 17"/>
          <p:cNvSpPr/>
          <p:nvPr/>
        </p:nvSpPr>
        <p:spPr>
          <a:xfrm>
            <a:off x="7480478" y="2537137"/>
            <a:ext cx="2047741" cy="73409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如果该节点为</a:t>
            </a:r>
            <a:r>
              <a:rPr lang="en-US" altLang="zh-CN" sz="1100" dirty="0" smtClean="0"/>
              <a:t>null</a:t>
            </a:r>
            <a:endParaRPr lang="zh-CN" altLang="en-US" sz="1100" dirty="0"/>
          </a:p>
        </p:txBody>
      </p:sp>
      <p:sp>
        <p:nvSpPr>
          <p:cNvPr id="19" name="矩形 18"/>
          <p:cNvSpPr/>
          <p:nvPr/>
        </p:nvSpPr>
        <p:spPr>
          <a:xfrm>
            <a:off x="10060546" y="2571486"/>
            <a:ext cx="1803042" cy="6697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说明该节点是末尾，把新节点附在链表后面</a:t>
            </a:r>
            <a:endParaRPr lang="zh-CN" altLang="en-US" sz="1200" dirty="0"/>
          </a:p>
        </p:txBody>
      </p:sp>
      <p:sp>
        <p:nvSpPr>
          <p:cNvPr id="21" name="菱形 20"/>
          <p:cNvSpPr/>
          <p:nvPr/>
        </p:nvSpPr>
        <p:spPr>
          <a:xfrm>
            <a:off x="9938196" y="3571736"/>
            <a:ext cx="2047741" cy="73409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如果从</a:t>
            </a:r>
            <a:r>
              <a:rPr lang="en-US" altLang="zh-CN" sz="1100" dirty="0" smtClean="0"/>
              <a:t>table[</a:t>
            </a:r>
            <a:r>
              <a:rPr lang="en-US" altLang="zh-CN" sz="1100" dirty="0" err="1" smtClean="0"/>
              <a:t>i</a:t>
            </a:r>
            <a:r>
              <a:rPr lang="en-US" altLang="zh-CN" sz="1100" dirty="0" smtClean="0"/>
              <a:t>]</a:t>
            </a:r>
            <a:r>
              <a:rPr lang="zh-CN" altLang="en-US" sz="1100" dirty="0" smtClean="0"/>
              <a:t>开始的节点数大于</a:t>
            </a:r>
            <a:r>
              <a:rPr lang="en-US" altLang="zh-CN" sz="1100" dirty="0" smtClean="0"/>
              <a:t>8</a:t>
            </a:r>
            <a:endParaRPr lang="zh-CN" altLang="en-US" sz="1100" dirty="0"/>
          </a:p>
        </p:txBody>
      </p:sp>
      <p:sp>
        <p:nvSpPr>
          <p:cNvPr id="22" name="矩形 21"/>
          <p:cNvSpPr/>
          <p:nvPr/>
        </p:nvSpPr>
        <p:spPr>
          <a:xfrm>
            <a:off x="10060546" y="4571986"/>
            <a:ext cx="1803042" cy="6697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变成红黑树</a:t>
            </a:r>
            <a:endParaRPr lang="zh-CN" altLang="en-US" sz="1400" dirty="0"/>
          </a:p>
        </p:txBody>
      </p:sp>
      <p:sp>
        <p:nvSpPr>
          <p:cNvPr id="23" name="菱形 22"/>
          <p:cNvSpPr/>
          <p:nvPr/>
        </p:nvSpPr>
        <p:spPr>
          <a:xfrm>
            <a:off x="7480478" y="3571736"/>
            <a:ext cx="2047741" cy="73409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如果该节点的</a:t>
            </a:r>
            <a:r>
              <a:rPr lang="en-US" altLang="zh-CN" sz="1100" dirty="0" smtClean="0"/>
              <a:t>key==</a:t>
            </a:r>
            <a:r>
              <a:rPr lang="zh-CN" altLang="en-US" sz="1100" dirty="0" smtClean="0"/>
              <a:t>新</a:t>
            </a:r>
            <a:r>
              <a:rPr lang="en-US" altLang="zh-CN" sz="1100" dirty="0" smtClean="0"/>
              <a:t>key</a:t>
            </a:r>
            <a:endParaRPr lang="zh-CN" altLang="en-US" sz="1100" dirty="0"/>
          </a:p>
        </p:txBody>
      </p:sp>
      <p:sp>
        <p:nvSpPr>
          <p:cNvPr id="24" name="矩形 23"/>
          <p:cNvSpPr/>
          <p:nvPr/>
        </p:nvSpPr>
        <p:spPr>
          <a:xfrm>
            <a:off x="7602828" y="4752302"/>
            <a:ext cx="1803042" cy="437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该节点的</a:t>
            </a:r>
            <a:r>
              <a:rPr lang="en-US" altLang="zh-CN" sz="1200" dirty="0" smtClean="0"/>
              <a:t>.value=</a:t>
            </a:r>
            <a:r>
              <a:rPr lang="zh-CN" altLang="en-US" sz="1200" dirty="0" smtClean="0"/>
              <a:t>新</a:t>
            </a:r>
            <a:r>
              <a:rPr lang="en-US" altLang="zh-CN" sz="1200" dirty="0" smtClean="0"/>
              <a:t>value</a:t>
            </a:r>
            <a:r>
              <a:rPr lang="zh-CN" altLang="en-US" sz="1200" dirty="0" smtClean="0"/>
              <a:t>或者根据条件不改变值</a:t>
            </a:r>
            <a:endParaRPr lang="zh-CN" altLang="en-US" sz="1200" dirty="0"/>
          </a:p>
        </p:txBody>
      </p:sp>
      <p:sp>
        <p:nvSpPr>
          <p:cNvPr id="25" name="矩形 24"/>
          <p:cNvSpPr/>
          <p:nvPr/>
        </p:nvSpPr>
        <p:spPr>
          <a:xfrm>
            <a:off x="4958369" y="3603933"/>
            <a:ext cx="1803042" cy="6697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继续下一个节点</a:t>
            </a:r>
            <a:endParaRPr lang="zh-CN" altLang="en-US" sz="1400" dirty="0"/>
          </a:p>
        </p:txBody>
      </p:sp>
      <p:sp>
        <p:nvSpPr>
          <p:cNvPr id="26" name="菱形 25"/>
          <p:cNvSpPr/>
          <p:nvPr/>
        </p:nvSpPr>
        <p:spPr>
          <a:xfrm>
            <a:off x="45076" y="5540064"/>
            <a:ext cx="2343955" cy="73409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++size&gt;threshold</a:t>
            </a:r>
            <a:endParaRPr lang="zh-CN" altLang="en-US" sz="1100" dirty="0"/>
          </a:p>
        </p:txBody>
      </p:sp>
      <p:sp>
        <p:nvSpPr>
          <p:cNvPr id="27" name="矩形 26"/>
          <p:cNvSpPr/>
          <p:nvPr/>
        </p:nvSpPr>
        <p:spPr>
          <a:xfrm>
            <a:off x="4958369" y="1474629"/>
            <a:ext cx="1803042" cy="66970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r</a:t>
            </a:r>
            <a:r>
              <a:rPr lang="en-US" altLang="zh-CN" sz="1400" dirty="0" smtClean="0"/>
              <a:t>esize()</a:t>
            </a:r>
            <a:endParaRPr lang="zh-CN" altLang="en-US" sz="1400" dirty="0"/>
          </a:p>
        </p:txBody>
      </p:sp>
      <p:sp>
        <p:nvSpPr>
          <p:cNvPr id="28" name="矩形 27"/>
          <p:cNvSpPr/>
          <p:nvPr/>
        </p:nvSpPr>
        <p:spPr>
          <a:xfrm>
            <a:off x="4966951" y="5572261"/>
            <a:ext cx="1803042" cy="66970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r</a:t>
            </a:r>
            <a:r>
              <a:rPr lang="en-US" altLang="zh-CN" sz="1400" dirty="0" smtClean="0"/>
              <a:t>esize()</a:t>
            </a:r>
            <a:endParaRPr lang="zh-CN" altLang="en-US" sz="1400" dirty="0"/>
          </a:p>
        </p:txBody>
      </p:sp>
      <p:sp>
        <p:nvSpPr>
          <p:cNvPr id="30" name="圆角矩形 29"/>
          <p:cNvSpPr/>
          <p:nvPr/>
        </p:nvSpPr>
        <p:spPr>
          <a:xfrm>
            <a:off x="643944" y="6495237"/>
            <a:ext cx="1146220" cy="347729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end</a:t>
            </a:r>
            <a:endParaRPr lang="zh-CN" altLang="en-US" dirty="0"/>
          </a:p>
        </p:txBody>
      </p:sp>
      <p:cxnSp>
        <p:nvCxnSpPr>
          <p:cNvPr id="32" name="直接箭头连接符 31"/>
          <p:cNvCxnSpPr>
            <a:stCxn id="5" idx="2"/>
            <a:endCxn id="6" idx="0"/>
          </p:cNvCxnSpPr>
          <p:nvPr/>
        </p:nvCxnSpPr>
        <p:spPr>
          <a:xfrm>
            <a:off x="1242814" y="1171977"/>
            <a:ext cx="0" cy="270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6" idx="2"/>
            <a:endCxn id="7" idx="0"/>
          </p:cNvCxnSpPr>
          <p:nvPr/>
        </p:nvCxnSpPr>
        <p:spPr>
          <a:xfrm>
            <a:off x="1242814" y="2176528"/>
            <a:ext cx="1" cy="360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7" idx="2"/>
          </p:cNvCxnSpPr>
          <p:nvPr/>
        </p:nvCxnSpPr>
        <p:spPr>
          <a:xfrm flipH="1">
            <a:off x="1242813" y="3296990"/>
            <a:ext cx="2" cy="345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8" idx="2"/>
            <a:endCxn id="13" idx="0"/>
          </p:cNvCxnSpPr>
          <p:nvPr/>
        </p:nvCxnSpPr>
        <p:spPr>
          <a:xfrm flipH="1">
            <a:off x="1217054" y="4376668"/>
            <a:ext cx="1" cy="349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13" idx="2"/>
            <a:endCxn id="26" idx="0"/>
          </p:cNvCxnSpPr>
          <p:nvPr/>
        </p:nvCxnSpPr>
        <p:spPr>
          <a:xfrm>
            <a:off x="1217054" y="5190187"/>
            <a:ext cx="0" cy="349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26" idx="2"/>
            <a:endCxn id="30" idx="0"/>
          </p:cNvCxnSpPr>
          <p:nvPr/>
        </p:nvCxnSpPr>
        <p:spPr>
          <a:xfrm>
            <a:off x="1217054" y="6274160"/>
            <a:ext cx="0" cy="221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6" idx="3"/>
            <a:endCxn id="27" idx="1"/>
          </p:cNvCxnSpPr>
          <p:nvPr/>
        </p:nvCxnSpPr>
        <p:spPr>
          <a:xfrm>
            <a:off x="2144335" y="1809480"/>
            <a:ext cx="28140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肘形连接符 48"/>
          <p:cNvCxnSpPr>
            <a:stCxn id="27" idx="2"/>
            <a:endCxn id="7" idx="3"/>
          </p:cNvCxnSpPr>
          <p:nvPr/>
        </p:nvCxnSpPr>
        <p:spPr>
          <a:xfrm rot="5400000">
            <a:off x="3615746" y="672920"/>
            <a:ext cx="772734" cy="371555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8" idx="3"/>
            <a:endCxn id="14" idx="1"/>
          </p:cNvCxnSpPr>
          <p:nvPr/>
        </p:nvCxnSpPr>
        <p:spPr>
          <a:xfrm>
            <a:off x="2240925" y="4009620"/>
            <a:ext cx="242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14" idx="2"/>
            <a:endCxn id="16" idx="0"/>
          </p:cNvCxnSpPr>
          <p:nvPr/>
        </p:nvCxnSpPr>
        <p:spPr>
          <a:xfrm flipH="1">
            <a:off x="3507345" y="4376668"/>
            <a:ext cx="1" cy="375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26" idx="3"/>
            <a:endCxn id="28" idx="1"/>
          </p:cNvCxnSpPr>
          <p:nvPr/>
        </p:nvCxnSpPr>
        <p:spPr>
          <a:xfrm>
            <a:off x="2389031" y="5907112"/>
            <a:ext cx="25779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肘形连接符 61"/>
          <p:cNvCxnSpPr>
            <a:stCxn id="28" idx="2"/>
            <a:endCxn id="30" idx="3"/>
          </p:cNvCxnSpPr>
          <p:nvPr/>
        </p:nvCxnSpPr>
        <p:spPr>
          <a:xfrm rot="5400000">
            <a:off x="3615748" y="4416378"/>
            <a:ext cx="427140" cy="407830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肘形连接符 63"/>
          <p:cNvCxnSpPr>
            <a:stCxn id="16" idx="2"/>
            <a:endCxn id="30" idx="3"/>
          </p:cNvCxnSpPr>
          <p:nvPr/>
        </p:nvCxnSpPr>
        <p:spPr>
          <a:xfrm rot="5400000">
            <a:off x="1909298" y="5071054"/>
            <a:ext cx="1478915" cy="17171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肘形连接符 67"/>
          <p:cNvCxnSpPr>
            <a:stCxn id="14" idx="0"/>
            <a:endCxn id="17" idx="0"/>
          </p:cNvCxnSpPr>
          <p:nvPr/>
        </p:nvCxnSpPr>
        <p:spPr>
          <a:xfrm rot="5400000" flipH="1" flipV="1">
            <a:off x="4895046" y="33270"/>
            <a:ext cx="2221603" cy="4997002"/>
          </a:xfrm>
          <a:prstGeom prst="bentConnector3">
            <a:avLst>
              <a:gd name="adj1" fmla="val 11029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>
            <a:stCxn id="17" idx="2"/>
            <a:endCxn id="18" idx="0"/>
          </p:cNvCxnSpPr>
          <p:nvPr/>
        </p:nvCxnSpPr>
        <p:spPr>
          <a:xfrm>
            <a:off x="8504348" y="2090670"/>
            <a:ext cx="1" cy="446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>
            <a:stCxn id="18" idx="2"/>
            <a:endCxn id="23" idx="0"/>
          </p:cNvCxnSpPr>
          <p:nvPr/>
        </p:nvCxnSpPr>
        <p:spPr>
          <a:xfrm>
            <a:off x="8504349" y="3271233"/>
            <a:ext cx="0" cy="300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>
            <a:stCxn id="18" idx="3"/>
            <a:endCxn id="19" idx="1"/>
          </p:cNvCxnSpPr>
          <p:nvPr/>
        </p:nvCxnSpPr>
        <p:spPr>
          <a:xfrm>
            <a:off x="9528219" y="2904185"/>
            <a:ext cx="532327" cy="2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>
            <a:stCxn id="19" idx="2"/>
            <a:endCxn id="21" idx="0"/>
          </p:cNvCxnSpPr>
          <p:nvPr/>
        </p:nvCxnSpPr>
        <p:spPr>
          <a:xfrm>
            <a:off x="10962067" y="3241187"/>
            <a:ext cx="0" cy="330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>
            <a:stCxn id="21" idx="2"/>
            <a:endCxn id="22" idx="0"/>
          </p:cNvCxnSpPr>
          <p:nvPr/>
        </p:nvCxnSpPr>
        <p:spPr>
          <a:xfrm>
            <a:off x="10962067" y="4305832"/>
            <a:ext cx="0" cy="266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>
            <a:stCxn id="23" idx="2"/>
            <a:endCxn id="24" idx="0"/>
          </p:cNvCxnSpPr>
          <p:nvPr/>
        </p:nvCxnSpPr>
        <p:spPr>
          <a:xfrm>
            <a:off x="8504349" y="4305832"/>
            <a:ext cx="0" cy="446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肘形连接符 84"/>
          <p:cNvCxnSpPr>
            <a:stCxn id="22" idx="2"/>
          </p:cNvCxnSpPr>
          <p:nvPr/>
        </p:nvCxnSpPr>
        <p:spPr>
          <a:xfrm rot="5400000">
            <a:off x="6027841" y="430899"/>
            <a:ext cx="123438" cy="97450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肘形连接符 88"/>
          <p:cNvCxnSpPr>
            <a:stCxn id="24" idx="2"/>
            <a:endCxn id="30" idx="3"/>
          </p:cNvCxnSpPr>
          <p:nvPr/>
        </p:nvCxnSpPr>
        <p:spPr>
          <a:xfrm rot="5400000">
            <a:off x="4407800" y="2572552"/>
            <a:ext cx="1478915" cy="671418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>
            <a:stCxn id="23" idx="1"/>
            <a:endCxn id="25" idx="3"/>
          </p:cNvCxnSpPr>
          <p:nvPr/>
        </p:nvCxnSpPr>
        <p:spPr>
          <a:xfrm flipH="1">
            <a:off x="6761411" y="3938784"/>
            <a:ext cx="7190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曲线连接符 94"/>
          <p:cNvCxnSpPr>
            <a:stCxn id="25" idx="0"/>
          </p:cNvCxnSpPr>
          <p:nvPr/>
        </p:nvCxnSpPr>
        <p:spPr>
          <a:xfrm rot="5400000" flipH="1" flipV="1">
            <a:off x="6326749" y="2450204"/>
            <a:ext cx="686870" cy="162058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肘形连接符 101"/>
          <p:cNvCxnSpPr/>
          <p:nvPr/>
        </p:nvCxnSpPr>
        <p:spPr>
          <a:xfrm rot="10800000" flipV="1">
            <a:off x="1217053" y="3937718"/>
            <a:ext cx="10680880" cy="1416679"/>
          </a:xfrm>
          <a:prstGeom prst="bentConnector3">
            <a:avLst>
              <a:gd name="adj1" fmla="val -16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文本框 107"/>
          <p:cNvSpPr txBox="1"/>
          <p:nvPr/>
        </p:nvSpPr>
        <p:spPr>
          <a:xfrm>
            <a:off x="2070278" y="1442431"/>
            <a:ext cx="474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是</a:t>
            </a:r>
            <a:endParaRPr lang="zh-CN" altLang="en-US" dirty="0"/>
          </a:p>
        </p:txBody>
      </p:sp>
      <p:sp>
        <p:nvSpPr>
          <p:cNvPr id="109" name="文本框 108"/>
          <p:cNvSpPr txBox="1"/>
          <p:nvPr/>
        </p:nvSpPr>
        <p:spPr>
          <a:xfrm>
            <a:off x="1210616" y="4376668"/>
            <a:ext cx="474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是</a:t>
            </a:r>
            <a:endParaRPr lang="zh-CN" altLang="en-US" dirty="0"/>
          </a:p>
        </p:txBody>
      </p:sp>
      <p:sp>
        <p:nvSpPr>
          <p:cNvPr id="110" name="文本框 109"/>
          <p:cNvSpPr txBox="1"/>
          <p:nvPr/>
        </p:nvSpPr>
        <p:spPr>
          <a:xfrm>
            <a:off x="2307463" y="5611829"/>
            <a:ext cx="474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是</a:t>
            </a:r>
            <a:endParaRPr lang="zh-CN" altLang="en-US" dirty="0"/>
          </a:p>
        </p:txBody>
      </p:sp>
      <p:sp>
        <p:nvSpPr>
          <p:cNvPr id="111" name="文本框 110"/>
          <p:cNvSpPr txBox="1"/>
          <p:nvPr/>
        </p:nvSpPr>
        <p:spPr>
          <a:xfrm>
            <a:off x="8448542" y="4326083"/>
            <a:ext cx="474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是</a:t>
            </a:r>
            <a:endParaRPr lang="zh-CN" altLang="en-US" dirty="0"/>
          </a:p>
        </p:txBody>
      </p:sp>
      <p:sp>
        <p:nvSpPr>
          <p:cNvPr id="112" name="文本框 111"/>
          <p:cNvSpPr txBox="1"/>
          <p:nvPr/>
        </p:nvSpPr>
        <p:spPr>
          <a:xfrm>
            <a:off x="9539492" y="2584295"/>
            <a:ext cx="474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是</a:t>
            </a:r>
            <a:endParaRPr lang="zh-CN" altLang="en-US" dirty="0"/>
          </a:p>
        </p:txBody>
      </p:sp>
      <p:sp>
        <p:nvSpPr>
          <p:cNvPr id="113" name="文本框 112"/>
          <p:cNvSpPr txBox="1"/>
          <p:nvPr/>
        </p:nvSpPr>
        <p:spPr>
          <a:xfrm>
            <a:off x="10560672" y="4267049"/>
            <a:ext cx="474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是</a:t>
            </a:r>
            <a:endParaRPr lang="zh-CN" altLang="en-US" dirty="0"/>
          </a:p>
        </p:txBody>
      </p:sp>
      <p:sp>
        <p:nvSpPr>
          <p:cNvPr id="114" name="文本框 113"/>
          <p:cNvSpPr txBox="1"/>
          <p:nvPr/>
        </p:nvSpPr>
        <p:spPr>
          <a:xfrm>
            <a:off x="3484812" y="4384646"/>
            <a:ext cx="474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是</a:t>
            </a:r>
            <a:endParaRPr lang="zh-CN" altLang="en-US" dirty="0"/>
          </a:p>
        </p:txBody>
      </p:sp>
      <p:sp>
        <p:nvSpPr>
          <p:cNvPr id="115" name="文本框 114"/>
          <p:cNvSpPr txBox="1"/>
          <p:nvPr/>
        </p:nvSpPr>
        <p:spPr>
          <a:xfrm>
            <a:off x="3453690" y="3290481"/>
            <a:ext cx="474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否</a:t>
            </a:r>
            <a:endParaRPr lang="zh-CN" altLang="en-US" dirty="0"/>
          </a:p>
        </p:txBody>
      </p:sp>
      <p:sp>
        <p:nvSpPr>
          <p:cNvPr id="116" name="文本框 115"/>
          <p:cNvSpPr txBox="1"/>
          <p:nvPr/>
        </p:nvSpPr>
        <p:spPr>
          <a:xfrm>
            <a:off x="1210616" y="2168815"/>
            <a:ext cx="474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否</a:t>
            </a:r>
            <a:endParaRPr lang="zh-CN" altLang="en-US" dirty="0"/>
          </a:p>
        </p:txBody>
      </p:sp>
      <p:sp>
        <p:nvSpPr>
          <p:cNvPr id="117" name="文本框 116"/>
          <p:cNvSpPr txBox="1"/>
          <p:nvPr/>
        </p:nvSpPr>
        <p:spPr>
          <a:xfrm>
            <a:off x="2114288" y="3676917"/>
            <a:ext cx="474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否</a:t>
            </a:r>
            <a:endParaRPr lang="zh-CN" altLang="en-US" dirty="0"/>
          </a:p>
        </p:txBody>
      </p:sp>
      <p:sp>
        <p:nvSpPr>
          <p:cNvPr id="118" name="文本框 117"/>
          <p:cNvSpPr txBox="1"/>
          <p:nvPr/>
        </p:nvSpPr>
        <p:spPr>
          <a:xfrm>
            <a:off x="6934202" y="3639223"/>
            <a:ext cx="474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否</a:t>
            </a:r>
            <a:endParaRPr lang="zh-CN" altLang="en-US" dirty="0"/>
          </a:p>
        </p:txBody>
      </p:sp>
      <p:sp>
        <p:nvSpPr>
          <p:cNvPr id="119" name="文本框 118"/>
          <p:cNvSpPr txBox="1"/>
          <p:nvPr/>
        </p:nvSpPr>
        <p:spPr>
          <a:xfrm>
            <a:off x="8120131" y="3241187"/>
            <a:ext cx="474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否</a:t>
            </a:r>
            <a:endParaRPr lang="zh-CN" altLang="en-US" dirty="0"/>
          </a:p>
        </p:txBody>
      </p:sp>
      <p:sp>
        <p:nvSpPr>
          <p:cNvPr id="120" name="文本框 119"/>
          <p:cNvSpPr txBox="1"/>
          <p:nvPr/>
        </p:nvSpPr>
        <p:spPr>
          <a:xfrm>
            <a:off x="1283596" y="6159190"/>
            <a:ext cx="474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否</a:t>
            </a:r>
            <a:endParaRPr lang="zh-CN" altLang="en-US" dirty="0"/>
          </a:p>
        </p:txBody>
      </p:sp>
      <p:sp>
        <p:nvSpPr>
          <p:cNvPr id="121" name="文本框 120"/>
          <p:cNvSpPr txBox="1"/>
          <p:nvPr/>
        </p:nvSpPr>
        <p:spPr>
          <a:xfrm>
            <a:off x="11790607" y="3558728"/>
            <a:ext cx="474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1303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53037" y="1300766"/>
            <a:ext cx="842278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：第一图的</a:t>
            </a:r>
            <a:r>
              <a:rPr lang="en-US" altLang="zh-CN" dirty="0" smtClean="0"/>
              <a:t>bug</a:t>
            </a:r>
            <a:r>
              <a:rPr lang="zh-CN" altLang="en-US" dirty="0" smtClean="0"/>
              <a:t>是如果</a:t>
            </a:r>
            <a:r>
              <a:rPr lang="en-US" altLang="zh-CN" dirty="0" smtClean="0"/>
              <a:t>Key</a:t>
            </a:r>
            <a:r>
              <a:rPr lang="zh-CN" altLang="en-US" dirty="0" smtClean="0"/>
              <a:t>已经存在，那么根据条件决定是覆盖值或者是保留旧值，直接跳出；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       </a:t>
            </a:r>
            <a:r>
              <a:rPr lang="zh-CN" altLang="en-US" dirty="0" smtClean="0"/>
              <a:t>因为</a:t>
            </a:r>
            <a:r>
              <a:rPr lang="en-US" altLang="zh-CN" dirty="0" smtClean="0"/>
              <a:t>Key</a:t>
            </a:r>
            <a:r>
              <a:rPr lang="zh-CN" altLang="en-US" dirty="0" smtClean="0"/>
              <a:t>存在的话，</a:t>
            </a:r>
            <a:r>
              <a:rPr lang="en-US" altLang="zh-CN" dirty="0" smtClean="0"/>
              <a:t>size</a:t>
            </a:r>
            <a:r>
              <a:rPr lang="zh-CN" altLang="en-US" dirty="0" smtClean="0"/>
              <a:t>的大小不影响，所以不需要判断是否要</a:t>
            </a:r>
            <a:r>
              <a:rPr lang="en-US" altLang="zh-CN" dirty="0" smtClean="0"/>
              <a:t>resize()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：把遍历链表的流程给扩展显示了一下，只有往链表后面添加了新节点后，才判断是否需要变换树；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      </a:t>
            </a:r>
            <a:r>
              <a:rPr lang="zh-CN" altLang="en-US" dirty="0" smtClean="0"/>
              <a:t>同理</a:t>
            </a:r>
            <a:r>
              <a:rPr lang="zh-CN" altLang="en-US" dirty="0"/>
              <a:t>因为</a:t>
            </a:r>
            <a:r>
              <a:rPr lang="en-US" altLang="zh-CN" dirty="0"/>
              <a:t>Key</a:t>
            </a:r>
            <a:r>
              <a:rPr lang="zh-CN" altLang="en-US" dirty="0"/>
              <a:t>存在的话，</a:t>
            </a:r>
            <a:r>
              <a:rPr lang="en-US" altLang="zh-CN" dirty="0"/>
              <a:t>size</a:t>
            </a:r>
            <a:r>
              <a:rPr lang="zh-CN" altLang="en-US" dirty="0"/>
              <a:t>的大小不影响，所以不需要判断是否要</a:t>
            </a:r>
            <a:r>
              <a:rPr lang="en-US" altLang="zh-CN" dirty="0"/>
              <a:t>resize()</a:t>
            </a:r>
            <a:r>
              <a:rPr lang="zh-CN" altLang="en-US" dirty="0"/>
              <a:t>；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：借鉴了第一图原图的结构，向原图作者致敬，图很有结构感，美观。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：本图的流程基于</a:t>
            </a:r>
            <a:r>
              <a:rPr lang="en-US" altLang="zh-CN" dirty="0" smtClean="0"/>
              <a:t>jdk1.8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putVal</a:t>
            </a:r>
            <a:r>
              <a:rPr lang="en-US" altLang="zh-CN" dirty="0" smtClean="0"/>
              <a:t>()</a:t>
            </a:r>
            <a:r>
              <a:rPr lang="zh-CN" altLang="en-US" dirty="0" smtClean="0"/>
              <a:t>方法。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656065324"/>
      </p:ext>
    </p:extLst>
  </p:cSld>
  <p:clrMapOvr>
    <a:masterClrMapping/>
  </p:clrMapOvr>
</p:sld>
</file>

<file path=ppt/theme/theme1.xml><?xml version="1.0" encoding="utf-8"?>
<a:theme xmlns:a="http://schemas.openxmlformats.org/drawingml/2006/main" name="进阶模板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1" id="{653618D8-739D-496C-B443-48F0D0717949}" vid="{7AF7E35F-0F6B-4433-8B96-F26C69F311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进阶模板</Template>
  <TotalTime>7</TotalTime>
  <Words>279</Words>
  <Application>Microsoft Office PowerPoint</Application>
  <PresentationFormat>宽屏</PresentationFormat>
  <Paragraphs>44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宋体</vt:lpstr>
      <vt:lpstr>Arial</vt:lpstr>
      <vt:lpstr>Calibri</vt:lpstr>
      <vt:lpstr>Calibri Light</vt:lpstr>
      <vt:lpstr>进阶模板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zmf</dc:creator>
  <cp:lastModifiedBy>zmf</cp:lastModifiedBy>
  <cp:revision>1</cp:revision>
  <dcterms:created xsi:type="dcterms:W3CDTF">2019-06-28T06:44:13Z</dcterms:created>
  <dcterms:modified xsi:type="dcterms:W3CDTF">2019-06-28T06:52:01Z</dcterms:modified>
</cp:coreProperties>
</file>