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2" r:id="rId2"/>
    <p:sldId id="338"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94674"/>
  </p:normalViewPr>
  <p:slideViewPr>
    <p:cSldViewPr snapToGrid="0">
      <p:cViewPr varScale="1">
        <p:scale>
          <a:sx n="121" d="100"/>
          <a:sy n="121" d="100"/>
        </p:scale>
        <p:origin x="1096"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2" d="100"/>
          <a:sy n="62" d="100"/>
        </p:scale>
        <p:origin x="322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893D-AE5F-45DA-ACC0-4549F809DD3A}" type="datetimeFigureOut">
              <a:rPr lang="zh-TW" altLang="en-US" smtClean="0"/>
              <a:t>2019/8/26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7D69D-7625-409D-BC2A-EFE2AB1E597A}" type="slidenum">
              <a:rPr lang="zh-TW" altLang="en-US" smtClean="0"/>
              <a:t>‹#›</a:t>
            </a:fld>
            <a:endParaRPr lang="zh-TW" altLang="en-US"/>
          </a:p>
        </p:txBody>
      </p:sp>
    </p:spTree>
    <p:extLst>
      <p:ext uri="{BB962C8B-B14F-4D97-AF65-F5344CB8AC3E}">
        <p14:creationId xmlns:p14="http://schemas.microsoft.com/office/powerpoint/2010/main" val="85784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00566C-7243-4E60-B236-C7B28EB5A1A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29A49BF-E6ED-4F41-9545-CB4B0284F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3F2F4C9-AC84-4D03-BAEF-B52CF662B2F0}"/>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5" name="頁尾版面配置區 4">
            <a:extLst>
              <a:ext uri="{FF2B5EF4-FFF2-40B4-BE49-F238E27FC236}">
                <a16:creationId xmlns:a16="http://schemas.microsoft.com/office/drawing/2014/main" id="{BACFBAFC-8D51-4BE5-87B1-E1D1E9A9B39C}"/>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A2A6641C-276C-4CC4-B279-15245BFE4AA7}"/>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307977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E503AA-E722-4631-9C03-442679A98DF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EF864AA-1ED7-4B69-8ED9-7C9E036034A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C58702-1AA6-493F-820C-2244962C5387}"/>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5" name="頁尾版面配置區 4">
            <a:extLst>
              <a:ext uri="{FF2B5EF4-FFF2-40B4-BE49-F238E27FC236}">
                <a16:creationId xmlns:a16="http://schemas.microsoft.com/office/drawing/2014/main" id="{2A2487C1-8A75-4267-B09E-5F345C640A82}"/>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5FAB3FDF-AEB4-4E08-8959-B2BDEFD92F05}"/>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109531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3DE2962-FEB1-4C55-9FCE-FA29695B506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D642976-02FF-4EEB-9149-463549CC558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649171-7E70-4682-A298-58780DC021F6}"/>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5" name="頁尾版面配置區 4">
            <a:extLst>
              <a:ext uri="{FF2B5EF4-FFF2-40B4-BE49-F238E27FC236}">
                <a16:creationId xmlns:a16="http://schemas.microsoft.com/office/drawing/2014/main" id="{2F040E72-83C6-447A-B16F-5FDB8DD2A954}"/>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92A8DBAE-9484-4727-A126-703CB85FC345}"/>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61967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63CBB-FF44-422C-87BB-D82AAE9FFA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C70F5C-F05A-4079-8FEA-25CEC496B97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8308EA6-771C-45F2-8350-B38FC1361296}"/>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5" name="頁尾版面配置區 4">
            <a:extLst>
              <a:ext uri="{FF2B5EF4-FFF2-40B4-BE49-F238E27FC236}">
                <a16:creationId xmlns:a16="http://schemas.microsoft.com/office/drawing/2014/main" id="{A642D8F9-FF5F-41B8-A8F2-87C7C3F0D86C}"/>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BD6AE98C-034E-449A-8CA6-5DA10CF7BE74}"/>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155872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ADC4DC-F277-460D-AB04-67FBA86FDBB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23C20EE-FE5C-4FF6-81EE-0C739F7AE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214B641-BA34-4BF1-9865-6814BECFB116}"/>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5" name="頁尾版面配置區 4">
            <a:extLst>
              <a:ext uri="{FF2B5EF4-FFF2-40B4-BE49-F238E27FC236}">
                <a16:creationId xmlns:a16="http://schemas.microsoft.com/office/drawing/2014/main" id="{5F99776D-6640-4440-BB0E-88EE570A69CB}"/>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a:extLst>
              <a:ext uri="{FF2B5EF4-FFF2-40B4-BE49-F238E27FC236}">
                <a16:creationId xmlns:a16="http://schemas.microsoft.com/office/drawing/2014/main" id="{B061D4A5-C5D5-4AE9-AE9C-63D3F3299CF8}"/>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240226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0A0954-D791-49AF-A2CC-4B90066FC52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9218A15-1F6C-4AF1-AADB-3E04FBDCFF6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02528EB-DA0A-4270-9CC9-F250ABA7A5B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BA9BB92-509B-47C0-9EAB-C46C7A56134C}"/>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6" name="頁尾版面配置區 5">
            <a:extLst>
              <a:ext uri="{FF2B5EF4-FFF2-40B4-BE49-F238E27FC236}">
                <a16:creationId xmlns:a16="http://schemas.microsoft.com/office/drawing/2014/main" id="{B76C9FBB-6A65-4D08-B527-2AA07B96F90B}"/>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a:extLst>
              <a:ext uri="{FF2B5EF4-FFF2-40B4-BE49-F238E27FC236}">
                <a16:creationId xmlns:a16="http://schemas.microsoft.com/office/drawing/2014/main" id="{8640B41B-5940-425D-9A66-0426E2326FB5}"/>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322769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08631-116C-4FD7-BFEE-CE185B394CD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F47899D-9503-4A1E-8729-54833D373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1EEAEB3-2514-4E5E-99E5-E2870BE4B07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CFE4414-37B7-430B-8296-E45779A38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0D95EB87-2EF9-418D-86EF-8B2D09B9CE5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7B43550-A25B-47E0-B523-EA3A032D866D}"/>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8" name="頁尾版面配置區 7">
            <a:extLst>
              <a:ext uri="{FF2B5EF4-FFF2-40B4-BE49-F238E27FC236}">
                <a16:creationId xmlns:a16="http://schemas.microsoft.com/office/drawing/2014/main" id="{7CB26023-AFA5-47B5-8EA9-50BBAFA13927}"/>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a:extLst>
              <a:ext uri="{FF2B5EF4-FFF2-40B4-BE49-F238E27FC236}">
                <a16:creationId xmlns:a16="http://schemas.microsoft.com/office/drawing/2014/main" id="{6341AC00-567B-440F-AAAC-67639818C4C9}"/>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282681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27AD9-3ACE-464C-9B7C-BA6F98F32F2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A951024-9ACC-46DB-B3AB-0D74C722E027}"/>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4" name="頁尾版面配置區 3">
            <a:extLst>
              <a:ext uri="{FF2B5EF4-FFF2-40B4-BE49-F238E27FC236}">
                <a16:creationId xmlns:a16="http://schemas.microsoft.com/office/drawing/2014/main" id="{CD0506BD-E487-4EF4-953C-1260951C52AA}"/>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a:extLst>
              <a:ext uri="{FF2B5EF4-FFF2-40B4-BE49-F238E27FC236}">
                <a16:creationId xmlns:a16="http://schemas.microsoft.com/office/drawing/2014/main" id="{EE279919-88E5-4196-A42B-A423F7962F19}"/>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127151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EFE0932-DF0F-4BB5-AE92-2E29EA95D939}"/>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3" name="頁尾版面配置區 2">
            <a:extLst>
              <a:ext uri="{FF2B5EF4-FFF2-40B4-BE49-F238E27FC236}">
                <a16:creationId xmlns:a16="http://schemas.microsoft.com/office/drawing/2014/main" id="{6E3CCC78-00BD-4CB5-853A-E7DC781B148D}"/>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a:extLst>
              <a:ext uri="{FF2B5EF4-FFF2-40B4-BE49-F238E27FC236}">
                <a16:creationId xmlns:a16="http://schemas.microsoft.com/office/drawing/2014/main" id="{CDE341B9-5918-43CE-99C5-1D50B442A4A3}"/>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221430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FF3BF-12B1-46C6-A590-D54DE82B00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2F28F4F-E70C-45AB-88F6-378E897E0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987D556-7868-4375-8292-04473967C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B56F577-7865-4988-8DB9-ADCF261B3B75}"/>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6" name="頁尾版面配置區 5">
            <a:extLst>
              <a:ext uri="{FF2B5EF4-FFF2-40B4-BE49-F238E27FC236}">
                <a16:creationId xmlns:a16="http://schemas.microsoft.com/office/drawing/2014/main" id="{744A2019-5236-4952-BE9F-307AE33C79D9}"/>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a:extLst>
              <a:ext uri="{FF2B5EF4-FFF2-40B4-BE49-F238E27FC236}">
                <a16:creationId xmlns:a16="http://schemas.microsoft.com/office/drawing/2014/main" id="{373B19A2-C80A-4DFD-AF22-5DB26ED05592}"/>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3369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73CF9E-B934-4D19-B7D1-7F876FA130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5C6D057-92F7-4464-A180-5BAC47894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E77BD84-4FBC-4994-A029-944B3F4C1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0289E18-C263-4478-9127-4294A2446924}"/>
              </a:ext>
            </a:extLst>
          </p:cNvPr>
          <p:cNvSpPr>
            <a:spLocks noGrp="1"/>
          </p:cNvSpPr>
          <p:nvPr>
            <p:ph type="dt" sz="half" idx="10"/>
          </p:nvPr>
        </p:nvSpPr>
        <p:spPr>
          <a:xfrm>
            <a:off x="551872" y="6310312"/>
            <a:ext cx="2743200" cy="365125"/>
          </a:xfrm>
          <a:prstGeom prst="rect">
            <a:avLst/>
          </a:prstGeom>
        </p:spPr>
        <p:txBody>
          <a:bodyPr/>
          <a:lstStyle/>
          <a:p>
            <a:fld id="{81E35BDC-6491-453C-B49E-63BB327D963D}" type="datetimeFigureOut">
              <a:rPr lang="zh-TW" altLang="en-US" smtClean="0"/>
              <a:t>2019/8/26</a:t>
            </a:fld>
            <a:endParaRPr lang="zh-TW" altLang="en-US"/>
          </a:p>
        </p:txBody>
      </p:sp>
      <p:sp>
        <p:nvSpPr>
          <p:cNvPr id="6" name="頁尾版面配置區 5">
            <a:extLst>
              <a:ext uri="{FF2B5EF4-FFF2-40B4-BE49-F238E27FC236}">
                <a16:creationId xmlns:a16="http://schemas.microsoft.com/office/drawing/2014/main" id="{22E82D34-20B3-4041-8BAE-36CB2884BFFF}"/>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a:extLst>
              <a:ext uri="{FF2B5EF4-FFF2-40B4-BE49-F238E27FC236}">
                <a16:creationId xmlns:a16="http://schemas.microsoft.com/office/drawing/2014/main" id="{1EE99E93-F793-4F93-8AB9-6036A05A3545}"/>
              </a:ext>
            </a:extLst>
          </p:cNvPr>
          <p:cNvSpPr>
            <a:spLocks noGrp="1"/>
          </p:cNvSpPr>
          <p:nvPr>
            <p:ph type="sldNum" sz="quarter" idx="12"/>
          </p:nvPr>
        </p:nvSpPr>
        <p:spPr/>
        <p:txBody>
          <a:bodyPr/>
          <a:lstStyle/>
          <a:p>
            <a:fld id="{6C1859E8-D698-4349-859A-1249563F0DEA}" type="slidenum">
              <a:rPr lang="zh-TW" altLang="en-US" smtClean="0"/>
              <a:t>‹#›</a:t>
            </a:fld>
            <a:endParaRPr lang="zh-TW" altLang="en-US"/>
          </a:p>
        </p:txBody>
      </p:sp>
    </p:spTree>
    <p:extLst>
      <p:ext uri="{BB962C8B-B14F-4D97-AF65-F5344CB8AC3E}">
        <p14:creationId xmlns:p14="http://schemas.microsoft.com/office/powerpoint/2010/main" val="192842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1267675-A6F7-490A-A027-2174B108C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1B0A9588-1673-4027-91B2-7438A1020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a:extLst>
              <a:ext uri="{FF2B5EF4-FFF2-40B4-BE49-F238E27FC236}">
                <a16:creationId xmlns:a16="http://schemas.microsoft.com/office/drawing/2014/main" id="{55C9F31B-9357-41B8-90EC-C42A1FE4A37A}"/>
              </a:ext>
            </a:extLst>
          </p:cNvPr>
          <p:cNvSpPr>
            <a:spLocks noGrp="1"/>
          </p:cNvSpPr>
          <p:nvPr>
            <p:ph type="sldNum" sz="quarter" idx="4"/>
          </p:nvPr>
        </p:nvSpPr>
        <p:spPr>
          <a:xfrm>
            <a:off x="10889672" y="6356350"/>
            <a:ext cx="4641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859E8-D698-4349-859A-1249563F0DEA}" type="slidenum">
              <a:rPr lang="zh-TW" altLang="en-US" smtClean="0"/>
              <a:t>‹#›</a:t>
            </a:fld>
            <a:endParaRPr lang="zh-TW" altLang="en-US"/>
          </a:p>
        </p:txBody>
      </p:sp>
      <p:pic>
        <p:nvPicPr>
          <p:cNvPr id="8" name="圖片 7">
            <a:extLst>
              <a:ext uri="{FF2B5EF4-FFF2-40B4-BE49-F238E27FC236}">
                <a16:creationId xmlns:a16="http://schemas.microsoft.com/office/drawing/2014/main" id="{7C0BD7DD-31DA-4794-8B04-3EA0E5CD65D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08100" y="107519"/>
            <a:ext cx="1479265" cy="411516"/>
          </a:xfrm>
          <a:prstGeom prst="rect">
            <a:avLst/>
          </a:prstGeom>
        </p:spPr>
      </p:pic>
      <p:pic>
        <p:nvPicPr>
          <p:cNvPr id="10" name="圖片 9">
            <a:extLst>
              <a:ext uri="{FF2B5EF4-FFF2-40B4-BE49-F238E27FC236}">
                <a16:creationId xmlns:a16="http://schemas.microsoft.com/office/drawing/2014/main" id="{3F01E6CC-6E8E-42E2-A773-9B2B6C3BC1E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4691" y="107519"/>
            <a:ext cx="1293538" cy="367578"/>
          </a:xfrm>
          <a:prstGeom prst="rect">
            <a:avLst/>
          </a:prstGeom>
        </p:spPr>
      </p:pic>
      <p:sp>
        <p:nvSpPr>
          <p:cNvPr id="11" name="矩形 10">
            <a:extLst>
              <a:ext uri="{FF2B5EF4-FFF2-40B4-BE49-F238E27FC236}">
                <a16:creationId xmlns:a16="http://schemas.microsoft.com/office/drawing/2014/main" id="{6FFD2718-F22E-4942-B7F2-A545B6BA4926}"/>
              </a:ext>
            </a:extLst>
          </p:cNvPr>
          <p:cNvSpPr/>
          <p:nvPr userDrawn="1"/>
        </p:nvSpPr>
        <p:spPr>
          <a:xfrm>
            <a:off x="1" y="6667243"/>
            <a:ext cx="7980218" cy="19075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平行四邊形 12">
            <a:extLst>
              <a:ext uri="{FF2B5EF4-FFF2-40B4-BE49-F238E27FC236}">
                <a16:creationId xmlns:a16="http://schemas.microsoft.com/office/drawing/2014/main" id="{D40CDE7E-8690-42B8-BC41-43C2616FDD7A}"/>
              </a:ext>
            </a:extLst>
          </p:cNvPr>
          <p:cNvSpPr/>
          <p:nvPr userDrawn="1"/>
        </p:nvSpPr>
        <p:spPr>
          <a:xfrm>
            <a:off x="7790873" y="6667243"/>
            <a:ext cx="383309" cy="190757"/>
          </a:xfrm>
          <a:prstGeom prst="parallelogram">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平行四邊形 13">
            <a:extLst>
              <a:ext uri="{FF2B5EF4-FFF2-40B4-BE49-F238E27FC236}">
                <a16:creationId xmlns:a16="http://schemas.microsoft.com/office/drawing/2014/main" id="{6422A281-5ABF-437A-90B1-329ADCC6770B}"/>
              </a:ext>
            </a:extLst>
          </p:cNvPr>
          <p:cNvSpPr/>
          <p:nvPr userDrawn="1"/>
        </p:nvSpPr>
        <p:spPr>
          <a:xfrm>
            <a:off x="8174182" y="6575250"/>
            <a:ext cx="383309" cy="290944"/>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40E02EF-6C8C-4589-97E5-6CC02BDDFF77}"/>
              </a:ext>
            </a:extLst>
          </p:cNvPr>
          <p:cNvSpPr/>
          <p:nvPr userDrawn="1"/>
        </p:nvSpPr>
        <p:spPr>
          <a:xfrm>
            <a:off x="8478982" y="6575250"/>
            <a:ext cx="3713017" cy="29198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文字方塊 15">
            <a:extLst>
              <a:ext uri="{FF2B5EF4-FFF2-40B4-BE49-F238E27FC236}">
                <a16:creationId xmlns:a16="http://schemas.microsoft.com/office/drawing/2014/main" id="{820846AB-AB06-4110-8F68-363D6E1A1927}"/>
              </a:ext>
            </a:extLst>
          </p:cNvPr>
          <p:cNvSpPr txBox="1"/>
          <p:nvPr userDrawn="1"/>
        </p:nvSpPr>
        <p:spPr>
          <a:xfrm>
            <a:off x="8697190" y="177516"/>
            <a:ext cx="3213316" cy="307777"/>
          </a:xfrm>
          <a:prstGeom prst="rect">
            <a:avLst/>
          </a:prstGeom>
          <a:noFill/>
        </p:spPr>
        <p:txBody>
          <a:bodyPr wrap="square" rtlCol="0">
            <a:spAutoFit/>
          </a:bodyPr>
          <a:lstStyle/>
          <a:p>
            <a:r>
              <a:rPr lang="zh-CN" altLang="zh-TW" sz="1400" b="1" kern="1200" dirty="0">
                <a:solidFill>
                  <a:schemeClr val="tx1">
                    <a:lumMod val="75000"/>
                    <a:lumOff val="25000"/>
                  </a:schemeClr>
                </a:solidFill>
                <a:effectLst/>
                <a:latin typeface="SimSun" panose="02010600030101010101" pitchFamily="2" charset="-122"/>
                <a:ea typeface="SimSun" panose="02010600030101010101" pitchFamily="2" charset="-122"/>
                <a:cs typeface="+mn-cs"/>
              </a:rPr>
              <a:t>智能建筑与电动车停车场电能管理系统</a:t>
            </a:r>
            <a:endParaRPr lang="zh-TW" altLang="en-US" sz="1400" b="1" dirty="0">
              <a:solidFill>
                <a:schemeClr val="tx1">
                  <a:lumMod val="75000"/>
                  <a:lumOff val="25000"/>
                </a:schemeClr>
              </a:solidFill>
              <a:latin typeface="SimSun" panose="02010600030101010101" pitchFamily="2" charset="-122"/>
              <a:ea typeface="SimSun" panose="02010600030101010101" pitchFamily="2" charset="-122"/>
            </a:endParaRPr>
          </a:p>
        </p:txBody>
      </p:sp>
      <p:cxnSp>
        <p:nvCxnSpPr>
          <p:cNvPr id="18" name="直線接點 17">
            <a:extLst>
              <a:ext uri="{FF2B5EF4-FFF2-40B4-BE49-F238E27FC236}">
                <a16:creationId xmlns:a16="http://schemas.microsoft.com/office/drawing/2014/main" id="{36FBE618-4946-455D-B858-CEB22761B0E9}"/>
              </a:ext>
            </a:extLst>
          </p:cNvPr>
          <p:cNvCxnSpPr>
            <a:cxnSpLocks/>
          </p:cNvCxnSpPr>
          <p:nvPr userDrawn="1"/>
        </p:nvCxnSpPr>
        <p:spPr>
          <a:xfrm>
            <a:off x="2854036" y="449162"/>
            <a:ext cx="898984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6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68DB-8D23-0A46-9F9F-E32240ED3B78}"/>
              </a:ext>
            </a:extLst>
          </p:cNvPr>
          <p:cNvSpPr>
            <a:spLocks noGrp="1"/>
          </p:cNvSpPr>
          <p:nvPr>
            <p:ph type="title"/>
          </p:nvPr>
        </p:nvSpPr>
        <p:spPr>
          <a:solidFill>
            <a:srgbClr val="FF9900"/>
          </a:solidFill>
        </p:spPr>
        <p:txBody>
          <a:bodyPr>
            <a:normAutofit/>
          </a:bodyPr>
          <a:lstStyle/>
          <a:p>
            <a:pPr algn="ctr"/>
            <a:r>
              <a:rPr lang="en-US" sz="4000" dirty="0">
                <a:solidFill>
                  <a:schemeClr val="bg1"/>
                </a:solidFill>
              </a:rPr>
              <a:t>The Virtual Power Plant Energy Management System for an EV Parking-lot Integrated with Renewables and Large Amounts of Charging piles</a:t>
            </a:r>
          </a:p>
        </p:txBody>
      </p:sp>
      <p:sp>
        <p:nvSpPr>
          <p:cNvPr id="4" name="TextBox 3">
            <a:extLst>
              <a:ext uri="{FF2B5EF4-FFF2-40B4-BE49-F238E27FC236}">
                <a16:creationId xmlns:a16="http://schemas.microsoft.com/office/drawing/2014/main" id="{C6DCCAE8-7D22-284D-8820-96B971151AB5}"/>
              </a:ext>
            </a:extLst>
          </p:cNvPr>
          <p:cNvSpPr txBox="1"/>
          <p:nvPr/>
        </p:nvSpPr>
        <p:spPr>
          <a:xfrm>
            <a:off x="831848" y="4662448"/>
            <a:ext cx="4801308" cy="523220"/>
          </a:xfrm>
          <a:prstGeom prst="rect">
            <a:avLst/>
          </a:prstGeom>
          <a:solidFill>
            <a:srgbClr val="800000"/>
          </a:solidFill>
        </p:spPr>
        <p:txBody>
          <a:bodyPr wrap="square" rtlCol="0">
            <a:spAutoFit/>
          </a:bodyPr>
          <a:lstStyle/>
          <a:p>
            <a:r>
              <a:rPr lang="en-US" sz="2800" dirty="0">
                <a:solidFill>
                  <a:schemeClr val="bg1"/>
                </a:solidFill>
              </a:rPr>
              <a:t>Abstract</a:t>
            </a:r>
          </a:p>
        </p:txBody>
      </p:sp>
    </p:spTree>
    <p:extLst>
      <p:ext uri="{BB962C8B-B14F-4D97-AF65-F5344CB8AC3E}">
        <p14:creationId xmlns:p14="http://schemas.microsoft.com/office/powerpoint/2010/main" val="104520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ECFEB-ACA5-854E-8C46-1DC848AD3925}"/>
              </a:ext>
            </a:extLst>
          </p:cNvPr>
          <p:cNvSpPr>
            <a:spLocks noGrp="1"/>
          </p:cNvSpPr>
          <p:nvPr>
            <p:ph idx="1"/>
          </p:nvPr>
        </p:nvSpPr>
        <p:spPr>
          <a:xfrm>
            <a:off x="838200" y="725214"/>
            <a:ext cx="10515600" cy="5451749"/>
          </a:xfrm>
        </p:spPr>
        <p:txBody>
          <a:bodyPr>
            <a:normAutofit fontScale="92500" lnSpcReduction="10000"/>
          </a:bodyPr>
          <a:lstStyle/>
          <a:p>
            <a:r>
              <a:rPr lang="en-US" sz="1600" dirty="0"/>
              <a:t>Electric vehicles attract many investors today as they can be used as temporary energy storage whose energy can be resold to the grid operator at a significantly higher price. </a:t>
            </a:r>
          </a:p>
          <a:p>
            <a:r>
              <a:rPr lang="en-US" sz="1600" dirty="0"/>
              <a:t>Everything leads investor to believe that the emerging business is anything but loss-making.</a:t>
            </a:r>
          </a:p>
          <a:p>
            <a:endParaRPr lang="en-US" sz="1600" dirty="0"/>
          </a:p>
          <a:p>
            <a:r>
              <a:rPr lang="en-US" sz="1300" b="1" dirty="0"/>
              <a:t> </a:t>
            </a:r>
            <a:r>
              <a:rPr lang="en-US" sz="1600" dirty="0"/>
              <a:t>Nevertheless, the problems involving the management of electrical vehicle station scheduling are manifold due to the limits emanating from the users’ needs including their charging cost reduction and battery degradation cost consideration. </a:t>
            </a:r>
          </a:p>
          <a:p>
            <a:r>
              <a:rPr lang="en-US" sz="1600" dirty="0"/>
              <a:t>This paper aims to address how to overcome not only the aforementioned difficulties but also the computation burden faced by large charging station.</a:t>
            </a:r>
          </a:p>
          <a:p>
            <a:endParaRPr lang="en-US" sz="1600" dirty="0"/>
          </a:p>
          <a:p>
            <a:r>
              <a:rPr lang="en-US" sz="1600" dirty="0"/>
              <a:t> Integration of renewable energies could further increase aggregator’s profits. </a:t>
            </a:r>
          </a:p>
          <a:p>
            <a:endParaRPr lang="en-US" sz="1600" dirty="0"/>
          </a:p>
          <a:p>
            <a:r>
              <a:rPr lang="en-US" sz="1600" dirty="0"/>
              <a:t>To remedy their intermittency nature and duplicate profits, an Energy Storage System (ESS) is deployed. </a:t>
            </a:r>
          </a:p>
          <a:p>
            <a:pPr marL="0" indent="0">
              <a:buNone/>
            </a:pPr>
            <a:endParaRPr lang="en-US" sz="1600" dirty="0"/>
          </a:p>
          <a:p>
            <a:r>
              <a:rPr lang="en-US" sz="1600" dirty="0"/>
              <a:t>A real-time charging optimization scheme is formulated, which uses binary linear programming (BLP) to coordinate the charging or discharging power of EVs along with the power dispatches of power grid and ESS based on the vehicles’ charging or discharging priorities and electricity price preferences while considering the maximum power of the transformer not to be exceeded. </a:t>
            </a:r>
          </a:p>
          <a:p>
            <a:endParaRPr lang="en-US" sz="1600" dirty="0"/>
          </a:p>
          <a:p>
            <a:r>
              <a:rPr lang="en-US" sz="1600" dirty="0"/>
              <a:t> In-depth simulations show that the proposed approach maximizes not only the satisfaction of EV owners in terms of meeting all charging and discharging demands, but also the overall profits gained by the charging station  aggregator.</a:t>
            </a:r>
          </a:p>
          <a:p>
            <a:endParaRPr lang="en-US" dirty="0"/>
          </a:p>
        </p:txBody>
      </p:sp>
      <p:sp>
        <p:nvSpPr>
          <p:cNvPr id="4" name="TextBox 3">
            <a:extLst>
              <a:ext uri="{FF2B5EF4-FFF2-40B4-BE49-F238E27FC236}">
                <a16:creationId xmlns:a16="http://schemas.microsoft.com/office/drawing/2014/main" id="{E2954B18-29C3-3C4B-AD09-82E2F68CC34A}"/>
              </a:ext>
            </a:extLst>
          </p:cNvPr>
          <p:cNvSpPr txBox="1"/>
          <p:nvPr/>
        </p:nvSpPr>
        <p:spPr>
          <a:xfrm>
            <a:off x="4872588" y="105103"/>
            <a:ext cx="1223412" cy="461665"/>
          </a:xfrm>
          <a:prstGeom prst="rect">
            <a:avLst/>
          </a:prstGeom>
          <a:solidFill>
            <a:srgbClr val="800000"/>
          </a:solidFill>
        </p:spPr>
        <p:txBody>
          <a:bodyPr wrap="none" rtlCol="0">
            <a:spAutoFit/>
          </a:bodyPr>
          <a:lstStyle/>
          <a:p>
            <a:r>
              <a:rPr lang="en-US" sz="2400" dirty="0">
                <a:solidFill>
                  <a:schemeClr val="bg1"/>
                </a:solidFill>
              </a:rPr>
              <a:t>Abstract</a:t>
            </a:r>
          </a:p>
        </p:txBody>
      </p:sp>
    </p:spTree>
    <p:extLst>
      <p:ext uri="{BB962C8B-B14F-4D97-AF65-F5344CB8AC3E}">
        <p14:creationId xmlns:p14="http://schemas.microsoft.com/office/powerpoint/2010/main" val="816191387"/>
      </p:ext>
    </p:extLst>
  </p:cSld>
  <p:clrMapOvr>
    <a:masterClrMapping/>
  </p:clrMapOvr>
</p:sld>
</file>

<file path=ppt/theme/theme1.xml><?xml version="1.0" encoding="utf-8"?>
<a:theme xmlns:a="http://schemas.openxmlformats.org/drawingml/2006/main" name="Office 佈景主題">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自訂 1">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3334</TotalTime>
  <Words>255</Words>
  <Application>Microsoft Macintosh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微軟正黑體</vt:lpstr>
      <vt:lpstr>新細明體</vt:lpstr>
      <vt:lpstr>SimSun</vt:lpstr>
      <vt:lpstr>Arial</vt:lpstr>
      <vt:lpstr>Calibri</vt:lpstr>
      <vt:lpstr>Office 佈景主題</vt:lpstr>
      <vt:lpstr>The Virtual Power Plant Energy Management System for an EV Parking-lot Integrated with Renewables and Large Amounts of Charging piles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epslab</dc:creator>
  <cp:lastModifiedBy>Adama zouma</cp:lastModifiedBy>
  <cp:revision>153</cp:revision>
  <dcterms:created xsi:type="dcterms:W3CDTF">2018-10-22T02:50:05Z</dcterms:created>
  <dcterms:modified xsi:type="dcterms:W3CDTF">2019-08-26T01:37:41Z</dcterms:modified>
</cp:coreProperties>
</file>