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319" r:id="rId3"/>
    <p:sldId id="320" r:id="rId4"/>
    <p:sldId id="288" r:id="rId5"/>
    <p:sldId id="338" r:id="rId6"/>
    <p:sldId id="340" r:id="rId7"/>
    <p:sldId id="339" r:id="rId8"/>
    <p:sldId id="34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94674"/>
  </p:normalViewPr>
  <p:slideViewPr>
    <p:cSldViewPr snapToGrid="0">
      <p:cViewPr varScale="1">
        <p:scale>
          <a:sx n="121" d="100"/>
          <a:sy n="121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0893D-AE5F-45DA-ACC0-4549F809DD3A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7D69D-7625-409D-BC2A-EFE2AB1E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84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0566C-7243-4E60-B236-C7B28EB5A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9A49BF-E6ED-4F41-9545-CB4B0284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F2F4C9-AC84-4D03-BAEF-B52CF66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FBAFC-8D51-4BE5-87B1-E1D1E9A9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6641C-276C-4CC4-B279-15245BFE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7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503AA-E722-4631-9C03-442679A9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F864AA-1ED7-4B69-8ED9-7C9E03603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C58702-1AA6-493F-820C-2244962C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2487C1-8A75-4267-B09E-5F345C64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B3FDF-AEB4-4E08-8959-B2BDEFD9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31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DE2962-FEB1-4C55-9FCE-FA29695B5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642976-02FF-4EEB-9149-463549CC5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649171-7E70-4682-A298-58780DC0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40E72-83C6-447A-B16F-5FDB8DD2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A8DBAE-9484-4727-A126-703CB85F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67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63CBB-FF44-422C-87BB-D82AAE9F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70F5C-F05A-4079-8FEA-25CEC496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308EA6-771C-45F2-8350-B38FC136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42D8F9-FF5F-41B8-A8F2-87C7C3F0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AE98C-034E-449A-8CA6-5DA10CF7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72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DC4DC-F277-460D-AB04-67FBA86F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3C20EE-FE5C-4FF6-81EE-0C739F7AE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14B641-BA34-4BF1-9865-6814BECF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9776D-6640-4440-BB0E-88EE570A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1D4A5-C5D5-4AE9-AE9C-63D3F329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26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A0954-D791-49AF-A2CC-4B90066F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18A15-1F6C-4AF1-AADB-3E04FBDCF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2528EB-DA0A-4270-9CC9-F250ABA7A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9BB92-509B-47C0-9EAB-C46C7A56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6C9FBB-6A65-4D08-B527-2AA07B96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40B41B-5940-425D-9A66-0426E232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6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8631-116C-4FD7-BFEE-CE185B39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47899D-9503-4A1E-8729-54833D373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EEAEB3-2514-4E5E-99E5-E2870BE4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FE4414-37B7-430B-8296-E45779A38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95EB87-2EF9-418D-86EF-8B2D09B9C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B43550-A25B-47E0-B523-EA3A032D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B26023-AFA5-47B5-8EA9-50BBAFA1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41AC00-567B-440F-AAAC-67639818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81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27AD9-3ACE-464C-9B7C-BA6F98F3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951024-9ACC-46DB-B3AB-0D74C722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0506BD-E487-4EF4-953C-1260951C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279919-88E5-4196-A42B-A423F796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5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FE0932-DF0F-4BB5-AE92-2E29EA95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CCC78-00BD-4CB5-853A-E7DC781B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E341B9-5918-43CE-99C5-1D50B442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0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F3BF-12B1-46C6-A590-D54DE82B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28F4F-E70C-45AB-88F6-378E897E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87D556-7868-4375-8292-04473967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56F577-7865-4988-8DB9-ADCF261B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4A2019-5236-4952-BE9F-307AE33C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B19A2-C80A-4DFD-AF22-5DB26ED0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3CF9E-B934-4D19-B7D1-7F876FA1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C6D057-92F7-4464-A180-5BAC4789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77BD84-4FBC-4994-A029-944B3F4C1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289E18-C263-4478-9127-4294A244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E82D34-20B3-4041-8BAE-36CB2884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E99E93-F793-4F93-8AB9-6036A05A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2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267675-A6F7-490A-A027-2174B108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A9588-1673-4027-91B2-7438A102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9F31B-9357-41B8-90EC-C42A1FE4A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9672" y="6356350"/>
            <a:ext cx="464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0BD7DD-31DA-4794-8B04-3EA0E5CD6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00" y="107519"/>
            <a:ext cx="1479265" cy="41151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F01E6CC-6E8E-42E2-A773-9B2B6C3BC1E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1" y="107519"/>
            <a:ext cx="1293538" cy="36757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FD2718-F22E-4942-B7F2-A545B6BA4926}"/>
              </a:ext>
            </a:extLst>
          </p:cNvPr>
          <p:cNvSpPr/>
          <p:nvPr userDrawn="1"/>
        </p:nvSpPr>
        <p:spPr>
          <a:xfrm>
            <a:off x="1" y="6667243"/>
            <a:ext cx="7980218" cy="19075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>
            <a:extLst>
              <a:ext uri="{FF2B5EF4-FFF2-40B4-BE49-F238E27FC236}">
                <a16:creationId xmlns:a16="http://schemas.microsoft.com/office/drawing/2014/main" id="{D40CDE7E-8690-42B8-BC41-43C2616FDD7A}"/>
              </a:ext>
            </a:extLst>
          </p:cNvPr>
          <p:cNvSpPr/>
          <p:nvPr userDrawn="1"/>
        </p:nvSpPr>
        <p:spPr>
          <a:xfrm>
            <a:off x="7790873" y="6667243"/>
            <a:ext cx="383309" cy="190757"/>
          </a:xfrm>
          <a:prstGeom prst="parallelogram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6422A281-5ABF-437A-90B1-329ADCC6770B}"/>
              </a:ext>
            </a:extLst>
          </p:cNvPr>
          <p:cNvSpPr/>
          <p:nvPr userDrawn="1"/>
        </p:nvSpPr>
        <p:spPr>
          <a:xfrm>
            <a:off x="8174182" y="6575250"/>
            <a:ext cx="383309" cy="290944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0E02EF-6C8C-4589-97E5-6CC02BDDFF77}"/>
              </a:ext>
            </a:extLst>
          </p:cNvPr>
          <p:cNvSpPr/>
          <p:nvPr userDrawn="1"/>
        </p:nvSpPr>
        <p:spPr>
          <a:xfrm>
            <a:off x="8478982" y="6575250"/>
            <a:ext cx="3713017" cy="29198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0846AB-AB06-4110-8F68-363D6E1A1927}"/>
              </a:ext>
            </a:extLst>
          </p:cNvPr>
          <p:cNvSpPr txBox="1"/>
          <p:nvPr userDrawn="1"/>
        </p:nvSpPr>
        <p:spPr>
          <a:xfrm>
            <a:off x="8697190" y="177516"/>
            <a:ext cx="321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TW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智能建筑与电动车停车场电能管理系统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6FBE618-4946-455D-B858-CEB22761B0E9}"/>
              </a:ext>
            </a:extLst>
          </p:cNvPr>
          <p:cNvCxnSpPr>
            <a:cxnSpLocks/>
          </p:cNvCxnSpPr>
          <p:nvPr userDrawn="1"/>
        </p:nvCxnSpPr>
        <p:spPr>
          <a:xfrm>
            <a:off x="2854036" y="449162"/>
            <a:ext cx="89898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68DB-8D23-0A46-9F9F-E32240ED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1411111"/>
            <a:ext cx="10515600" cy="1661232"/>
          </a:xfrm>
          <a:solidFill>
            <a:srgbClr val="FF9900"/>
          </a:solidFill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Simulation Results </a:t>
            </a:r>
          </a:p>
        </p:txBody>
      </p:sp>
    </p:spTree>
    <p:extLst>
      <p:ext uri="{BB962C8B-B14F-4D97-AF65-F5344CB8AC3E}">
        <p14:creationId xmlns:p14="http://schemas.microsoft.com/office/powerpoint/2010/main" val="104520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0D6019-DFEA-6146-A985-0689E262F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84215"/>
              </p:ext>
            </p:extLst>
          </p:nvPr>
        </p:nvGraphicFramePr>
        <p:xfrm>
          <a:off x="430924" y="1198179"/>
          <a:ext cx="11098920" cy="500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820">
                  <a:extLst>
                    <a:ext uri="{9D8B030D-6E8A-4147-A177-3AD203B41FA5}">
                      <a16:colId xmlns:a16="http://schemas.microsoft.com/office/drawing/2014/main" val="1926809791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3831106603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90055656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415897406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1152219414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372579241"/>
                    </a:ext>
                  </a:extLst>
                </a:gridCol>
              </a:tblGrid>
              <a:tr h="5657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26450"/>
                  </a:ext>
                </a:extLst>
              </a:tr>
              <a:tr h="62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Transformer(kW)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93218"/>
                  </a:ext>
                </a:extLst>
              </a:tr>
              <a:tr h="62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MILP Time(s)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1.010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1.747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5.725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7.110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17.634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945081"/>
                  </a:ext>
                </a:extLst>
              </a:tr>
              <a:tr h="62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 Time(s)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5.444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10.86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29.01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55.884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86.038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28797"/>
                  </a:ext>
                </a:extLst>
              </a:tr>
              <a:tr h="62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Charging Only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Time(s)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1.12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1.683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4.527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7.321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16.208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523265"/>
                  </a:ext>
                </a:extLst>
              </a:tr>
              <a:tr h="62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MILP Cost(NT)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441.08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793.068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1806.3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3880.6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5445.1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74113"/>
                  </a:ext>
                </a:extLst>
              </a:tr>
              <a:tr h="62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 Cost(NT)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486.265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904.285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2074.7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4527.4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6471.7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3451"/>
                  </a:ext>
                </a:extLst>
              </a:tr>
              <a:tr h="688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Charging Only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Cost(NT)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470.73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838.82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1991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4480.8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6140.6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4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0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7D07F5-5829-F740-9E44-BA858FA8F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35285"/>
              </p:ext>
            </p:extLst>
          </p:nvPr>
        </p:nvGraphicFramePr>
        <p:xfrm>
          <a:off x="241739" y="966952"/>
          <a:ext cx="11529848" cy="521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231">
                  <a:extLst>
                    <a:ext uri="{9D8B030D-6E8A-4147-A177-3AD203B41FA5}">
                      <a16:colId xmlns:a16="http://schemas.microsoft.com/office/drawing/2014/main" val="1926809791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3831106603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90055656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415897406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1152219414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372579241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450887288"/>
                    </a:ext>
                  </a:extLst>
                </a:gridCol>
                <a:gridCol w="1441231">
                  <a:extLst>
                    <a:ext uri="{9D8B030D-6E8A-4147-A177-3AD203B41FA5}">
                      <a16:colId xmlns:a16="http://schemas.microsoft.com/office/drawing/2014/main" val="3044274504"/>
                    </a:ext>
                  </a:extLst>
                </a:gridCol>
              </a:tblGrid>
              <a:tr h="72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26450"/>
                  </a:ext>
                </a:extLst>
              </a:tr>
              <a:tr h="478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Transformer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1400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1700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93218"/>
                  </a:ext>
                </a:extLst>
              </a:tr>
              <a:tr h="478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MILP Time(s)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19.328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24.133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29.128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34.520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41.784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45.848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51.163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945081"/>
                  </a:ext>
                </a:extLst>
              </a:tr>
              <a:tr h="478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 Time(s)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110.883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138.077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169.289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195.39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229.584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252.624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280.291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28797"/>
                  </a:ext>
                </a:extLst>
              </a:tr>
              <a:tr h="564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Charging Only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Time(s)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17.73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23.88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26.061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33.102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41.24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44.191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50.707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526728"/>
                  </a:ext>
                </a:extLst>
              </a:tr>
              <a:tr h="825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MILP Cost(NT)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7151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9023.9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11187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12651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14271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16563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18149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74113"/>
                  </a:ext>
                </a:extLst>
              </a:tr>
              <a:tr h="825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 Cost(NT)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8701.3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10886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13304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15149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17227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19697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21911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327188"/>
                  </a:ext>
                </a:extLst>
              </a:tr>
              <a:tr h="825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Charging Only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Cost(NT)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8172.6 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10485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12872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14445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16493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18932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21169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4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4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440B92-B2E1-9746-B3EF-965A9253CCD4}"/>
              </a:ext>
            </a:extLst>
          </p:cNvPr>
          <p:cNvSpPr txBox="1"/>
          <p:nvPr/>
        </p:nvSpPr>
        <p:spPr>
          <a:xfrm>
            <a:off x="4128326" y="626161"/>
            <a:ext cx="4171014" cy="461665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First come first served Charging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DD1D84-6B5B-A04E-A087-AA420A738BFA}"/>
                  </a:ext>
                </a:extLst>
              </p:cNvPr>
              <p:cNvSpPr txBox="1"/>
              <p:nvPr/>
            </p:nvSpPr>
            <p:spPr>
              <a:xfrm>
                <a:off x="2924519" y="1450427"/>
                <a:ext cx="5607817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𝑟𝑖𝑐𝑒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nary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DD1D84-6B5B-A04E-A087-AA420A73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19" y="1450427"/>
                <a:ext cx="5607817" cy="1034642"/>
              </a:xfrm>
              <a:prstGeom prst="rect">
                <a:avLst/>
              </a:prstGeom>
              <a:blipFill>
                <a:blip r:embed="rId2"/>
                <a:stretch>
                  <a:fillRect l="-11287" t="-72289" b="-1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CA5D15B-B3D6-554B-8503-B76ABEB9ED0F}"/>
              </a:ext>
            </a:extLst>
          </p:cNvPr>
          <p:cNvSpPr txBox="1"/>
          <p:nvPr/>
        </p:nvSpPr>
        <p:spPr>
          <a:xfrm>
            <a:off x="1019503" y="4997249"/>
            <a:ext cx="458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dependent: charge mostly at lowest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280A-6A75-EC49-AABE-28B4B6874DD0}"/>
              </a:ext>
            </a:extLst>
          </p:cNvPr>
          <p:cNvSpPr txBox="1"/>
          <p:nvPr/>
        </p:nvSpPr>
        <p:spPr>
          <a:xfrm>
            <a:off x="1010549" y="5490504"/>
            <a:ext cx="311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discharging, healthy battery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42A1-EE68-6249-92BA-ABC6141A161E}"/>
              </a:ext>
            </a:extLst>
          </p:cNvPr>
          <p:cNvSpPr txBox="1"/>
          <p:nvPr/>
        </p:nvSpPr>
        <p:spPr>
          <a:xfrm>
            <a:off x="1019503" y="4565956"/>
            <a:ext cx="336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come first served scheduling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9D78C-359C-5048-ACE8-2E07339B2302}"/>
              </a:ext>
            </a:extLst>
          </p:cNvPr>
          <p:cNvSpPr txBox="1"/>
          <p:nvPr/>
        </p:nvSpPr>
        <p:spPr>
          <a:xfrm>
            <a:off x="1010549" y="5910171"/>
            <a:ext cx="662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Prolonged waiting time when transformer maximum power reached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D0F1DC-8590-C94D-82AE-B3257B44711A}"/>
                  </a:ext>
                </a:extLst>
              </p:cNvPr>
              <p:cNvSpPr txBox="1"/>
              <p:nvPr/>
            </p:nvSpPr>
            <p:spPr>
              <a:xfrm>
                <a:off x="1019503" y="2866023"/>
                <a:ext cx="2182264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Decision variable: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D0F1DC-8590-C94D-82AE-B3257B44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03" y="2866023"/>
                <a:ext cx="2182264" cy="382412"/>
              </a:xfrm>
              <a:prstGeom prst="rect">
                <a:avLst/>
              </a:prstGeom>
              <a:blipFill>
                <a:blip r:embed="rId3"/>
                <a:stretch>
                  <a:fillRect l="-1734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AFFF2-D967-554E-A22F-51EB7D769DA8}"/>
                  </a:ext>
                </a:extLst>
              </p:cNvPr>
              <p:cNvSpPr txBox="1"/>
              <p:nvPr/>
            </p:nvSpPr>
            <p:spPr>
              <a:xfrm>
                <a:off x="1019503" y="3372358"/>
                <a:ext cx="330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transformer maximum power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AFFF2-D967-554E-A22F-51EB7D76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03" y="3372358"/>
                <a:ext cx="3306161" cy="369332"/>
              </a:xfrm>
              <a:prstGeom prst="rect">
                <a:avLst/>
              </a:prstGeom>
              <a:blipFill>
                <a:blip r:embed="rId4"/>
                <a:stretch>
                  <a:fillRect t="-6667" r="-3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A6F019-297F-844F-9908-0F3BEB4E2A25}"/>
                  </a:ext>
                </a:extLst>
              </p:cNvPr>
              <p:cNvSpPr txBox="1"/>
              <p:nvPr/>
            </p:nvSpPr>
            <p:spPr>
              <a:xfrm>
                <a:off x="1046016" y="4173281"/>
                <a:ext cx="1145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penalty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A6F019-297F-844F-9908-0F3BEB4E2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16" y="4173281"/>
                <a:ext cx="1145955" cy="369332"/>
              </a:xfrm>
              <a:prstGeom prst="rect">
                <a:avLst/>
              </a:prstGeom>
              <a:blipFill>
                <a:blip r:embed="rId5"/>
                <a:stretch>
                  <a:fillRect t="-6667" r="-217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03FF3D-A32A-C24F-BB98-0E88A1224DD7}"/>
                  </a:ext>
                </a:extLst>
              </p:cNvPr>
              <p:cNvSpPr txBox="1"/>
              <p:nvPr/>
            </p:nvSpPr>
            <p:spPr>
              <a:xfrm>
                <a:off x="1019503" y="3792333"/>
                <a:ext cx="234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Total number of EVs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03FF3D-A32A-C24F-BB98-0E88A1224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03" y="3792333"/>
                <a:ext cx="2344937" cy="369332"/>
              </a:xfrm>
              <a:prstGeom prst="rect">
                <a:avLst/>
              </a:prstGeom>
              <a:blipFill>
                <a:blip r:embed="rId6"/>
                <a:stretch>
                  <a:fillRect t="-6667" r="-107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5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B96B6F-F9AC-B64F-99C8-DAA9ABDE30F8}"/>
              </a:ext>
            </a:extLst>
          </p:cNvPr>
          <p:cNvSpPr txBox="1"/>
          <p:nvPr/>
        </p:nvSpPr>
        <p:spPr>
          <a:xfrm>
            <a:off x="2942897" y="975253"/>
            <a:ext cx="608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 of Evolutionary algorithm for EVs scheduling in general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82F8E-732B-7D4F-B290-2D1D41027340}"/>
              </a:ext>
            </a:extLst>
          </p:cNvPr>
          <p:cNvSpPr txBox="1"/>
          <p:nvPr/>
        </p:nvSpPr>
        <p:spPr>
          <a:xfrm>
            <a:off x="2280745" y="1608083"/>
            <a:ext cx="803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term of speed, differential evolution leads the caravan of evolutionary algorithms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933FA-7220-B142-982D-A46361B2CE9F}"/>
              </a:ext>
            </a:extLst>
          </p:cNvPr>
          <p:cNvSpPr/>
          <p:nvPr/>
        </p:nvSpPr>
        <p:spPr>
          <a:xfrm>
            <a:off x="2810196" y="26106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Two criteria of comparison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Algorithm speed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Achievable charging cost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D70F7-BD80-DF44-A903-58C075141043}"/>
              </a:ext>
            </a:extLst>
          </p:cNvPr>
          <p:cNvSpPr txBox="1"/>
          <p:nvPr/>
        </p:nvSpPr>
        <p:spPr>
          <a:xfrm>
            <a:off x="2438400" y="3750907"/>
            <a:ext cx="655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slot 5 minutes allows rapid scheduling of new coming vehicles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AE7818-41CE-9149-8429-0793FC1B130F}"/>
              </a:ext>
            </a:extLst>
          </p:cNvPr>
          <p:cNvSpPr/>
          <p:nvPr/>
        </p:nvSpPr>
        <p:spPr>
          <a:xfrm>
            <a:off x="2732690" y="50165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optimal cost obtained by DE-based algorithm is not better than that of MILP. </a:t>
            </a:r>
            <a:endParaRPr lang="en-US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MILP-based smart charging algorithm is much faster than DE method, saving about 85% CPU time, which is a pivotal issue for the real-world application.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6CC1B-8E07-194A-A023-A83879B0F5BF}"/>
              </a:ext>
            </a:extLst>
          </p:cNvPr>
          <p:cNvSpPr txBox="1"/>
          <p:nvPr/>
        </p:nvSpPr>
        <p:spPr>
          <a:xfrm>
            <a:off x="4931437" y="460105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4E353-9BF8-8F42-A53E-EBC779543150}"/>
              </a:ext>
            </a:extLst>
          </p:cNvPr>
          <p:cNvSpPr txBox="1"/>
          <p:nvPr/>
        </p:nvSpPr>
        <p:spPr>
          <a:xfrm>
            <a:off x="4666593" y="399393"/>
            <a:ext cx="2096921" cy="369332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Case study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4DE2A-45C8-EE4F-AEF7-4D1AE4107EA6}"/>
              </a:ext>
            </a:extLst>
          </p:cNvPr>
          <p:cNvSpPr txBox="1"/>
          <p:nvPr/>
        </p:nvSpPr>
        <p:spPr>
          <a:xfrm>
            <a:off x="3793336" y="2189299"/>
            <a:ext cx="40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Referee: First come first served Charging </a:t>
            </a:r>
          </a:p>
        </p:txBody>
      </p:sp>
    </p:spTree>
    <p:extLst>
      <p:ext uri="{BB962C8B-B14F-4D97-AF65-F5344CB8AC3E}">
        <p14:creationId xmlns:p14="http://schemas.microsoft.com/office/powerpoint/2010/main" val="4199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091DBD-C96A-6E43-8E97-164F89950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69631"/>
              </p:ext>
            </p:extLst>
          </p:nvPr>
        </p:nvGraphicFramePr>
        <p:xfrm>
          <a:off x="1345324" y="1166648"/>
          <a:ext cx="9513360" cy="325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560">
                  <a:extLst>
                    <a:ext uri="{9D8B030D-6E8A-4147-A177-3AD203B41FA5}">
                      <a16:colId xmlns:a16="http://schemas.microsoft.com/office/drawing/2014/main" val="1926809791"/>
                    </a:ext>
                  </a:extLst>
                </a:gridCol>
                <a:gridCol w="1585560">
                  <a:extLst>
                    <a:ext uri="{9D8B030D-6E8A-4147-A177-3AD203B41FA5}">
                      <a16:colId xmlns:a16="http://schemas.microsoft.com/office/drawing/2014/main" val="3831106603"/>
                    </a:ext>
                  </a:extLst>
                </a:gridCol>
                <a:gridCol w="1585560">
                  <a:extLst>
                    <a:ext uri="{9D8B030D-6E8A-4147-A177-3AD203B41FA5}">
                      <a16:colId xmlns:a16="http://schemas.microsoft.com/office/drawing/2014/main" val="90055656"/>
                    </a:ext>
                  </a:extLst>
                </a:gridCol>
                <a:gridCol w="1585560">
                  <a:extLst>
                    <a:ext uri="{9D8B030D-6E8A-4147-A177-3AD203B41FA5}">
                      <a16:colId xmlns:a16="http://schemas.microsoft.com/office/drawing/2014/main" val="415897406"/>
                    </a:ext>
                  </a:extLst>
                </a:gridCol>
                <a:gridCol w="1585560">
                  <a:extLst>
                    <a:ext uri="{9D8B030D-6E8A-4147-A177-3AD203B41FA5}">
                      <a16:colId xmlns:a16="http://schemas.microsoft.com/office/drawing/2014/main" val="1152219414"/>
                    </a:ext>
                  </a:extLst>
                </a:gridCol>
                <a:gridCol w="1585560">
                  <a:extLst>
                    <a:ext uri="{9D8B030D-6E8A-4147-A177-3AD203B41FA5}">
                      <a16:colId xmlns:a16="http://schemas.microsoft.com/office/drawing/2014/main" val="372579241"/>
                    </a:ext>
                  </a:extLst>
                </a:gridCol>
              </a:tblGrid>
              <a:tr h="5657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26450"/>
                  </a:ext>
                </a:extLst>
              </a:tr>
              <a:tr h="62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Transformer(kW)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93218"/>
                  </a:ext>
                </a:extLst>
              </a:tr>
              <a:tr h="688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Traditional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Cost(NT)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470.73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-21.85%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838.82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-19.26%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1991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-17.23%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4480.8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-15.35%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6140.6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-21.76%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44892"/>
                  </a:ext>
                </a:extLst>
              </a:tr>
              <a:tr h="688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Uncoordinated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602.3649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1039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2405.7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5293.5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7848.7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946167"/>
                  </a:ext>
                </a:extLst>
              </a:tr>
              <a:tr h="688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MILP Cost(NT)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441.08</a:t>
                      </a:r>
                    </a:p>
                    <a:p>
                      <a:pPr algn="ctr"/>
                      <a:r>
                        <a:rPr lang="en-US" sz="1600" dirty="0"/>
                        <a:t>-26.77%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793.068</a:t>
                      </a:r>
                    </a:p>
                    <a:p>
                      <a:pPr algn="ctr"/>
                      <a:r>
                        <a:rPr lang="en-US" sz="1600" dirty="0"/>
                        <a:t>-23.67%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1806.3</a:t>
                      </a:r>
                    </a:p>
                    <a:p>
                      <a:pPr algn="ctr"/>
                      <a:r>
                        <a:rPr lang="en-US" sz="1600" dirty="0"/>
                        <a:t>-24.91%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3880.6</a:t>
                      </a:r>
                    </a:p>
                    <a:p>
                      <a:pPr algn="ctr"/>
                      <a:r>
                        <a:rPr lang="en-US" sz="1600" dirty="0"/>
                        <a:t>-26.69%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5445.1</a:t>
                      </a:r>
                    </a:p>
                    <a:p>
                      <a:pPr algn="ctr"/>
                      <a:r>
                        <a:rPr lang="en-US" sz="1600" dirty="0"/>
                        <a:t>-30.62%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16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58CED7-99CF-3F46-907A-1D80CF27BAF2}"/>
              </a:ext>
            </a:extLst>
          </p:cNvPr>
          <p:cNvSpPr txBox="1"/>
          <p:nvPr/>
        </p:nvSpPr>
        <p:spPr>
          <a:xfrm>
            <a:off x="210207" y="5423338"/>
            <a:ext cx="110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26.7753   23.6701   24.9158   26.6912   30.6242   31.8043   31.2045   27.7699   30.2091   28.4159   27.1828   29.7422</a:t>
            </a:r>
          </a:p>
        </p:txBody>
      </p:sp>
    </p:spTree>
    <p:extLst>
      <p:ext uri="{BB962C8B-B14F-4D97-AF65-F5344CB8AC3E}">
        <p14:creationId xmlns:p14="http://schemas.microsoft.com/office/powerpoint/2010/main" val="119173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A13A8B-8D30-7643-AF89-2743F21E3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34470"/>
              </p:ext>
            </p:extLst>
          </p:nvPr>
        </p:nvGraphicFramePr>
        <p:xfrm>
          <a:off x="241739" y="966952"/>
          <a:ext cx="11529846" cy="368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94">
                  <a:extLst>
                    <a:ext uri="{9D8B030D-6E8A-4147-A177-3AD203B41FA5}">
                      <a16:colId xmlns:a16="http://schemas.microsoft.com/office/drawing/2014/main" val="1926809791"/>
                    </a:ext>
                  </a:extLst>
                </a:gridCol>
                <a:gridCol w="1281094">
                  <a:extLst>
                    <a:ext uri="{9D8B030D-6E8A-4147-A177-3AD203B41FA5}">
                      <a16:colId xmlns:a16="http://schemas.microsoft.com/office/drawing/2014/main" val="3831106603"/>
                    </a:ext>
                  </a:extLst>
                </a:gridCol>
                <a:gridCol w="1281094">
                  <a:extLst>
                    <a:ext uri="{9D8B030D-6E8A-4147-A177-3AD203B41FA5}">
                      <a16:colId xmlns:a16="http://schemas.microsoft.com/office/drawing/2014/main" val="90055656"/>
                    </a:ext>
                  </a:extLst>
                </a:gridCol>
                <a:gridCol w="1281094">
                  <a:extLst>
                    <a:ext uri="{9D8B030D-6E8A-4147-A177-3AD203B41FA5}">
                      <a16:colId xmlns:a16="http://schemas.microsoft.com/office/drawing/2014/main" val="415897406"/>
                    </a:ext>
                  </a:extLst>
                </a:gridCol>
                <a:gridCol w="1281094">
                  <a:extLst>
                    <a:ext uri="{9D8B030D-6E8A-4147-A177-3AD203B41FA5}">
                      <a16:colId xmlns:a16="http://schemas.microsoft.com/office/drawing/2014/main" val="1152219414"/>
                    </a:ext>
                  </a:extLst>
                </a:gridCol>
                <a:gridCol w="1281094">
                  <a:extLst>
                    <a:ext uri="{9D8B030D-6E8A-4147-A177-3AD203B41FA5}">
                      <a16:colId xmlns:a16="http://schemas.microsoft.com/office/drawing/2014/main" val="372579241"/>
                    </a:ext>
                  </a:extLst>
                </a:gridCol>
                <a:gridCol w="1281094">
                  <a:extLst>
                    <a:ext uri="{9D8B030D-6E8A-4147-A177-3AD203B41FA5}">
                      <a16:colId xmlns:a16="http://schemas.microsoft.com/office/drawing/2014/main" val="450887288"/>
                    </a:ext>
                  </a:extLst>
                </a:gridCol>
                <a:gridCol w="1281094">
                  <a:extLst>
                    <a:ext uri="{9D8B030D-6E8A-4147-A177-3AD203B41FA5}">
                      <a16:colId xmlns:a16="http://schemas.microsoft.com/office/drawing/2014/main" val="3044274504"/>
                    </a:ext>
                  </a:extLst>
                </a:gridCol>
                <a:gridCol w="1281094">
                  <a:extLst>
                    <a:ext uri="{9D8B030D-6E8A-4147-A177-3AD203B41FA5}">
                      <a16:colId xmlns:a16="http://schemas.microsoft.com/office/drawing/2014/main" val="3248529484"/>
                    </a:ext>
                  </a:extLst>
                </a:gridCol>
              </a:tblGrid>
              <a:tr h="72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26450"/>
                  </a:ext>
                </a:extLst>
              </a:tr>
              <a:tr h="478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Transformer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1400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1700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93218"/>
                  </a:ext>
                </a:extLst>
              </a:tr>
              <a:tr h="825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Charging Only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Cost(NT)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8172.6 </a:t>
                      </a:r>
                    </a:p>
                    <a:p>
                      <a:pPr algn="ctr"/>
                      <a:r>
                        <a:rPr lang="en-US" sz="1600" dirty="0"/>
                        <a:t>-22.06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10485 </a:t>
                      </a:r>
                    </a:p>
                    <a:p>
                      <a:pPr algn="ctr"/>
                      <a:r>
                        <a:rPr lang="en-US" sz="1600" dirty="0"/>
                        <a:t>-20.06%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12872 </a:t>
                      </a:r>
                    </a:p>
                    <a:p>
                      <a:pPr algn="ctr"/>
                      <a:r>
                        <a:rPr lang="en-US" sz="1600" dirty="0"/>
                        <a:t>-16.89%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14445</a:t>
                      </a:r>
                    </a:p>
                    <a:p>
                      <a:pPr algn="ctr"/>
                      <a:r>
                        <a:rPr lang="en-US" sz="1600" dirty="0"/>
                        <a:t>-20.31%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16493 </a:t>
                      </a:r>
                    </a:p>
                    <a:p>
                      <a:pPr algn="ctr"/>
                      <a:r>
                        <a:rPr lang="en-US" sz="1600" dirty="0"/>
                        <a:t>-17.27%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18932 </a:t>
                      </a:r>
                    </a:p>
                    <a:p>
                      <a:pPr algn="ctr"/>
                      <a:r>
                        <a:rPr lang="en-US" sz="1600" dirty="0"/>
                        <a:t>-16.76%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21169 </a:t>
                      </a:r>
                    </a:p>
                    <a:p>
                      <a:pPr algn="ctr"/>
                      <a:r>
                        <a:rPr lang="en-US" sz="1600" dirty="0"/>
                        <a:t>-18.05%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-18.90%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44892"/>
                  </a:ext>
                </a:extLst>
              </a:tr>
              <a:tr h="825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Uncoordinated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10486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13117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15488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18127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19936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22746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25832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689048"/>
                  </a:ext>
                </a:extLst>
              </a:tr>
              <a:tr h="825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MILP Cost(NT)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7151</a:t>
                      </a:r>
                    </a:p>
                    <a:p>
                      <a:pPr algn="ctr"/>
                      <a:r>
                        <a:rPr lang="en-US" sz="1600" dirty="0"/>
                        <a:t>-31.80%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9023.9</a:t>
                      </a:r>
                    </a:p>
                    <a:p>
                      <a:pPr algn="ctr"/>
                      <a:r>
                        <a:rPr lang="en-US" sz="1600" dirty="0"/>
                        <a:t>-31.20%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11187</a:t>
                      </a:r>
                    </a:p>
                    <a:p>
                      <a:pPr algn="ctr"/>
                      <a:r>
                        <a:rPr lang="en-US" sz="1600" dirty="0"/>
                        <a:t>-27.76%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12651</a:t>
                      </a:r>
                    </a:p>
                    <a:p>
                      <a:pPr algn="ctr"/>
                      <a:r>
                        <a:rPr lang="en-US" sz="1600" dirty="0"/>
                        <a:t>-30.20%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14271</a:t>
                      </a:r>
                    </a:p>
                    <a:p>
                      <a:pPr algn="ctr"/>
                      <a:r>
                        <a:rPr lang="en-US" sz="1600" dirty="0"/>
                        <a:t>-28.41%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16563</a:t>
                      </a:r>
                    </a:p>
                    <a:p>
                      <a:pPr algn="ctr"/>
                      <a:r>
                        <a:rPr lang="en-US" sz="1600" dirty="0"/>
                        <a:t>-27.18%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18149</a:t>
                      </a:r>
                    </a:p>
                    <a:p>
                      <a:pPr algn="ctr"/>
                      <a:r>
                        <a:rPr lang="en-US" sz="1600" dirty="0"/>
                        <a:t>-29.74%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-28.25%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5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8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B33ACE-D52E-FD41-9F9E-14FFF2F8B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07196"/>
              </p:ext>
            </p:extLst>
          </p:nvPr>
        </p:nvGraphicFramePr>
        <p:xfrm>
          <a:off x="2377440" y="342901"/>
          <a:ext cx="7475223" cy="29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89">
                  <a:extLst>
                    <a:ext uri="{9D8B030D-6E8A-4147-A177-3AD203B41FA5}">
                      <a16:colId xmlns:a16="http://schemas.microsoft.com/office/drawing/2014/main" val="1926809791"/>
                    </a:ext>
                  </a:extLst>
                </a:gridCol>
                <a:gridCol w="1067889">
                  <a:extLst>
                    <a:ext uri="{9D8B030D-6E8A-4147-A177-3AD203B41FA5}">
                      <a16:colId xmlns:a16="http://schemas.microsoft.com/office/drawing/2014/main" val="3831106603"/>
                    </a:ext>
                  </a:extLst>
                </a:gridCol>
                <a:gridCol w="1067889">
                  <a:extLst>
                    <a:ext uri="{9D8B030D-6E8A-4147-A177-3AD203B41FA5}">
                      <a16:colId xmlns:a16="http://schemas.microsoft.com/office/drawing/2014/main" val="90055656"/>
                    </a:ext>
                  </a:extLst>
                </a:gridCol>
                <a:gridCol w="1067889">
                  <a:extLst>
                    <a:ext uri="{9D8B030D-6E8A-4147-A177-3AD203B41FA5}">
                      <a16:colId xmlns:a16="http://schemas.microsoft.com/office/drawing/2014/main" val="415897406"/>
                    </a:ext>
                  </a:extLst>
                </a:gridCol>
                <a:gridCol w="1067889">
                  <a:extLst>
                    <a:ext uri="{9D8B030D-6E8A-4147-A177-3AD203B41FA5}">
                      <a16:colId xmlns:a16="http://schemas.microsoft.com/office/drawing/2014/main" val="1152219414"/>
                    </a:ext>
                  </a:extLst>
                </a:gridCol>
                <a:gridCol w="1067889">
                  <a:extLst>
                    <a:ext uri="{9D8B030D-6E8A-4147-A177-3AD203B41FA5}">
                      <a16:colId xmlns:a16="http://schemas.microsoft.com/office/drawing/2014/main" val="372579241"/>
                    </a:ext>
                  </a:extLst>
                </a:gridCol>
                <a:gridCol w="1067889">
                  <a:extLst>
                    <a:ext uri="{9D8B030D-6E8A-4147-A177-3AD203B41FA5}">
                      <a16:colId xmlns:a16="http://schemas.microsoft.com/office/drawing/2014/main" val="2023028958"/>
                    </a:ext>
                  </a:extLst>
                </a:gridCol>
              </a:tblGrid>
              <a:tr h="3687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26450"/>
                  </a:ext>
                </a:extLst>
              </a:tr>
              <a:tr h="459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Transformer(kW)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93218"/>
                  </a:ext>
                </a:extLst>
              </a:tr>
              <a:tr h="6529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Charging Only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Cost(NT)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468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dirty="0"/>
                        <a:t>22.28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836</a:t>
                      </a:r>
                    </a:p>
                    <a:p>
                      <a:pPr algn="ctr"/>
                      <a:r>
                        <a:rPr lang="en-US" sz="1600" dirty="0"/>
                        <a:t>-19.55%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1987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-17.39%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4471</a:t>
                      </a:r>
                    </a:p>
                    <a:p>
                      <a:pPr algn="ctr"/>
                      <a:r>
                        <a:rPr lang="en-US" sz="1600" dirty="0"/>
                        <a:t>-15.54%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6129</a:t>
                      </a:r>
                    </a:p>
                    <a:p>
                      <a:pPr algn="ctr"/>
                      <a:r>
                        <a:rPr lang="en-US" sz="1600" dirty="0"/>
                        <a:t>-21.90%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44892"/>
                  </a:ext>
                </a:extLst>
              </a:tr>
              <a:tr h="459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Uncoordinated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602.3649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1039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2405.7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5293.5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7848.7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946167"/>
                  </a:ext>
                </a:extLst>
              </a:tr>
              <a:tr h="459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 Cost(NT)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486.265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-19.27%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904.285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-12.96%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2074.7</a:t>
                      </a:r>
                    </a:p>
                    <a:p>
                      <a:pPr algn="ctr"/>
                      <a:r>
                        <a:rPr lang="en-US" sz="1600" dirty="0"/>
                        <a:t>-13.75%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4527.4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-14.47%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6471.7</a:t>
                      </a:r>
                    </a:p>
                    <a:p>
                      <a:pPr algn="ctr"/>
                      <a:r>
                        <a:rPr lang="en-US" sz="1600" dirty="0"/>
                        <a:t>-17.54%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166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4D76F2-DC7D-B54E-ABBE-25D8F055E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58106"/>
              </p:ext>
            </p:extLst>
          </p:nvPr>
        </p:nvGraphicFramePr>
        <p:xfrm>
          <a:off x="798786" y="3090041"/>
          <a:ext cx="10258092" cy="349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788">
                  <a:extLst>
                    <a:ext uri="{9D8B030D-6E8A-4147-A177-3AD203B41FA5}">
                      <a16:colId xmlns:a16="http://schemas.microsoft.com/office/drawing/2014/main" val="1926809791"/>
                    </a:ext>
                  </a:extLst>
                </a:gridCol>
                <a:gridCol w="1139788">
                  <a:extLst>
                    <a:ext uri="{9D8B030D-6E8A-4147-A177-3AD203B41FA5}">
                      <a16:colId xmlns:a16="http://schemas.microsoft.com/office/drawing/2014/main" val="3831106603"/>
                    </a:ext>
                  </a:extLst>
                </a:gridCol>
                <a:gridCol w="1139788">
                  <a:extLst>
                    <a:ext uri="{9D8B030D-6E8A-4147-A177-3AD203B41FA5}">
                      <a16:colId xmlns:a16="http://schemas.microsoft.com/office/drawing/2014/main" val="90055656"/>
                    </a:ext>
                  </a:extLst>
                </a:gridCol>
                <a:gridCol w="1139788">
                  <a:extLst>
                    <a:ext uri="{9D8B030D-6E8A-4147-A177-3AD203B41FA5}">
                      <a16:colId xmlns:a16="http://schemas.microsoft.com/office/drawing/2014/main" val="415897406"/>
                    </a:ext>
                  </a:extLst>
                </a:gridCol>
                <a:gridCol w="1139788">
                  <a:extLst>
                    <a:ext uri="{9D8B030D-6E8A-4147-A177-3AD203B41FA5}">
                      <a16:colId xmlns:a16="http://schemas.microsoft.com/office/drawing/2014/main" val="1152219414"/>
                    </a:ext>
                  </a:extLst>
                </a:gridCol>
                <a:gridCol w="1139788">
                  <a:extLst>
                    <a:ext uri="{9D8B030D-6E8A-4147-A177-3AD203B41FA5}">
                      <a16:colId xmlns:a16="http://schemas.microsoft.com/office/drawing/2014/main" val="372579241"/>
                    </a:ext>
                  </a:extLst>
                </a:gridCol>
                <a:gridCol w="1139788">
                  <a:extLst>
                    <a:ext uri="{9D8B030D-6E8A-4147-A177-3AD203B41FA5}">
                      <a16:colId xmlns:a16="http://schemas.microsoft.com/office/drawing/2014/main" val="450887288"/>
                    </a:ext>
                  </a:extLst>
                </a:gridCol>
                <a:gridCol w="1139788">
                  <a:extLst>
                    <a:ext uri="{9D8B030D-6E8A-4147-A177-3AD203B41FA5}">
                      <a16:colId xmlns:a16="http://schemas.microsoft.com/office/drawing/2014/main" val="3044274504"/>
                    </a:ext>
                  </a:extLst>
                </a:gridCol>
                <a:gridCol w="1139788">
                  <a:extLst>
                    <a:ext uri="{9D8B030D-6E8A-4147-A177-3AD203B41FA5}">
                      <a16:colId xmlns:a16="http://schemas.microsoft.com/office/drawing/2014/main" val="1219172133"/>
                    </a:ext>
                  </a:extLst>
                </a:gridCol>
              </a:tblGrid>
              <a:tr h="5926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450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26450"/>
                  </a:ext>
                </a:extLst>
              </a:tr>
              <a:tr h="3906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Transformer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1400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1700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93218"/>
                  </a:ext>
                </a:extLst>
              </a:tr>
              <a:tr h="810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Charging Only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Cost(NT)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8171 </a:t>
                      </a:r>
                    </a:p>
                    <a:p>
                      <a:pPr algn="ctr"/>
                      <a:r>
                        <a:rPr lang="en-US" sz="1600" dirty="0"/>
                        <a:t>-22.07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10482</a:t>
                      </a:r>
                    </a:p>
                    <a:p>
                      <a:pPr algn="ctr"/>
                      <a:r>
                        <a:rPr lang="en-US" sz="1600" dirty="0"/>
                        <a:t>-20.08%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12870 </a:t>
                      </a:r>
                    </a:p>
                    <a:p>
                      <a:pPr algn="ctr"/>
                      <a:r>
                        <a:rPr lang="en-US" sz="1600" dirty="0"/>
                        <a:t>-16.90%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14441</a:t>
                      </a:r>
                    </a:p>
                    <a:p>
                      <a:pPr algn="ctr"/>
                      <a:r>
                        <a:rPr lang="en-US" sz="1600" dirty="0"/>
                        <a:t>-20.33%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16492 </a:t>
                      </a:r>
                    </a:p>
                    <a:p>
                      <a:pPr algn="ctr"/>
                      <a:r>
                        <a:rPr lang="en-US" sz="1600" dirty="0"/>
                        <a:t>-17.27%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18930 </a:t>
                      </a:r>
                    </a:p>
                    <a:p>
                      <a:pPr algn="ctr"/>
                      <a:r>
                        <a:rPr lang="en-US" sz="1600" dirty="0"/>
                        <a:t>-16.77%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21161</a:t>
                      </a:r>
                    </a:p>
                    <a:p>
                      <a:pPr algn="ctr"/>
                      <a:r>
                        <a:rPr lang="en-US" sz="1600" dirty="0"/>
                        <a:t>-18.08%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-19.01%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44892"/>
                  </a:ext>
                </a:extLst>
              </a:tr>
              <a:tr h="674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Uncoordinated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10486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13117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15488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18127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19936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22746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25832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689048"/>
                  </a:ext>
                </a:extLst>
              </a:tr>
              <a:tr h="6743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 Cost(NT)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8701.3</a:t>
                      </a:r>
                    </a:p>
                    <a:p>
                      <a:pPr algn="ctr"/>
                      <a:r>
                        <a:rPr lang="en-US" sz="1600" dirty="0"/>
                        <a:t>-17.01%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10886</a:t>
                      </a:r>
                    </a:p>
                    <a:p>
                      <a:pPr algn="ctr"/>
                      <a:r>
                        <a:rPr lang="en-US" sz="1600" dirty="0"/>
                        <a:t>-17.00%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13304</a:t>
                      </a:r>
                    </a:p>
                    <a:p>
                      <a:pPr algn="ctr"/>
                      <a:r>
                        <a:rPr lang="en-US" sz="1600" dirty="0"/>
                        <a:t>-14.10%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15149</a:t>
                      </a:r>
                    </a:p>
                    <a:p>
                      <a:pPr algn="ctr"/>
                      <a:r>
                        <a:rPr lang="en-US" sz="1600" dirty="0"/>
                        <a:t>-16.42%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17227</a:t>
                      </a:r>
                    </a:p>
                    <a:p>
                      <a:pPr algn="ctr"/>
                      <a:r>
                        <a:rPr lang="en-US" sz="1600" dirty="0"/>
                        <a:t>-13.58%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19697</a:t>
                      </a:r>
                    </a:p>
                    <a:p>
                      <a:pPr algn="ctr"/>
                      <a:r>
                        <a:rPr lang="en-US" sz="1600" dirty="0"/>
                        <a:t>-13.40%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21911</a:t>
                      </a:r>
                    </a:p>
                    <a:p>
                      <a:pPr algn="ctr"/>
                      <a:r>
                        <a:rPr lang="en-US" sz="1600" dirty="0"/>
                        <a:t>-15.175%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-15.39%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5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46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9488</TotalTime>
  <Words>668</Words>
  <Application>Microsoft Macintosh PowerPoint</Application>
  <PresentationFormat>Widescreen</PresentationFormat>
  <Paragraphs>339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微軟正黑體</vt:lpstr>
      <vt:lpstr>新細明體</vt:lpstr>
      <vt:lpstr>新細明體</vt:lpstr>
      <vt:lpstr>SimSun</vt:lpstr>
      <vt:lpstr>Arial</vt:lpstr>
      <vt:lpstr>Calibri</vt:lpstr>
      <vt:lpstr>Cambria Math</vt:lpstr>
      <vt:lpstr>Symbol</vt:lpstr>
      <vt:lpstr>Times New Roman</vt:lpstr>
      <vt:lpstr>Office 佈景主題</vt:lpstr>
      <vt:lpstr>Simulation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epslab</dc:creator>
  <cp:lastModifiedBy>Adama zouma</cp:lastModifiedBy>
  <cp:revision>268</cp:revision>
  <dcterms:created xsi:type="dcterms:W3CDTF">2018-10-22T02:50:05Z</dcterms:created>
  <dcterms:modified xsi:type="dcterms:W3CDTF">2019-09-04T04:50:51Z</dcterms:modified>
</cp:coreProperties>
</file>