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  <p:sldMasterId id="2147483696" r:id="rId2"/>
  </p:sldMasterIdLst>
  <p:notesMasterIdLst>
    <p:notesMasterId r:id="rId40"/>
  </p:notesMasterIdLst>
  <p:sldIdLst>
    <p:sldId id="318" r:id="rId3"/>
    <p:sldId id="294" r:id="rId4"/>
    <p:sldId id="325" r:id="rId5"/>
    <p:sldId id="296" r:id="rId6"/>
    <p:sldId id="359" r:id="rId7"/>
    <p:sldId id="361" r:id="rId8"/>
    <p:sldId id="362" r:id="rId9"/>
    <p:sldId id="363" r:id="rId10"/>
    <p:sldId id="364" r:id="rId11"/>
    <p:sldId id="366" r:id="rId12"/>
    <p:sldId id="371" r:id="rId13"/>
    <p:sldId id="297" r:id="rId14"/>
    <p:sldId id="334" r:id="rId15"/>
    <p:sldId id="298" r:id="rId16"/>
    <p:sldId id="299" r:id="rId17"/>
    <p:sldId id="335" r:id="rId18"/>
    <p:sldId id="336" r:id="rId19"/>
    <p:sldId id="403" r:id="rId20"/>
    <p:sldId id="381" r:id="rId21"/>
    <p:sldId id="382" r:id="rId22"/>
    <p:sldId id="383" r:id="rId23"/>
    <p:sldId id="393" r:id="rId24"/>
    <p:sldId id="394" r:id="rId25"/>
    <p:sldId id="395" r:id="rId26"/>
    <p:sldId id="385" r:id="rId27"/>
    <p:sldId id="387" r:id="rId28"/>
    <p:sldId id="388" r:id="rId29"/>
    <p:sldId id="389" r:id="rId30"/>
    <p:sldId id="396" r:id="rId31"/>
    <p:sldId id="289" r:id="rId32"/>
    <p:sldId id="290" r:id="rId33"/>
    <p:sldId id="312" r:id="rId34"/>
    <p:sldId id="397" r:id="rId35"/>
    <p:sldId id="400" r:id="rId36"/>
    <p:sldId id="401" r:id="rId37"/>
    <p:sldId id="390" r:id="rId38"/>
    <p:sldId id="402" r:id="rId39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Style léger 2 - Accentuation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Style moyen 3 - Accentuation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e à thème 1 - Accentuation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301B821-A1FF-4177-AEE7-76D212191A09}" styleName="Style moyen 1 - Accentuation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28" autoAdjust="0"/>
    <p:restoredTop sz="94660"/>
  </p:normalViewPr>
  <p:slideViewPr>
    <p:cSldViewPr>
      <p:cViewPr varScale="1">
        <p:scale>
          <a:sx n="89" d="100"/>
          <a:sy n="89" d="100"/>
        </p:scale>
        <p:origin x="1306" y="7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theme" Target="theme/theme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470476-099E-4203-917E-275D9A865821}" type="datetimeFigureOut">
              <a:rPr lang="fr-FR" smtClean="0"/>
              <a:pPr/>
              <a:t>24/04/2025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11D13-C3D5-4ABF-8CB9-0662A52A1609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1810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Lors de la surveillance on peut </a:t>
            </a:r>
            <a:r>
              <a:rPr lang="fr-FR" dirty="0" err="1"/>
              <a:t>decouvrire</a:t>
            </a:r>
            <a:r>
              <a:rPr lang="fr-FR" dirty="0"/>
              <a:t> une PU de </a:t>
            </a:r>
            <a:r>
              <a:rPr lang="fr-FR" dirty="0" err="1"/>
              <a:t>facon</a:t>
            </a:r>
            <a:r>
              <a:rPr lang="fr-FR" dirty="0"/>
              <a:t> fortuite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B5264-6B6C-43F9-8F69-F0304C7372C6}" type="slidenum">
              <a:rPr lang="fr-FR" smtClean="0"/>
              <a:pPr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532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La BU est systémique dans</a:t>
            </a:r>
            <a:r>
              <a:rPr lang="fr-FR" baseline="0" dirty="0"/>
              <a:t> le cadre d’un examen clinique en néphrologie clinique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AB5264-6B6C-43F9-8F69-F0304C7372C6}" type="slidenum">
              <a:rPr lang="fr-FR" smtClean="0"/>
              <a:pPr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90504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EBAD6-1EE1-4C6F-BF5C-151D3C0366CA}" type="datetime1">
              <a:rPr lang="fr-FR" smtClean="0"/>
              <a:pPr/>
              <a:t>24/04/2025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89FC-8F42-42EF-BE67-529C8CEA7B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D5D90F-0C4A-4629-8148-99B543B71165}" type="datetime1">
              <a:rPr lang="fr-FR" smtClean="0"/>
              <a:pPr/>
              <a:t>24/04/2025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89FC-8F42-42EF-BE67-529C8CEA7B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5978C-B84C-46DC-B49E-3AFC0FF69770}" type="datetime1">
              <a:rPr lang="fr-FR" smtClean="0"/>
              <a:pPr/>
              <a:t>24/04/2025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89FC-8F42-42EF-BE67-529C8CEA7B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43C-2B7F-411E-ACE8-C41E5F1C0AA0}" type="datetimeFigureOut">
              <a:rPr lang="fr-FR" smtClean="0"/>
              <a:pPr/>
              <a:t>24/04/2025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EA7C-E059-408E-95CA-CDD2A3BB5A3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97117435"/>
      </p:ext>
    </p:extLst>
  </p:cSld>
  <p:clrMapOvr>
    <a:masterClrMapping/>
  </p:clrMapOvr>
  <p:transition spd="slow">
    <p:wip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43C-2B7F-411E-ACE8-C41E5F1C0AA0}" type="datetimeFigureOut">
              <a:rPr lang="fr-FR" smtClean="0"/>
              <a:pPr/>
              <a:t>24/04/2025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EA7C-E059-408E-95CA-CDD2A3BB5A3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5774092"/>
      </p:ext>
    </p:extLst>
  </p:cSld>
  <p:clrMapOvr>
    <a:masterClrMapping/>
  </p:clrMapOvr>
  <p:transition spd="slow"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43C-2B7F-411E-ACE8-C41E5F1C0AA0}" type="datetimeFigureOut">
              <a:rPr lang="fr-FR" smtClean="0"/>
              <a:pPr/>
              <a:t>24/04/2025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EA7C-E059-408E-95CA-CDD2A3BB5A3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9487769"/>
      </p:ext>
    </p:extLst>
  </p:cSld>
  <p:clrMapOvr>
    <a:masterClrMapping/>
  </p:clrMapOvr>
  <p:transition spd="slow"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43C-2B7F-411E-ACE8-C41E5F1C0AA0}" type="datetimeFigureOut">
              <a:rPr lang="fr-FR" smtClean="0"/>
              <a:pPr/>
              <a:t>24/04/2025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EA7C-E059-408E-95CA-CDD2A3BB5A3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8130374"/>
      </p:ext>
    </p:extLst>
  </p:cSld>
  <p:clrMapOvr>
    <a:masterClrMapping/>
  </p:clrMapOvr>
  <p:transition spd="slow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43C-2B7F-411E-ACE8-C41E5F1C0AA0}" type="datetimeFigureOut">
              <a:rPr lang="fr-FR" smtClean="0"/>
              <a:pPr/>
              <a:t>24/04/2025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EA7C-E059-408E-95CA-CDD2A3BB5A3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9829834"/>
      </p:ext>
    </p:extLst>
  </p:cSld>
  <p:clrMapOvr>
    <a:masterClrMapping/>
  </p:clrMapOvr>
  <p:transition spd="slow"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43C-2B7F-411E-ACE8-C41E5F1C0AA0}" type="datetimeFigureOut">
              <a:rPr lang="fr-FR" smtClean="0"/>
              <a:pPr/>
              <a:t>24/04/2025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EA7C-E059-408E-95CA-CDD2A3BB5A3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6877818"/>
      </p:ext>
    </p:extLst>
  </p:cSld>
  <p:clrMapOvr>
    <a:masterClrMapping/>
  </p:clrMapOvr>
  <p:transition spd="slow"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43C-2B7F-411E-ACE8-C41E5F1C0AA0}" type="datetimeFigureOut">
              <a:rPr lang="fr-FR" smtClean="0"/>
              <a:pPr/>
              <a:t>24/04/2025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EA7C-E059-408E-95CA-CDD2A3BB5A3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98148595"/>
      </p:ext>
    </p:extLst>
  </p:cSld>
  <p:clrMapOvr>
    <a:masterClrMapping/>
  </p:clrMapOvr>
  <p:transition spd="slow"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43C-2B7F-411E-ACE8-C41E5F1C0AA0}" type="datetimeFigureOut">
              <a:rPr lang="fr-FR" smtClean="0"/>
              <a:pPr/>
              <a:t>24/04/2025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EA7C-E059-408E-95CA-CDD2A3BB5A3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1051724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1A39C-1BEB-453B-A7CC-331BD01C8799}" type="datetime1">
              <a:rPr lang="fr-FR" smtClean="0"/>
              <a:pPr/>
              <a:t>24/04/2025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89FC-8F42-42EF-BE67-529C8CEA7B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43C-2B7F-411E-ACE8-C41E5F1C0AA0}" type="datetimeFigureOut">
              <a:rPr lang="fr-FR" smtClean="0"/>
              <a:pPr/>
              <a:t>24/04/2025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EA7C-E059-408E-95CA-CDD2A3BB5A3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6798663"/>
      </p:ext>
    </p:extLst>
  </p:cSld>
  <p:clrMapOvr>
    <a:masterClrMapping/>
  </p:clrMapOvr>
  <p:transition spd="slow"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43C-2B7F-411E-ACE8-C41E5F1C0AA0}" type="datetimeFigureOut">
              <a:rPr lang="fr-FR" smtClean="0"/>
              <a:pPr/>
              <a:t>24/04/2025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EA7C-E059-408E-95CA-CDD2A3BB5A3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0066563"/>
      </p:ext>
    </p:extLst>
  </p:cSld>
  <p:clrMapOvr>
    <a:masterClrMapping/>
  </p:clrMapOvr>
  <p:transition spd="slow"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F6443C-2B7F-411E-ACE8-C41E5F1C0AA0}" type="datetimeFigureOut">
              <a:rPr lang="fr-FR" smtClean="0"/>
              <a:pPr/>
              <a:t>24/04/2025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AEA7C-E059-408E-95CA-CDD2A3BB5A3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267779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39781-5CB7-4DA7-9279-E5617A281D27}" type="datetime1">
              <a:rPr lang="fr-FR" smtClean="0"/>
              <a:pPr/>
              <a:t>24/04/2025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89FC-8F42-42EF-BE67-529C8CEA7B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DED92A-B34F-4D54-8F87-38FDA2D85A52}" type="datetime1">
              <a:rPr lang="fr-FR" smtClean="0"/>
              <a:pPr/>
              <a:t>24/04/2025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89FC-8F42-42EF-BE67-529C8CEA7B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784D4-60CD-4208-B858-3C45376B2917}" type="datetime1">
              <a:rPr lang="fr-FR" smtClean="0"/>
              <a:pPr/>
              <a:t>24/04/2025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89FC-8F42-42EF-BE67-529C8CEA7B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89943-9307-4869-843E-3633D82B3961}" type="datetime1">
              <a:rPr lang="fr-FR" smtClean="0"/>
              <a:pPr/>
              <a:t>24/04/2025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89FC-8F42-42EF-BE67-529C8CEA7B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2CD92-FA5B-4D49-9851-B826F6207730}" type="datetime1">
              <a:rPr lang="fr-FR" smtClean="0"/>
              <a:pPr/>
              <a:t>24/04/2025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89FC-8F42-42EF-BE67-529C8CEA7B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B6D7B-AAFF-4C7E-924D-69F59D21943A}" type="datetime1">
              <a:rPr lang="fr-FR" smtClean="0"/>
              <a:pPr/>
              <a:t>24/04/2025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89FC-8F42-42EF-BE67-529C8CEA7B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0BBFA-D79F-4F83-B60C-6605B2DB7FD0}" type="datetime1">
              <a:rPr lang="fr-FR" smtClean="0"/>
              <a:pPr/>
              <a:t>24/04/2025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89FC-8F42-42EF-BE67-529C8CEA7B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B16E7-FB63-467C-A97B-8ABB5A6D2D6A}" type="datetime1">
              <a:rPr lang="fr-FR" smtClean="0"/>
              <a:pPr/>
              <a:t>24/04/2025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989FC-8F42-42EF-BE67-529C8CEA7B84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6443C-2B7F-411E-ACE8-C41E5F1C0AA0}" type="datetimeFigureOut">
              <a:rPr lang="fr-FR" smtClean="0"/>
              <a:pPr/>
              <a:t>24/04/2025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0AEA7C-E059-408E-95CA-CDD2A3BB5A37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1038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ransition spd="slow">
    <p:wipe/>
  </p:transition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484784"/>
            <a:ext cx="7772400" cy="1470025"/>
          </a:xfrm>
          <a:solidFill>
            <a:schemeClr val="accent5">
              <a:lumMod val="60000"/>
              <a:lumOff val="40000"/>
            </a:schemeClr>
          </a:solidFill>
        </p:spPr>
        <p:txBody>
          <a:bodyPr>
            <a:normAutofit/>
          </a:bodyPr>
          <a:lstStyle/>
          <a:p>
            <a:r>
              <a:rPr lang="fr-FR" b="1" i="1" dirty="0"/>
              <a:t>Polyurie, Oligurie, Anurie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31640" y="3540652"/>
            <a:ext cx="6080720" cy="180020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Autofit/>
          </a:bodyPr>
          <a:lstStyle/>
          <a:p>
            <a:r>
              <a:rPr lang="fr-FR" sz="2800" b="1" dirty="0">
                <a:solidFill>
                  <a:schemeClr val="tx1"/>
                </a:solidFill>
              </a:rPr>
              <a:t>Pr Ahmed Tall Lemrabott</a:t>
            </a:r>
          </a:p>
          <a:p>
            <a:r>
              <a:rPr lang="fr-FR" sz="2400" i="1" dirty="0">
                <a:solidFill>
                  <a:schemeClr val="tx1"/>
                </a:solidFill>
              </a:rPr>
              <a:t>Service de Néphrologie, Dialyse et Transplantation rénale </a:t>
            </a:r>
          </a:p>
          <a:p>
            <a:r>
              <a:rPr lang="fr-FR" sz="2400" i="1" dirty="0">
                <a:solidFill>
                  <a:schemeClr val="tx1"/>
                </a:solidFill>
              </a:rPr>
              <a:t>CHU A. Le Dantec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prstClr val="black"/>
                </a:solidFill>
              </a:rPr>
              <a:t>Polyurie</a:t>
            </a:r>
            <a:r>
              <a:rPr lang="fr-FR" b="1" dirty="0">
                <a:solidFill>
                  <a:prstClr val="black"/>
                </a:solidFill>
              </a:rPr>
              <a:t> </a:t>
            </a:r>
            <a:endParaRPr lang="fr-FR" sz="3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600" b="1" dirty="0"/>
              <a:t>Si aucune cause n’est retrouvée à une polyurie </a:t>
            </a:r>
            <a:r>
              <a:rPr lang="fr-FR" sz="2600" b="1" dirty="0" err="1"/>
              <a:t>acqueuse</a:t>
            </a:r>
            <a:r>
              <a:rPr lang="fr-FR" sz="2600" b="1" dirty="0"/>
              <a:t>, on effectue</a:t>
            </a:r>
            <a:r>
              <a:rPr lang="fr-FR" sz="2600" dirty="0"/>
              <a:t>:</a:t>
            </a:r>
          </a:p>
          <a:p>
            <a:pPr lvl="1">
              <a:buFont typeface="Wingdings" pitchFamily="2" charset="2"/>
              <a:buChar char="ü"/>
            </a:pPr>
            <a:r>
              <a:rPr lang="fr-FR" sz="2600" dirty="0"/>
              <a:t>Un test de restriction hydrique </a:t>
            </a:r>
          </a:p>
          <a:p>
            <a:pPr lvl="1">
              <a:buFont typeface="Wingdings" pitchFamily="2" charset="2"/>
              <a:buChar char="ü"/>
            </a:pPr>
            <a:r>
              <a:rPr lang="fr-FR" sz="2600" dirty="0"/>
              <a:t>Suivi d’un test à l’ADH.</a:t>
            </a:r>
          </a:p>
          <a:p>
            <a:pPr>
              <a:lnSpc>
                <a:spcPct val="80000"/>
              </a:lnSpc>
              <a:buNone/>
            </a:pPr>
            <a:endParaRPr lang="fr-FR" sz="2600" dirty="0"/>
          </a:p>
          <a:p>
            <a:pPr>
              <a:lnSpc>
                <a:spcPct val="80000"/>
              </a:lnSpc>
              <a:buNone/>
            </a:pPr>
            <a:r>
              <a:rPr lang="fr-FR" sz="2600" dirty="0"/>
              <a:t> Ces épreuves clés permettent de distinguer :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ü"/>
            </a:pPr>
            <a:r>
              <a:rPr lang="fr-FR" sz="2600" dirty="0"/>
              <a:t> Un diabète insipide central (DIC);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ü"/>
            </a:pPr>
            <a:r>
              <a:rPr lang="fr-FR" sz="2600" dirty="0"/>
              <a:t> D’un diabète insipide néphrogénique (DIN);</a:t>
            </a:r>
          </a:p>
          <a:p>
            <a:pPr lvl="1">
              <a:lnSpc>
                <a:spcPct val="80000"/>
              </a:lnSpc>
              <a:buFont typeface="Wingdings" pitchFamily="2" charset="2"/>
              <a:buChar char="ü"/>
            </a:pPr>
            <a:r>
              <a:rPr lang="fr-FR" sz="2600" dirty="0"/>
              <a:t> D’une potomanie.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89FC-8F42-42EF-BE67-529C8CEA7B84}" type="slidenum">
              <a:rPr lang="fr-FR" smtClean="0"/>
              <a:pPr/>
              <a:t>10</a:t>
            </a:fld>
            <a:endParaRPr lang="fr-FR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ce réservé du contenu 2"/>
          <p:cNvSpPr>
            <a:spLocks noGrp="1"/>
          </p:cNvSpPr>
          <p:nvPr>
            <p:ph idx="1"/>
          </p:nvPr>
        </p:nvSpPr>
        <p:spPr>
          <a:xfrm>
            <a:off x="250825" y="765175"/>
            <a:ext cx="8435975" cy="5865813"/>
          </a:xfrm>
        </p:spPr>
        <p:txBody>
          <a:bodyPr/>
          <a:lstStyle/>
          <a:p>
            <a:pPr eaLnBrk="1" hangingPunct="1">
              <a:buFont typeface="Arial" charset="0"/>
              <a:buNone/>
            </a:pPr>
            <a:endParaRPr lang="fr-FR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fr-FR" sz="2800" dirty="0"/>
              <a:t> Les étiologies sont :</a:t>
            </a:r>
          </a:p>
          <a:p>
            <a:pPr eaLnBrk="1" hangingPunct="1">
              <a:buFont typeface="Arial" charset="0"/>
              <a:buNone/>
            </a:pPr>
            <a:endParaRPr lang="fr-FR" dirty="0"/>
          </a:p>
          <a:p>
            <a:pPr eaLnBrk="1" hangingPunct="1">
              <a:buFontTx/>
              <a:buNone/>
            </a:pPr>
            <a:endParaRPr lang="fr-FR" dirty="0"/>
          </a:p>
          <a:p>
            <a:pPr eaLnBrk="1" hangingPunct="1">
              <a:buFontTx/>
              <a:buNone/>
            </a:pPr>
            <a:endParaRPr lang="fr-FR" dirty="0"/>
          </a:p>
          <a:p>
            <a:pPr eaLnBrk="1" hangingPunct="1">
              <a:buFontTx/>
              <a:buNone/>
            </a:pPr>
            <a:endParaRPr lang="fr-FR" dirty="0"/>
          </a:p>
        </p:txBody>
      </p:sp>
      <p:graphicFrame>
        <p:nvGraphicFramePr>
          <p:cNvPr id="10" name="Tableau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9232926"/>
              </p:ext>
            </p:extLst>
          </p:nvPr>
        </p:nvGraphicFramePr>
        <p:xfrm>
          <a:off x="405882" y="1916832"/>
          <a:ext cx="8280918" cy="440826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76030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76030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760306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591840">
                <a:tc gridSpan="2"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Polyuries osmotiques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Polyuries aqueuses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15888">
                <a:tc>
                  <a:txBody>
                    <a:bodyPr/>
                    <a:lstStyle/>
                    <a:p>
                      <a:r>
                        <a:rPr lang="fr-FR" b="1" dirty="0"/>
                        <a:t>P. transitoires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P. Modérées</a:t>
                      </a:r>
                      <a:r>
                        <a:rPr lang="fr-FR" b="1" baseline="0" dirty="0"/>
                        <a:t> et permanentes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b="1" dirty="0"/>
                        <a:t>P. Importantes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176344">
                <a:tc>
                  <a:txBody>
                    <a:bodyPr/>
                    <a:lstStyle/>
                    <a:p>
                      <a:r>
                        <a:rPr lang="fr-FR" dirty="0"/>
                        <a:t>P. de dilution</a:t>
                      </a:r>
                    </a:p>
                    <a:p>
                      <a:endParaRPr lang="fr-FR" dirty="0"/>
                    </a:p>
                    <a:p>
                      <a:r>
                        <a:rPr lang="fr-FR" dirty="0"/>
                        <a:t>P. Critiques</a:t>
                      </a:r>
                    </a:p>
                    <a:p>
                      <a:endParaRPr lang="fr-FR" dirty="0"/>
                    </a:p>
                    <a:p>
                      <a:r>
                        <a:rPr lang="fr-FR" dirty="0"/>
                        <a:t>P. iatrogènes</a:t>
                      </a:r>
                    </a:p>
                    <a:p>
                      <a:endParaRPr lang="fr-FR" dirty="0"/>
                    </a:p>
                    <a:p>
                      <a:r>
                        <a:rPr lang="fr-FR" dirty="0"/>
                        <a:t>Tachycardie</a:t>
                      </a:r>
                      <a:r>
                        <a:rPr lang="fr-FR" baseline="0" dirty="0"/>
                        <a:t> paroxystique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Diabète sucré</a:t>
                      </a:r>
                    </a:p>
                    <a:p>
                      <a:endParaRPr lang="fr-FR" dirty="0"/>
                    </a:p>
                    <a:p>
                      <a:r>
                        <a:rPr lang="fr-FR" dirty="0"/>
                        <a:t>Hyperthyroïdie</a:t>
                      </a:r>
                    </a:p>
                    <a:p>
                      <a:endParaRPr lang="fr-FR" dirty="0"/>
                    </a:p>
                    <a:p>
                      <a:r>
                        <a:rPr lang="fr-FR" dirty="0"/>
                        <a:t>Syndrome</a:t>
                      </a:r>
                      <a:r>
                        <a:rPr lang="fr-FR" baseline="0" dirty="0"/>
                        <a:t> de cushing</a:t>
                      </a:r>
                    </a:p>
                    <a:p>
                      <a:endParaRPr lang="fr-FR" baseline="0" dirty="0"/>
                    </a:p>
                    <a:p>
                      <a:r>
                        <a:rPr lang="fr-FR" baseline="0" dirty="0"/>
                        <a:t>Néphropathies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DIC</a:t>
                      </a:r>
                    </a:p>
                    <a:p>
                      <a:endParaRPr lang="fr-FR" dirty="0"/>
                    </a:p>
                    <a:p>
                      <a:r>
                        <a:rPr lang="fr-FR" dirty="0"/>
                        <a:t>DIN</a:t>
                      </a:r>
                    </a:p>
                    <a:p>
                      <a:endParaRPr lang="fr-FR" dirty="0"/>
                    </a:p>
                    <a:p>
                      <a:r>
                        <a:rPr lang="fr-FR" dirty="0"/>
                        <a:t>Potomanies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  <p:sp>
        <p:nvSpPr>
          <p:cNvPr id="4" name="Titre 1">
            <a:extLst>
              <a:ext uri="{FF2B5EF4-FFF2-40B4-BE49-F238E27FC236}">
                <a16:creationId xmlns:a16="http://schemas.microsoft.com/office/drawing/2014/main" xmlns="" id="{11D5EE33-F1A7-42C9-9BA4-E49B8A7E0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fr-FR" sz="4000" b="1" dirty="0">
                <a:solidFill>
                  <a:prstClr val="black"/>
                </a:solidFill>
              </a:rPr>
              <a:t>Polyurie</a:t>
            </a:r>
            <a:r>
              <a:rPr lang="fr-FR" b="1" dirty="0">
                <a:solidFill>
                  <a:prstClr val="black"/>
                </a:solidFill>
              </a:rPr>
              <a:t> </a:t>
            </a:r>
            <a:endParaRPr lang="fr-FR" sz="30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/>
              <a:t>Oligurie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00034" y="1643050"/>
            <a:ext cx="8229600" cy="45259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b="1" i="1" dirty="0"/>
              <a:t>Définition </a:t>
            </a:r>
            <a:endParaRPr lang="fr-FR" sz="2800" dirty="0"/>
          </a:p>
          <a:p>
            <a:pPr>
              <a:lnSpc>
                <a:spcPct val="150000"/>
              </a:lnSpc>
              <a:buNone/>
            </a:pPr>
            <a:r>
              <a:rPr lang="fr-FR" sz="2400" dirty="0"/>
              <a:t>Débit urinaire: </a:t>
            </a:r>
          </a:p>
          <a:p>
            <a:pPr>
              <a:lnSpc>
                <a:spcPct val="150000"/>
              </a:lnSpc>
              <a:buNone/>
            </a:pPr>
            <a:r>
              <a:rPr lang="fr-FR" sz="2400" dirty="0"/>
              <a:t>       300-500ml/24h chez l’adulte, </a:t>
            </a:r>
          </a:p>
          <a:p>
            <a:pPr>
              <a:lnSpc>
                <a:spcPct val="150000"/>
              </a:lnSpc>
              <a:buNone/>
            </a:pPr>
            <a:r>
              <a:rPr lang="fr-FR" sz="2400" dirty="0"/>
              <a:t>       &lt; 0,5ml/kg/24h chez l’enfant </a:t>
            </a:r>
          </a:p>
          <a:p>
            <a:pPr>
              <a:lnSpc>
                <a:spcPct val="150000"/>
              </a:lnSpc>
              <a:buNone/>
            </a:pPr>
            <a:r>
              <a:rPr lang="fr-FR" sz="2400" dirty="0"/>
              <a:t>       &lt; 1ml/kg/24h chez le nouveau né</a:t>
            </a:r>
          </a:p>
          <a:p>
            <a:pPr>
              <a:buNone/>
            </a:pPr>
            <a:endParaRPr lang="fr-FR" sz="2600" dirty="0"/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89FC-8F42-42EF-BE67-529C8CEA7B84}" type="slidenum">
              <a:rPr lang="fr-FR" smtClean="0"/>
              <a:pPr/>
              <a:t>12</a:t>
            </a:fld>
            <a:endParaRPr lang="fr-FR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prstClr val="black"/>
                </a:solidFill>
              </a:rPr>
              <a:t>Oligurie </a:t>
            </a:r>
            <a:endParaRPr lang="fr-FR" sz="3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fr-FR" sz="2800" b="1" dirty="0"/>
              <a:t>Etiologies:</a:t>
            </a:r>
          </a:p>
          <a:p>
            <a:pPr>
              <a:lnSpc>
                <a:spcPct val="150000"/>
              </a:lnSpc>
              <a:buNone/>
            </a:pPr>
            <a:r>
              <a:rPr lang="fr-FR" sz="2800" dirty="0">
                <a:solidFill>
                  <a:srgbClr val="FF0000"/>
                </a:solidFill>
              </a:rPr>
              <a:t>Mêmes causes que l’anurie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89FC-8F42-42EF-BE67-529C8CEA7B84}" type="slidenum">
              <a:rPr lang="fr-FR" smtClean="0"/>
              <a:pPr/>
              <a:t>13</a:t>
            </a:fld>
            <a:endParaRPr lang="fr-FR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/>
              <a:t>Anurie </a:t>
            </a:r>
            <a:endParaRPr lang="fr-FR" sz="4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b="1" i="1" dirty="0"/>
              <a:t>Définition </a:t>
            </a:r>
            <a:endParaRPr lang="fr-FR" dirty="0"/>
          </a:p>
          <a:p>
            <a:pPr>
              <a:lnSpc>
                <a:spcPct val="150000"/>
              </a:lnSpc>
            </a:pPr>
            <a:r>
              <a:rPr lang="fr-FR" sz="2400" dirty="0"/>
              <a:t>Urgence médicale 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Volume urinaire &lt; 300 ml/24h </a:t>
            </a:r>
            <a:r>
              <a:rPr lang="fr-FR" sz="2400" b="1" dirty="0">
                <a:solidFill>
                  <a:srgbClr val="FF0000"/>
                </a:solidFill>
              </a:rPr>
              <a:t>avec vessie vide   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Anurie ≠ rétention d’urine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89FC-8F42-42EF-BE67-529C8CEA7B84}" type="slidenum">
              <a:rPr lang="fr-FR" smtClean="0"/>
              <a:pPr/>
              <a:t>14</a:t>
            </a:fld>
            <a:endParaRPr lang="fr-FR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prstClr val="black"/>
                </a:solidFill>
              </a:rPr>
              <a:t>Anurie </a:t>
            </a:r>
            <a:endParaRPr lang="fr-FR" sz="3200" b="1" i="1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</a:pPr>
            <a:r>
              <a:rPr lang="fr-FR" sz="3000" b="1" i="1" dirty="0"/>
              <a:t>Anurie fonctionnelle ou pré-rénale</a:t>
            </a:r>
            <a:endParaRPr lang="fr-FR" sz="3000" dirty="0"/>
          </a:p>
          <a:p>
            <a:pPr>
              <a:lnSpc>
                <a:spcPct val="150000"/>
              </a:lnSpc>
            </a:pPr>
            <a:r>
              <a:rPr lang="fr-FR" sz="2400" dirty="0"/>
              <a:t>Contexte d’hypo perfusion rénale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Rétention quasi complète du Na+ urinaire en vue de reconstituer une volémie efficace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[Na+] Urinaire &lt; 20mmol/L et [Na+] / [K+] &lt; 1 </a:t>
            </a:r>
          </a:p>
          <a:p>
            <a:endParaRPr lang="fr-FR" sz="2600" dirty="0"/>
          </a:p>
          <a:p>
            <a:pPr>
              <a:buNone/>
            </a:pPr>
            <a:endParaRPr lang="fr-FR" dirty="0"/>
          </a:p>
          <a:p>
            <a:pPr lvl="1"/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89FC-8F42-42EF-BE67-529C8CEA7B84}" type="slidenum">
              <a:rPr lang="fr-FR" smtClean="0"/>
              <a:pPr/>
              <a:t>15</a:t>
            </a:fld>
            <a:endParaRPr lang="fr-F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prstClr val="black"/>
                </a:solidFill>
              </a:rPr>
              <a:t>Anurie </a:t>
            </a:r>
            <a:endParaRPr lang="fr-FR" sz="3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</a:pPr>
            <a:r>
              <a:rPr lang="fr-FR" sz="3000" b="1" i="1" dirty="0"/>
              <a:t>Anurie fonctionnelle ou pré-rénale</a:t>
            </a:r>
            <a:endParaRPr lang="fr-FR" sz="3000" dirty="0"/>
          </a:p>
          <a:p>
            <a:pPr>
              <a:buNone/>
            </a:pPr>
            <a:r>
              <a:rPr lang="fr-FR" dirty="0"/>
              <a:t>Etiologies:</a:t>
            </a:r>
          </a:p>
          <a:p>
            <a:pPr lvl="1">
              <a:lnSpc>
                <a:spcPct val="150000"/>
              </a:lnSpc>
              <a:buNone/>
            </a:pPr>
            <a:r>
              <a:rPr lang="fr-FR" dirty="0"/>
              <a:t>- </a:t>
            </a:r>
            <a:r>
              <a:rPr lang="fr-FR" sz="2400" dirty="0"/>
              <a:t>hypo volémies vraies (hémorragies, déshydratation…), </a:t>
            </a:r>
          </a:p>
          <a:p>
            <a:pPr lvl="1">
              <a:lnSpc>
                <a:spcPct val="150000"/>
              </a:lnSpc>
              <a:buNone/>
            </a:pPr>
            <a:r>
              <a:rPr lang="fr-FR" sz="2400" dirty="0"/>
              <a:t>- relatives (les états de chocs septique ou anaphylactique le syndrome néphrotique, l’insuffisance cardiaque…). </a:t>
            </a:r>
          </a:p>
          <a:p>
            <a:pPr>
              <a:buNone/>
            </a:pPr>
            <a:endParaRPr lang="fr-FR" sz="3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89FC-8F42-42EF-BE67-529C8CEA7B84}" type="slidenum">
              <a:rPr lang="fr-FR" smtClean="0"/>
              <a:pPr/>
              <a:t>16</a:t>
            </a:fld>
            <a:endParaRPr lang="fr-FR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prstClr val="black"/>
                </a:solidFill>
              </a:rPr>
              <a:t>Anurie </a:t>
            </a:r>
            <a:endParaRPr lang="fr-FR" sz="3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</a:pPr>
            <a:r>
              <a:rPr lang="fr-FR" sz="3000" b="1" i="1" dirty="0"/>
              <a:t>Anurie d’origine parenchymateuse ou organique</a:t>
            </a:r>
          </a:p>
          <a:p>
            <a:pPr>
              <a:lnSpc>
                <a:spcPct val="150000"/>
              </a:lnSpc>
              <a:buNone/>
            </a:pPr>
            <a:r>
              <a:rPr lang="fr-FR" sz="2800" dirty="0"/>
              <a:t>Etiologies :</a:t>
            </a:r>
          </a:p>
          <a:p>
            <a:pPr lvl="1">
              <a:lnSpc>
                <a:spcPct val="150000"/>
              </a:lnSpc>
              <a:buNone/>
            </a:pPr>
            <a:r>
              <a:rPr lang="fr-FR" dirty="0"/>
              <a:t>- Nécrose tubulaire aiguë (</a:t>
            </a:r>
            <a:r>
              <a:rPr lang="fr-FR" sz="2400" dirty="0"/>
              <a:t>NTA) (90 %) / hémorragie, toxique, pigments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fr-FR" sz="2400" dirty="0"/>
              <a:t>- Néphropathies vasculaires (10 %): SHU, HTA maligne </a:t>
            </a:r>
          </a:p>
          <a:p>
            <a:pPr lvl="1">
              <a:lnSpc>
                <a:spcPct val="150000"/>
              </a:lnSpc>
              <a:buNone/>
            </a:pPr>
            <a:r>
              <a:rPr lang="fr-FR" sz="2400" dirty="0"/>
              <a:t>- Nécrose corticale (1 %).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89FC-8F42-42EF-BE67-529C8CEA7B84}" type="slidenum">
              <a:rPr lang="fr-FR" smtClean="0"/>
              <a:pPr/>
              <a:t>17</a:t>
            </a:fld>
            <a:endParaRPr lang="fr-FR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644E12F-AF06-4679-925C-C928A6ABE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2420888"/>
            <a:ext cx="8229600" cy="1143000"/>
          </a:xfrm>
          <a:solidFill>
            <a:schemeClr val="accent6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r>
              <a:rPr lang="fr-FR" b="1" dirty="0"/>
              <a:t>Hématurie, Protéinurie, Leucocyturie 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xmlns="" id="{DB787C1A-FED5-497C-8271-65AFED5D9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89FC-8F42-42EF-BE67-529C8CEA7B84}" type="slidenum">
              <a:rPr lang="fr-FR" smtClean="0"/>
              <a:pPr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0351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b="1" dirty="0"/>
              <a:t>Hématurie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fr-FR" b="1" dirty="0"/>
              <a:t>Définition</a:t>
            </a:r>
          </a:p>
          <a:p>
            <a:pPr marL="0" indent="0" eaLnBrk="1" fontAlgn="auto" hangingPunct="1">
              <a:spcAft>
                <a:spcPts val="0"/>
              </a:spcAft>
              <a:buNone/>
              <a:defRPr/>
            </a:pPr>
            <a:endParaRPr lang="fr-FR" dirty="0"/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fr-FR" sz="2800" dirty="0"/>
              <a:t>L’hématurie est définie par la présence d’un nombre anormalement élevé d’hématies dans les urines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endParaRPr lang="fr-FR" sz="2800" dirty="0"/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fr-FR" sz="2800" dirty="0"/>
              <a:t>Elle peut être </a:t>
            </a:r>
            <a:r>
              <a:rPr lang="fr-FR" sz="2800" dirty="0">
                <a:solidFill>
                  <a:srgbClr val="FF0000"/>
                </a:solidFill>
              </a:rPr>
              <a:t>macroscopique ou microscopique</a:t>
            </a:r>
            <a:r>
              <a:rPr lang="fr-FR" sz="2800" dirty="0"/>
              <a:t>.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fr-FR" sz="2400" dirty="0"/>
              <a:t> Macroscopique (visible à l’œil nu)</a:t>
            </a:r>
          </a:p>
          <a:p>
            <a:pPr lvl="1">
              <a:buFont typeface="Wingdings" panose="05000000000000000000" pitchFamily="2" charset="2"/>
              <a:buChar char="v"/>
              <a:defRPr/>
            </a:pPr>
            <a:r>
              <a:rPr lang="fr-FR" sz="2400" dirty="0"/>
              <a:t> Microscopique (A l’HLM ou étude du sédiment urinaire) 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54764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3200" b="1" i="1" dirty="0"/>
              <a:t>Anomalies de la diurèse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fr-FR" sz="3000" b="1" i="1" dirty="0"/>
              <a:t>1. Diurèse normale</a:t>
            </a:r>
          </a:p>
          <a:p>
            <a:pPr>
              <a:buNone/>
            </a:pPr>
            <a:r>
              <a:rPr lang="fr-FR" sz="2800" dirty="0"/>
              <a:t>Définition: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Diurèse = Volume d'urine émis par les reins pendant une période de temps donnée.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Variable en fonction du volume de boisson ingéré </a:t>
            </a:r>
          </a:p>
          <a:p>
            <a:pPr>
              <a:lnSpc>
                <a:spcPct val="150000"/>
              </a:lnSpc>
            </a:pPr>
            <a:r>
              <a:rPr lang="fr-FR" sz="2400" dirty="0"/>
              <a:t>800  à 1500 ml / 24 heures.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89FC-8F42-42EF-BE67-529C8CEA7B84}" type="slidenum">
              <a:rPr lang="fr-FR" smtClean="0"/>
              <a:pPr/>
              <a:t>2</a:t>
            </a:fld>
            <a:endParaRPr lang="fr-F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b="1" dirty="0"/>
              <a:t>Hématurie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 fontScale="92500" lnSpcReduction="10000"/>
          </a:bodyPr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fr-FR" b="1" dirty="0"/>
              <a:t>Diagnostic positif :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fr-FR" sz="2800" dirty="0">
                <a:solidFill>
                  <a:srgbClr val="0070C0"/>
                </a:solidFill>
              </a:rPr>
              <a:t>Examen du bocal des urines</a:t>
            </a:r>
          </a:p>
          <a:p>
            <a:pPr>
              <a:buFont typeface="Wingdings" pitchFamily="2" charset="2"/>
              <a:buChar char="Ø"/>
              <a:defRPr/>
            </a:pPr>
            <a:r>
              <a:rPr lang="fr-FR" sz="2800" dirty="0">
                <a:solidFill>
                  <a:srgbClr val="0070C0"/>
                </a:solidFill>
              </a:rPr>
              <a:t> Bandelette urinaire</a:t>
            </a:r>
            <a:r>
              <a:rPr lang="fr-FR" sz="2800" dirty="0"/>
              <a:t>  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fr-FR" sz="2800" dirty="0">
                <a:solidFill>
                  <a:srgbClr val="0070C0"/>
                </a:solidFill>
              </a:rPr>
              <a:t>Culot urinaire : </a:t>
            </a:r>
            <a:r>
              <a:rPr lang="fr-FR" sz="2800" dirty="0"/>
              <a:t>Hématies supérieures à 5/mm3, 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fr-FR" sz="2800" dirty="0"/>
              <a:t>  Il faut toujours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fr-FR" sz="2800" dirty="0"/>
              <a:t>    apprécier la morphologie des hématies:  caractère </a:t>
            </a:r>
            <a:r>
              <a:rPr lang="fr-FR" sz="2800" dirty="0" err="1"/>
              <a:t>dysmorphique</a:t>
            </a:r>
            <a:r>
              <a:rPr lang="fr-FR" sz="2800" dirty="0"/>
              <a:t> signe l’origine glomérulaire  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v"/>
              <a:defRPr/>
            </a:pPr>
            <a:r>
              <a:rPr lang="fr-FR" sz="2800" dirty="0"/>
              <a:t>    rechercher des cylindres hématiques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fr-FR" sz="2800" dirty="0">
                <a:solidFill>
                  <a:srgbClr val="0070C0"/>
                </a:solidFill>
              </a:rPr>
              <a:t>Compte d’Addis : </a:t>
            </a:r>
            <a:r>
              <a:rPr lang="fr-FR" sz="2800" dirty="0"/>
              <a:t>permet numération des hématies (&gt; 10.000/mn)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8865070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b="1" dirty="0"/>
              <a:t>Hématurie</a:t>
            </a:r>
          </a:p>
        </p:txBody>
      </p:sp>
      <p:sp>
        <p:nvSpPr>
          <p:cNvPr id="2253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fr-FR" altLang="fr-FR" b="1" dirty="0"/>
              <a:t>Diagnostic topographique</a:t>
            </a:r>
          </a:p>
          <a:p>
            <a:pPr marL="0" indent="0" eaLnBrk="1" hangingPunct="1">
              <a:buNone/>
            </a:pPr>
            <a:r>
              <a:rPr lang="fr-FR" altLang="fr-FR" dirty="0">
                <a:solidFill>
                  <a:srgbClr val="FF0000"/>
                </a:solidFill>
              </a:rPr>
              <a:t>Epreuve des 3 verres de Guyon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fr-FR" altLang="fr-FR" dirty="0"/>
          </a:p>
        </p:txBody>
      </p:sp>
      <p:pic>
        <p:nvPicPr>
          <p:cNvPr id="2" name="Image 1">
            <a:extLst>
              <a:ext uri="{FF2B5EF4-FFF2-40B4-BE49-F238E27FC236}">
                <a16:creationId xmlns:a16="http://schemas.microsoft.com/office/drawing/2014/main" xmlns="" id="{B98AD707-A40A-4DC7-918D-E703781D00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619672" y="2924944"/>
            <a:ext cx="5688632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80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b="1" dirty="0"/>
              <a:t>Hématurie</a:t>
            </a:r>
          </a:p>
        </p:txBody>
      </p:sp>
      <p:sp>
        <p:nvSpPr>
          <p:cNvPr id="2253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fr-FR" altLang="fr-FR" b="1" dirty="0"/>
              <a:t>Diagnostic topographique</a:t>
            </a:r>
          </a:p>
          <a:p>
            <a:pPr marL="0" indent="0" eaLnBrk="1" hangingPunct="1">
              <a:buNone/>
            </a:pPr>
            <a:r>
              <a:rPr lang="fr-FR" altLang="fr-FR" b="1" dirty="0"/>
              <a:t>Epreuve des 3 verres de Guyon</a:t>
            </a:r>
            <a:endParaRPr lang="fr-FR" altLang="fr-FR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fr-FR" altLang="fr-FR" sz="2800" dirty="0"/>
              <a:t>  3 verres teintés rouge : hématurie totale , origine </a:t>
            </a:r>
            <a:r>
              <a:rPr lang="fr-FR" altLang="fr-FR" sz="2800" dirty="0" err="1"/>
              <a:t>urétéro</a:t>
            </a:r>
            <a:r>
              <a:rPr lang="fr-FR" altLang="fr-FR" sz="2800" dirty="0"/>
              <a:t>- rénale</a:t>
            </a: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fr-FR" altLang="fr-FR" sz="2800" dirty="0"/>
              <a:t>  3</a:t>
            </a:r>
            <a:r>
              <a:rPr lang="fr-FR" altLang="fr-FR" sz="2800" baseline="30000" dirty="0"/>
              <a:t>e</a:t>
            </a:r>
            <a:r>
              <a:rPr lang="fr-FR" altLang="fr-FR" sz="2800" dirty="0"/>
              <a:t> verre teinté : hématurie terminale, origine cervico-</a:t>
            </a:r>
            <a:r>
              <a:rPr lang="fr-FR" altLang="fr-FR" sz="2800" dirty="0" err="1"/>
              <a:t>vesicale</a:t>
            </a:r>
            <a:endParaRPr lang="fr-FR" altLang="fr-FR" sz="2800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fr-FR" altLang="fr-FR" sz="2800" dirty="0"/>
              <a:t>  1</a:t>
            </a:r>
            <a:r>
              <a:rPr lang="fr-FR" altLang="fr-FR" sz="2800" baseline="30000" dirty="0"/>
              <a:t>er</a:t>
            </a:r>
            <a:r>
              <a:rPr lang="fr-FR" altLang="fr-FR" sz="2800" dirty="0"/>
              <a:t> verre teinté : hématurie initiale </a:t>
            </a:r>
            <a:r>
              <a:rPr lang="fr-FR" altLang="fr-FR" sz="2800" dirty="0" err="1"/>
              <a:t>urétro</a:t>
            </a:r>
            <a:r>
              <a:rPr lang="fr-FR" altLang="fr-FR" sz="2800" dirty="0"/>
              <a:t>-prostatique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6288234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5003BC5C-AB3D-4449-849C-DA6C952D0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b="1" dirty="0">
                <a:solidFill>
                  <a:prstClr val="black"/>
                </a:solidFill>
              </a:rPr>
              <a:t>Hématurie</a:t>
            </a:r>
            <a:endParaRPr lang="fr-FR" b="1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83742DA6-BAC3-4597-8ADB-4647D84CA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89FC-8F42-42EF-BE67-529C8CEA7B84}" type="slidenum">
              <a:rPr lang="fr-FR" smtClean="0"/>
              <a:pPr/>
              <a:t>23</a:t>
            </a:fld>
            <a:endParaRPr lang="fr-FR"/>
          </a:p>
        </p:txBody>
      </p:sp>
      <p:graphicFrame>
        <p:nvGraphicFramePr>
          <p:cNvPr id="5" name="Espace réservé du contenu 3">
            <a:extLst>
              <a:ext uri="{FF2B5EF4-FFF2-40B4-BE49-F238E27FC236}">
                <a16:creationId xmlns:a16="http://schemas.microsoft.com/office/drawing/2014/main" xmlns="" id="{1329ABB8-1E6B-4015-BD3F-2E2ED9C5648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8170449"/>
              </p:ext>
            </p:extLst>
          </p:nvPr>
        </p:nvGraphicFramePr>
        <p:xfrm>
          <a:off x="457200" y="1576630"/>
          <a:ext cx="8229600" cy="5144845"/>
        </p:xfrm>
        <a:graphic>
          <a:graphicData uri="http://schemas.openxmlformats.org/drawingml/2006/table">
            <a:tbl>
              <a:tblPr firstRow="1" bandRow="1"/>
              <a:tblGrid>
                <a:gridCol w="206231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2929061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3238222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13043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fr-FR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Les</a:t>
                      </a:r>
                      <a:r>
                        <a:rPr lang="fr-FR" sz="24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signes d</a:t>
                      </a:r>
                      <a:r>
                        <a:rPr lang="en-US" sz="24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’orientation</a:t>
                      </a:r>
                      <a:endParaRPr lang="fr-FR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fr-FR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Les</a:t>
                      </a:r>
                      <a:r>
                        <a:rPr lang="fr-FR" sz="24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 causes n</a:t>
                      </a:r>
                      <a:r>
                        <a:rPr lang="en-US" sz="24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</a:rPr>
                        <a:t>éphrologiques</a:t>
                      </a:r>
                      <a:endParaRPr lang="fr-FR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ctr"/>
                      <a:r>
                        <a:rPr lang="fr-FR" sz="240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Les</a:t>
                      </a:r>
                      <a:r>
                        <a:rPr lang="fr-FR" sz="2400" baseline="0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+mn-lt"/>
                          <a:ea typeface="Times New Roman" charset="0"/>
                          <a:cs typeface="Times New Roman" charset="0"/>
                        </a:rPr>
                        <a:t> causes urologiques</a:t>
                      </a:r>
                      <a:endParaRPr lang="fr-FR" sz="2400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latin typeface="+mn-lt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13043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fr-FR" sz="2400" b="1" baseline="0" dirty="0">
                          <a:latin typeface="+mj-lt"/>
                          <a:ea typeface="Times New Roman" charset="0"/>
                          <a:cs typeface="Times New Roman" charset="0"/>
                        </a:rPr>
                        <a:t>Clinique</a:t>
                      </a:r>
                      <a:endParaRPr lang="fr-FR" sz="2400" b="1" dirty="0">
                        <a:latin typeface="+mj-lt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fr-FR" sz="24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</a:t>
                      </a:r>
                      <a:r>
                        <a:rPr lang="en-US" sz="2400" dirty="0" err="1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ématurie</a:t>
                      </a:r>
                      <a:r>
                        <a:rPr lang="en-US" sz="24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400" dirty="0" err="1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totale</a:t>
                      </a:r>
                      <a:r>
                        <a:rPr lang="en-US" sz="24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400" dirty="0" err="1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indolore</a:t>
                      </a:r>
                      <a:r>
                        <a:rPr lang="en-US" sz="2400" baseline="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sans </a:t>
                      </a:r>
                      <a:r>
                        <a:rPr lang="en-US" sz="2400" baseline="0" dirty="0" err="1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caillots</a:t>
                      </a:r>
                      <a:endParaRPr lang="fr-FR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fr-FR" sz="24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H</a:t>
                      </a:r>
                      <a:r>
                        <a:rPr lang="en-US" sz="2400" dirty="0" err="1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ématurie</a:t>
                      </a:r>
                      <a:r>
                        <a:rPr lang="en-US" sz="24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400" dirty="0" err="1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terminale</a:t>
                      </a:r>
                      <a:r>
                        <a:rPr lang="en-US" sz="24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400" dirty="0" err="1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macroscopique</a:t>
                      </a:r>
                      <a:r>
                        <a:rPr lang="en-US" sz="24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, </a:t>
                      </a:r>
                      <a:r>
                        <a:rPr lang="en-US" sz="2400" dirty="0" err="1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présence</a:t>
                      </a:r>
                      <a:r>
                        <a:rPr lang="en-US" sz="24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de </a:t>
                      </a:r>
                      <a:r>
                        <a:rPr lang="en-US" sz="2400" dirty="0" err="1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caillots</a:t>
                      </a:r>
                      <a:r>
                        <a:rPr lang="en-US" sz="24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,</a:t>
                      </a:r>
                      <a:r>
                        <a:rPr lang="en-US" sz="2400" baseline="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 </a:t>
                      </a:r>
                      <a:r>
                        <a:rPr lang="en-US" sz="2400" baseline="0" dirty="0" err="1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douloureuse</a:t>
                      </a:r>
                      <a:endParaRPr lang="fr-FR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4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30436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r>
                        <a:rPr lang="fr-FR" sz="2400" b="1" dirty="0">
                          <a:latin typeface="+mj-lt"/>
                          <a:ea typeface="Times New Roman" charset="0"/>
                          <a:cs typeface="Times New Roman" charset="0"/>
                        </a:rPr>
                        <a:t>Paraclinique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eaLnBrk="1" hangingPunct="1">
                        <a:buFontTx/>
                        <a:buNone/>
                      </a:pPr>
                      <a:r>
                        <a:rPr lang="fr-FR" sz="24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Présence d'une protéinurie </a:t>
                      </a:r>
                    </a:p>
                    <a:p>
                      <a:pPr eaLnBrk="1" hangingPunct="1">
                        <a:buFontTx/>
                        <a:buNone/>
                      </a:pPr>
                      <a:r>
                        <a:rPr lang="fr-FR" sz="24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Présence de cylindres hématiques dans les urines</a:t>
                      </a:r>
                    </a:p>
                    <a:p>
                      <a:pPr marL="0" indent="0">
                        <a:buFontTx/>
                        <a:buNone/>
                      </a:pPr>
                      <a:endParaRPr lang="fr-FR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marL="0" indent="0" algn="l" eaLnBrk="1" hangingPunct="1">
                        <a:buFontTx/>
                        <a:buNone/>
                      </a:pPr>
                      <a:r>
                        <a:rPr lang="fr-FR" sz="24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Absence de protéinurie </a:t>
                      </a:r>
                    </a:p>
                    <a:p>
                      <a:pPr marL="0" indent="0" algn="l" eaLnBrk="1" hangingPunct="1">
                        <a:buFontTx/>
                        <a:buNone/>
                      </a:pPr>
                      <a:r>
                        <a:rPr lang="fr-FR" sz="2400" dirty="0">
                          <a:latin typeface="Times New Roman" charset="0"/>
                          <a:ea typeface="Times New Roman" charset="0"/>
                          <a:cs typeface="Times New Roman" charset="0"/>
                        </a:rPr>
                        <a:t>Absence de cylindres hématiques</a:t>
                      </a:r>
                    </a:p>
                    <a:p>
                      <a:endParaRPr lang="fr-FR" sz="2400" dirty="0">
                        <a:latin typeface="Times New Roman" charset="0"/>
                        <a:ea typeface="Times New Roman" charset="0"/>
                        <a:cs typeface="Times New Roman" charset="0"/>
                      </a:endParaRP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522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EECCFE03-5F35-4C57-8592-2C2859BD6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/>
              <a:t>Hématurie Néphrologique</a:t>
            </a: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FA0FD5EC-0EE1-419E-8159-ED9F3F3A0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2800" b="1" dirty="0"/>
              <a:t>Retrouvée dans certains syndromes glomérulaires:</a:t>
            </a:r>
          </a:p>
          <a:p>
            <a:pPr>
              <a:buFontTx/>
              <a:buChar char="-"/>
            </a:pPr>
            <a:r>
              <a:rPr lang="fr-FR" sz="2800" dirty="0"/>
              <a:t>Syndrome néphrotique impur (hématurie)</a:t>
            </a:r>
          </a:p>
          <a:p>
            <a:pPr>
              <a:buFontTx/>
              <a:buChar char="-"/>
            </a:pPr>
            <a:r>
              <a:rPr lang="fr-FR" sz="2800" dirty="0"/>
              <a:t>Syndrome néphritique aiguë </a:t>
            </a:r>
          </a:p>
          <a:p>
            <a:pPr>
              <a:buFontTx/>
              <a:buChar char="-"/>
            </a:pPr>
            <a:r>
              <a:rPr lang="fr-FR" sz="2800" dirty="0"/>
              <a:t>Syndrome de glomérulonéphrite rapidement progressive </a:t>
            </a:r>
          </a:p>
          <a:p>
            <a:pPr>
              <a:buFontTx/>
              <a:buChar char="-"/>
            </a:pPr>
            <a:r>
              <a:rPr lang="fr-FR" sz="2800" dirty="0"/>
              <a:t>Syndrome d’hématurie macroscopique récidivante </a:t>
            </a:r>
          </a:p>
          <a:p>
            <a:pPr>
              <a:buFontTx/>
              <a:buChar char="-"/>
            </a:pPr>
            <a:r>
              <a:rPr lang="fr-FR" sz="2800" dirty="0"/>
              <a:t>Certains causes de glomérulonéphrite chronique au stade d’IRC</a:t>
            </a:r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2A0B2076-9247-40F5-BF47-AF42EB2C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89FC-8F42-42EF-BE67-529C8CEA7B84}" type="slidenum">
              <a:rPr lang="fr-FR" smtClean="0"/>
              <a:pPr/>
              <a:t>24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15953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Hématurie Urologique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" pitchFamily="2" charset="2"/>
              <a:buChar char="q"/>
              <a:defRPr/>
            </a:pPr>
            <a:r>
              <a:rPr lang="fr-FR" b="1" dirty="0"/>
              <a:t> Diagnostic  étiologique </a:t>
            </a:r>
            <a:endParaRPr lang="fr-FR" dirty="0"/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Ø"/>
              <a:defRPr/>
            </a:pPr>
            <a:r>
              <a:rPr lang="fr-FR" sz="3000" b="1" dirty="0">
                <a:solidFill>
                  <a:srgbClr val="FF0000"/>
                </a:solidFill>
              </a:rPr>
              <a:t>Hématurie </a:t>
            </a:r>
            <a:r>
              <a:rPr lang="fr-FR" sz="3000" b="1" dirty="0" err="1">
                <a:solidFill>
                  <a:srgbClr val="FF0000"/>
                </a:solidFill>
              </a:rPr>
              <a:t>urétéro</a:t>
            </a:r>
            <a:r>
              <a:rPr lang="fr-FR" sz="3000" b="1" dirty="0">
                <a:solidFill>
                  <a:srgbClr val="FF0000"/>
                </a:solidFill>
              </a:rPr>
              <a:t>-</a:t>
            </a:r>
            <a:r>
              <a:rPr lang="fr-FR" sz="3000" b="1" dirty="0" err="1">
                <a:solidFill>
                  <a:srgbClr val="FF0000"/>
                </a:solidFill>
              </a:rPr>
              <a:t>pyélo</a:t>
            </a:r>
            <a:r>
              <a:rPr lang="fr-FR" sz="3000" b="1" dirty="0">
                <a:solidFill>
                  <a:srgbClr val="FF0000"/>
                </a:solidFill>
              </a:rPr>
              <a:t>-rénale :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fr-FR" sz="2600" dirty="0"/>
              <a:t>Tumeur rénale </a:t>
            </a:r>
          </a:p>
          <a:p>
            <a:pPr eaLnBrk="1" fontAlgn="auto" hangingPunct="1">
              <a:spcAft>
                <a:spcPts val="0"/>
              </a:spcAft>
              <a:buFont typeface="Wingdings" pitchFamily="2" charset="2"/>
              <a:buChar char="ü"/>
              <a:defRPr/>
            </a:pPr>
            <a:r>
              <a:rPr lang="fr-FR" sz="2600" dirty="0"/>
              <a:t>Tuberculose rénale 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fr-FR" sz="2600" dirty="0"/>
              <a:t>Lithiases rénales 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fr-FR" sz="2600" dirty="0"/>
              <a:t>Bilharziose</a:t>
            </a:r>
          </a:p>
          <a:p>
            <a:pPr>
              <a:buFont typeface="Wingdings" pitchFamily="2" charset="2"/>
              <a:buChar char="ü"/>
              <a:defRPr/>
            </a:pPr>
            <a:r>
              <a:rPr lang="fr-FR" sz="2600" dirty="0"/>
              <a:t>Autres : Polykystose rénale, nécrose papillaire</a:t>
            </a:r>
          </a:p>
          <a:p>
            <a:pPr>
              <a:buNone/>
              <a:defRPr/>
            </a:pPr>
            <a:r>
              <a:rPr lang="fr-FR" sz="2600" dirty="0"/>
              <a:t>                  </a:t>
            </a:r>
            <a:endParaRPr lang="fr-FR" sz="3000" dirty="0"/>
          </a:p>
          <a:p>
            <a:pPr eaLnBrk="1" fontAlgn="auto" hangingPunct="1">
              <a:spcAft>
                <a:spcPts val="0"/>
              </a:spcAft>
              <a:buFont typeface="Arial" panose="020B0604020202020204" pitchFamily="34" charset="0"/>
              <a:buNone/>
              <a:defRPr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003321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altLang="fr-FR" dirty="0"/>
              <a:t>Hématurie Urologique</a:t>
            </a:r>
          </a:p>
        </p:txBody>
      </p:sp>
      <p:sp>
        <p:nvSpPr>
          <p:cNvPr id="26627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fr-FR" altLang="fr-FR" b="1" dirty="0"/>
              <a:t> Diagnostic  étiologique</a:t>
            </a:r>
            <a:endParaRPr lang="fr-FR" altLang="fr-FR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fr-FR" altLang="fr-FR" b="1" dirty="0">
                <a:solidFill>
                  <a:srgbClr val="FF0000"/>
                </a:solidFill>
              </a:rPr>
              <a:t>Hématurie terminale</a:t>
            </a:r>
            <a:endParaRPr lang="fr-FR" altLang="fr-FR" dirty="0">
              <a:solidFill>
                <a:srgbClr val="FF0000"/>
              </a:solidFill>
            </a:endParaRP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fr-FR" altLang="fr-FR" sz="2800" dirty="0"/>
              <a:t>Tumeur de vessie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fr-FR" altLang="fr-FR" sz="2800" dirty="0"/>
              <a:t>Cystite tuberculeuse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fr-FR" altLang="fr-FR" sz="2800" dirty="0"/>
              <a:t>Lithiases vésicales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fr-FR" altLang="fr-FR" sz="2800" dirty="0"/>
              <a:t>Bilharzioses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7436123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/>
              <a:t>Hématurie</a:t>
            </a:r>
          </a:p>
        </p:txBody>
      </p:sp>
      <p:sp>
        <p:nvSpPr>
          <p:cNvPr id="27651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fr-FR" altLang="fr-FR" b="1" dirty="0"/>
              <a:t> Diagnostic  étiologique</a:t>
            </a:r>
            <a:endParaRPr lang="fr-FR" altLang="fr-FR" dirty="0"/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fr-FR" altLang="fr-FR" b="1" dirty="0">
                <a:solidFill>
                  <a:srgbClr val="FF0000"/>
                </a:solidFill>
              </a:rPr>
              <a:t>Hématurie initiale :</a:t>
            </a:r>
            <a:r>
              <a:rPr lang="fr-FR" altLang="fr-FR" dirty="0">
                <a:solidFill>
                  <a:srgbClr val="FF0000"/>
                </a:solidFill>
              </a:rPr>
              <a:t> </a:t>
            </a:r>
            <a:r>
              <a:rPr lang="fr-FR" altLang="fr-FR" dirty="0" err="1"/>
              <a:t>cervico-prostatique</a:t>
            </a:r>
            <a:endParaRPr lang="fr-FR" altLang="fr-FR" dirty="0"/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fr-FR" altLang="fr-FR" sz="2800" dirty="0"/>
              <a:t>Adénome de la prostate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fr-FR" altLang="fr-FR" sz="2800" dirty="0"/>
              <a:t>Cancer de la prostate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fr-FR" altLang="fr-FR" sz="2800" dirty="0"/>
              <a:t>Prostatite aigue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endParaRPr lang="fr-FR" altLang="fr-FR" dirty="0"/>
          </a:p>
          <a:p>
            <a:pPr eaLnBrk="1" hangingPunct="1">
              <a:buFont typeface="Arial" panose="020B0604020202020204" pitchFamily="34" charset="0"/>
              <a:buNone/>
            </a:pPr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098152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Hématurie de cause générale </a:t>
            </a:r>
          </a:p>
        </p:txBody>
      </p:sp>
      <p:sp>
        <p:nvSpPr>
          <p:cNvPr id="28675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 typeface="Wingdings" panose="05000000000000000000" pitchFamily="2" charset="2"/>
              <a:buChar char="q"/>
            </a:pPr>
            <a:r>
              <a:rPr lang="fr-FR" altLang="fr-FR" b="1" dirty="0"/>
              <a:t> Diagnostic  étiologique</a:t>
            </a:r>
            <a:endParaRPr lang="fr-FR" altLang="fr-FR" dirty="0"/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fr-FR" altLang="fr-FR" dirty="0"/>
              <a:t>Maladie hémorragique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fr-FR" altLang="fr-FR" dirty="0"/>
              <a:t>Syndrome malin des maladies infectieuses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r>
              <a:rPr lang="fr-FR" altLang="fr-FR" dirty="0"/>
              <a:t> traitement anticoagulant mal conduit</a:t>
            </a:r>
          </a:p>
          <a:p>
            <a:pPr eaLnBrk="1" hangingPunct="1">
              <a:buFont typeface="Wingdings" panose="05000000000000000000" pitchFamily="2" charset="2"/>
              <a:buChar char="ü"/>
            </a:pPr>
            <a:endParaRPr lang="fr-FR" altLang="fr-FR" dirty="0"/>
          </a:p>
          <a:p>
            <a:pPr eaLnBrk="1" hangingPunct="1">
              <a:buFont typeface="Wingdings" panose="05000000000000000000" pitchFamily="2" charset="2"/>
              <a:buChar char="ü"/>
            </a:pPr>
            <a:endParaRPr lang="fr-FR" altLang="fr-FR" dirty="0"/>
          </a:p>
          <a:p>
            <a:pPr eaLnBrk="1" hangingPunct="1">
              <a:buFont typeface="Arial" panose="020B0604020202020204" pitchFamily="34" charset="0"/>
              <a:buNone/>
            </a:pPr>
            <a:endParaRPr lang="fr-FR" altLang="fr-FR" dirty="0"/>
          </a:p>
        </p:txBody>
      </p:sp>
    </p:spTree>
    <p:extLst>
      <p:ext uri="{BB962C8B-B14F-4D97-AF65-F5344CB8AC3E}">
        <p14:creationId xmlns:p14="http://schemas.microsoft.com/office/powerpoint/2010/main" val="2418918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3DDDB310-1C04-48F3-8C45-DDD4D1CBC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Protéinurie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BF321320-F4CF-4E98-80F1-82703407EC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None/>
            </a:pPr>
            <a:r>
              <a:rPr lang="fr-FR" b="1" dirty="0">
                <a:solidFill>
                  <a:prstClr val="black"/>
                </a:solidFill>
                <a:cs typeface="Times New Roman" pitchFamily="18" charset="0"/>
              </a:rPr>
              <a:t>Définition :</a:t>
            </a:r>
          </a:p>
          <a:p>
            <a:pPr marL="0" lvl="0">
              <a:lnSpc>
                <a:spcPct val="150000"/>
              </a:lnSpc>
              <a:buNone/>
            </a:pPr>
            <a:r>
              <a:rPr lang="fr-FR" sz="2800" dirty="0">
                <a:solidFill>
                  <a:prstClr val="black"/>
                </a:solidFill>
                <a:cs typeface="Times New Roman" pitchFamily="18" charset="0"/>
              </a:rPr>
              <a:t>Elimination pathologique dans les urines d’une quantité de protéines :</a:t>
            </a:r>
          </a:p>
          <a:p>
            <a:pPr lvl="2">
              <a:lnSpc>
                <a:spcPct val="150000"/>
              </a:lnSpc>
              <a:buNone/>
            </a:pPr>
            <a:r>
              <a:rPr lang="fr-FR" sz="2800" dirty="0">
                <a:solidFill>
                  <a:prstClr val="black"/>
                </a:solidFill>
                <a:cs typeface="Times New Roman" pitchFamily="18" charset="0"/>
              </a:rPr>
              <a:t>&gt; 150mg (soit 0,15g)/24h chez l’adulte</a:t>
            </a:r>
          </a:p>
          <a:p>
            <a:pPr lvl="2">
              <a:lnSpc>
                <a:spcPct val="150000"/>
              </a:lnSpc>
              <a:buNone/>
            </a:pPr>
            <a:r>
              <a:rPr lang="fr-FR" sz="2800" dirty="0">
                <a:solidFill>
                  <a:prstClr val="black"/>
                </a:solidFill>
                <a:cs typeface="Times New Roman" pitchFamily="18" charset="0"/>
              </a:rPr>
              <a:t>&gt; 100mg/m</a:t>
            </a:r>
            <a:r>
              <a:rPr lang="fr-FR" sz="2800" baseline="30000" dirty="0">
                <a:solidFill>
                  <a:prstClr val="black"/>
                </a:solidFill>
                <a:cs typeface="Times New Roman" pitchFamily="18" charset="0"/>
              </a:rPr>
              <a:t>2</a:t>
            </a:r>
            <a:r>
              <a:rPr lang="fr-FR" sz="2800" dirty="0">
                <a:solidFill>
                  <a:prstClr val="black"/>
                </a:solidFill>
                <a:cs typeface="Times New Roman" pitchFamily="18" charset="0"/>
              </a:rPr>
              <a:t>/24h chez l’enfant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5C692B7D-E95B-46D2-AD34-1D430A56F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89FC-8F42-42EF-BE67-529C8CEA7B84}" type="slidenum">
              <a:rPr lang="fr-FR" smtClean="0"/>
              <a:pPr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057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71979" y="1169683"/>
            <a:ext cx="8229600" cy="11430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fr-FR" sz="3200" b="1" i="1" dirty="0"/>
              <a:t>Anomalies quantitatives de la diurèse </a:t>
            </a:r>
            <a:endParaRPr lang="fr-FR" sz="32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213455" y="2582488"/>
            <a:ext cx="2746648" cy="3096345"/>
          </a:xfrm>
          <a:solidFill>
            <a:schemeClr val="accent6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>
              <a:buNone/>
            </a:pPr>
            <a:endParaRPr lang="fr-FR" sz="2600" dirty="0"/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fr-FR" b="1" dirty="0"/>
              <a:t> Polyurie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fr-FR" b="1" dirty="0"/>
              <a:t> Oligurie</a:t>
            </a:r>
          </a:p>
          <a:p>
            <a:pPr lvl="1">
              <a:lnSpc>
                <a:spcPct val="150000"/>
              </a:lnSpc>
              <a:buFont typeface="Arial" pitchFamily="34" charset="0"/>
              <a:buChar char="•"/>
            </a:pPr>
            <a:r>
              <a:rPr lang="fr-FR" b="1" dirty="0"/>
              <a:t> Anurie</a:t>
            </a:r>
          </a:p>
          <a:p>
            <a:pPr>
              <a:buFont typeface="Wingdings" pitchFamily="2" charset="2"/>
              <a:buChar char="Ø"/>
            </a:pPr>
            <a:endParaRPr lang="fr-FR" sz="3000" b="1" i="1" dirty="0"/>
          </a:p>
          <a:p>
            <a:pPr>
              <a:buNone/>
            </a:pPr>
            <a:endParaRPr lang="fr-FR" sz="3000" b="1" i="1" dirty="0"/>
          </a:p>
          <a:p>
            <a:pPr>
              <a:buNone/>
            </a:pPr>
            <a:endParaRPr lang="fr-FR" sz="30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89FC-8F42-42EF-BE67-529C8CEA7B84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fr-FR" sz="4000" b="1" dirty="0">
                <a:cs typeface="Times New Roman" pitchFamily="18" charset="0"/>
              </a:rPr>
              <a:t>Protéinurie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46856" y="1412776"/>
            <a:ext cx="8229600" cy="4525963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fr-FR" sz="2800" b="1" dirty="0">
                <a:cs typeface="Times New Roman" pitchFamily="18" charset="0"/>
              </a:rPr>
              <a:t>- Circonstances de découverte: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800" dirty="0">
                <a:cs typeface="Times New Roman" pitchFamily="18" charset="0"/>
              </a:rPr>
              <a:t>En néphrologie : </a:t>
            </a:r>
            <a:r>
              <a:rPr lang="fr-FR" sz="2800" dirty="0" err="1">
                <a:cs typeface="Times New Roman" pitchFamily="18" charset="0"/>
              </a:rPr>
              <a:t>oedème</a:t>
            </a:r>
            <a:r>
              <a:rPr lang="fr-FR" sz="2800" dirty="0">
                <a:cs typeface="Times New Roman" pitchFamily="18" charset="0"/>
              </a:rPr>
              <a:t> type rénal, HU, HTA, IR, cystite ou dysurie 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800" dirty="0">
                <a:cs typeface="Times New Roman" pitchFamily="18" charset="0"/>
              </a:rPr>
              <a:t>De façons systématique: en médecine de travail, scolaire, surveillance grossesse</a:t>
            </a:r>
          </a:p>
          <a:p>
            <a:pPr marL="0" indent="0" algn="just">
              <a:lnSpc>
                <a:spcPct val="150000"/>
              </a:lnSpc>
              <a:buNone/>
            </a:pPr>
            <a:r>
              <a:rPr lang="fr-FR" sz="2800" dirty="0">
                <a:cs typeface="Times New Roman" pitchFamily="18" charset="0"/>
              </a:rPr>
              <a:t>Surveillance : Bilan d’une maladie générale, inflammatoire….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864" y="2132856"/>
            <a:ext cx="8229600" cy="3960440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fr-FR" sz="2800" dirty="0">
                <a:cs typeface="Times New Roman" pitchFamily="18" charset="0"/>
              </a:rPr>
              <a:t>Méthodes de mesure de la protéinurie (PU)  : voire exploration fonctionnelle  </a:t>
            </a: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xmlns="" id="{86150E6F-01A9-448C-8099-4B2D8702A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864" y="548680"/>
            <a:ext cx="8229600" cy="1143000"/>
          </a:xfrm>
        </p:spPr>
        <p:txBody>
          <a:bodyPr>
            <a:noAutofit/>
          </a:bodyPr>
          <a:lstStyle/>
          <a:p>
            <a:r>
              <a:rPr lang="fr-FR" sz="4000" b="1" dirty="0">
                <a:cs typeface="Times New Roman" pitchFamily="18" charset="0"/>
              </a:rPr>
              <a:t>Protéinurie 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641335"/>
            <a:ext cx="8496944" cy="778098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pPr algn="l"/>
            <a:r>
              <a:rPr lang="fr-FR" sz="2400" b="1" dirty="0">
                <a:latin typeface="+mn-lt"/>
                <a:cs typeface="Times New Roman" pitchFamily="18" charset="0"/>
              </a:rPr>
              <a:t>CLASSIFICATION ET ÉTIOLOGIE DES PROTÉINURIES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2426536"/>
            <a:ext cx="8229600" cy="4248472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fr-FR" sz="2400" dirty="0">
                <a:cs typeface="Times New Roman" pitchFamily="18" charset="0"/>
              </a:rPr>
              <a:t>On rencontre 2 groupes de PU :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fr-FR" sz="2400" b="1" u="sng" dirty="0">
                <a:cs typeface="Times New Roman" pitchFamily="18" charset="0"/>
              </a:rPr>
              <a:t>PU permanente </a:t>
            </a:r>
          </a:p>
          <a:p>
            <a:pPr marL="1257300" lvl="3" indent="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fr-FR" sz="2400" dirty="0">
                <a:cs typeface="Times New Roman" pitchFamily="18" charset="0"/>
              </a:rPr>
              <a:t> PU glomérulaire</a:t>
            </a:r>
          </a:p>
          <a:p>
            <a:pPr marL="1257300" lvl="3" indent="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fr-FR" sz="2400" dirty="0">
                <a:cs typeface="Times New Roman" pitchFamily="18" charset="0"/>
              </a:rPr>
              <a:t> PU tubulaire</a:t>
            </a:r>
          </a:p>
          <a:p>
            <a:pPr marL="1257300" lvl="3" indent="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fr-FR" sz="2400" dirty="0">
                <a:cs typeface="Times New Roman" pitchFamily="18" charset="0"/>
              </a:rPr>
              <a:t> PU de surcharge</a:t>
            </a:r>
          </a:p>
          <a:p>
            <a:pPr marL="1257300" lvl="3" indent="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fr-FR" sz="2400" dirty="0">
                <a:cs typeface="Times New Roman" pitchFamily="18" charset="0"/>
              </a:rPr>
              <a:t> PU vasculaire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fr-FR" sz="2400" b="1" u="sng" dirty="0">
                <a:cs typeface="Times New Roman" pitchFamily="18" charset="0"/>
              </a:rPr>
              <a:t>PU intermittente</a:t>
            </a:r>
            <a:endParaRPr lang="fr-FR" sz="2400" dirty="0">
              <a:cs typeface="Times New Roman" pitchFamily="18" charset="0"/>
            </a:endParaRPr>
          </a:p>
        </p:txBody>
      </p:sp>
      <p:sp>
        <p:nvSpPr>
          <p:cNvPr id="4" name="Titre 1">
            <a:extLst>
              <a:ext uri="{FF2B5EF4-FFF2-40B4-BE49-F238E27FC236}">
                <a16:creationId xmlns:a16="http://schemas.microsoft.com/office/drawing/2014/main" xmlns="" id="{F673E0B5-40F4-4FEF-A8CC-BC6027C3019F}"/>
              </a:ext>
            </a:extLst>
          </p:cNvPr>
          <p:cNvSpPr txBox="1">
            <a:spLocks/>
          </p:cNvSpPr>
          <p:nvPr/>
        </p:nvSpPr>
        <p:spPr>
          <a:xfrm>
            <a:off x="590872" y="332656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b="1" dirty="0">
                <a:cs typeface="Times New Roman" pitchFamily="18" charset="0"/>
              </a:rPr>
              <a:t>Protéinurie 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2108" y="397948"/>
            <a:ext cx="8820472" cy="778098"/>
          </a:xfrm>
        </p:spPr>
        <p:txBody>
          <a:bodyPr>
            <a:noAutofit/>
          </a:bodyPr>
          <a:lstStyle/>
          <a:p>
            <a:pPr algn="l"/>
            <a:r>
              <a:rPr lang="fr-FR" sz="3200" b="1" dirty="0">
                <a:cs typeface="Times New Roman" pitchFamily="18" charset="0"/>
              </a:rPr>
              <a:t>CLASSIFICATION ET ÉTIOLOGIE DES PROTÉINURIES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11256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fr-FR" sz="2400" dirty="0">
                <a:cs typeface="Times New Roman" pitchFamily="18" charset="0"/>
              </a:rPr>
              <a:t>On rencontre 2 groupes de PU :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fr-FR" sz="2400" b="1" u="sng" dirty="0">
                <a:cs typeface="Times New Roman" pitchFamily="18" charset="0"/>
              </a:rPr>
              <a:t>PU permanente </a:t>
            </a:r>
          </a:p>
          <a:p>
            <a:pPr marL="1257300" lvl="3" indent="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fr-FR" sz="2400" dirty="0">
                <a:cs typeface="Times New Roman" pitchFamily="18" charset="0"/>
              </a:rPr>
              <a:t> PU glomérulaire</a:t>
            </a:r>
          </a:p>
          <a:p>
            <a:pPr marL="1257300" lvl="3" indent="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fr-FR" sz="2400" dirty="0">
                <a:cs typeface="Times New Roman" pitchFamily="18" charset="0"/>
              </a:rPr>
              <a:t> PU tubulaire</a:t>
            </a:r>
          </a:p>
          <a:p>
            <a:pPr marL="1257300" lvl="3" indent="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fr-FR" sz="2400" dirty="0">
                <a:cs typeface="Times New Roman" pitchFamily="18" charset="0"/>
              </a:rPr>
              <a:t> PU de surcharge</a:t>
            </a:r>
          </a:p>
          <a:p>
            <a:pPr marL="1257300" lvl="3" indent="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fr-FR" sz="2400" dirty="0">
                <a:cs typeface="Times New Roman" pitchFamily="18" charset="0"/>
              </a:rPr>
              <a:t> PU vasculaire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fr-FR" sz="2400" b="1" u="sng" dirty="0">
                <a:cs typeface="Times New Roman" pitchFamily="18" charset="0"/>
              </a:rPr>
              <a:t>PU intermittente </a:t>
            </a:r>
            <a:r>
              <a:rPr lang="fr-FR" sz="2400" b="1" dirty="0">
                <a:cs typeface="Times New Roman" pitchFamily="18" charset="0"/>
              </a:rPr>
              <a:t>: </a:t>
            </a:r>
            <a:r>
              <a:rPr lang="fr-FR" sz="2400" dirty="0">
                <a:cs typeface="Times New Roman" pitchFamily="18" charset="0"/>
              </a:rPr>
              <a:t>Stress, fièvre </a:t>
            </a:r>
          </a:p>
        </p:txBody>
      </p:sp>
    </p:spTree>
  </p:cSld>
  <p:clrMapOvr>
    <a:masterClrMapping/>
  </p:clrMapOvr>
  <p:transition spd="slow">
    <p:wip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11256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fr-FR" sz="2800" b="1" u="sng" dirty="0">
                <a:cs typeface="Times New Roman" pitchFamily="18" charset="0"/>
              </a:rPr>
              <a:t>PU permanente 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fr-FR" sz="2800" dirty="0">
                <a:cs typeface="Times New Roman" pitchFamily="18" charset="0"/>
              </a:rPr>
              <a:t> PU glomérulaire : faite d’albumine </a:t>
            </a:r>
          </a:p>
          <a:p>
            <a:pPr lvl="3" indent="-342900">
              <a:lnSpc>
                <a:spcPct val="150000"/>
              </a:lnSpc>
              <a:spcBef>
                <a:spcPts val="600"/>
              </a:spcBef>
              <a:buFontTx/>
              <a:buChar char="-"/>
            </a:pPr>
            <a:r>
              <a:rPr lang="fr-FR" sz="2400" dirty="0">
                <a:cs typeface="Times New Roman" pitchFamily="18" charset="0"/>
              </a:rPr>
              <a:t>Syndrome néphrotique</a:t>
            </a:r>
          </a:p>
          <a:p>
            <a:pPr lvl="3" indent="-342900">
              <a:lnSpc>
                <a:spcPct val="150000"/>
              </a:lnSpc>
              <a:spcBef>
                <a:spcPts val="600"/>
              </a:spcBef>
              <a:buFontTx/>
              <a:buChar char="-"/>
            </a:pPr>
            <a:r>
              <a:rPr lang="fr-FR" sz="2400" dirty="0">
                <a:cs typeface="Times New Roman" pitchFamily="18" charset="0"/>
              </a:rPr>
              <a:t>Syndrome néphritique aigu</a:t>
            </a:r>
          </a:p>
          <a:p>
            <a:pPr lvl="3" indent="-342900">
              <a:lnSpc>
                <a:spcPct val="150000"/>
              </a:lnSpc>
              <a:spcBef>
                <a:spcPts val="600"/>
              </a:spcBef>
              <a:buFontTx/>
              <a:buChar char="-"/>
            </a:pPr>
            <a:r>
              <a:rPr lang="fr-FR" sz="2400" dirty="0">
                <a:cs typeface="Times New Roman" pitchFamily="18" charset="0"/>
              </a:rPr>
              <a:t>GNRP</a:t>
            </a:r>
          </a:p>
          <a:p>
            <a:pPr lvl="3" indent="-342900">
              <a:lnSpc>
                <a:spcPct val="150000"/>
              </a:lnSpc>
              <a:spcBef>
                <a:spcPts val="600"/>
              </a:spcBef>
              <a:buFontTx/>
              <a:buChar char="-"/>
            </a:pPr>
            <a:r>
              <a:rPr lang="fr-FR" sz="2400" dirty="0">
                <a:cs typeface="Times New Roman" pitchFamily="18" charset="0"/>
              </a:rPr>
              <a:t>Hématurie macroscopique récidivante </a:t>
            </a:r>
          </a:p>
          <a:p>
            <a:pPr lvl="3" indent="-342900">
              <a:lnSpc>
                <a:spcPct val="150000"/>
              </a:lnSpc>
              <a:spcBef>
                <a:spcPts val="600"/>
              </a:spcBef>
              <a:buFontTx/>
              <a:buChar char="-"/>
            </a:pPr>
            <a:r>
              <a:rPr lang="fr-FR" sz="2400" dirty="0">
                <a:cs typeface="Times New Roman" pitchFamily="18" charset="0"/>
              </a:rPr>
              <a:t>Glomérulonéphrite chronique au stade d’IRC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xmlns="" id="{CE779E59-CD1C-4D1C-AFBE-51694748D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1143000"/>
          </a:xfrm>
        </p:spPr>
        <p:txBody>
          <a:bodyPr>
            <a:noAutofit/>
          </a:bodyPr>
          <a:lstStyle/>
          <a:p>
            <a:pPr algn="l"/>
            <a:r>
              <a:rPr lang="fr-FR" sz="3200" b="1" dirty="0">
                <a:cs typeface="Times New Roman" pitchFamily="18" charset="0"/>
              </a:rPr>
              <a:t>CLASSIFICATION ET ÉTIOLOGIE DES PROTÉINURIES</a:t>
            </a:r>
          </a:p>
        </p:txBody>
      </p:sp>
    </p:spTree>
    <p:extLst>
      <p:ext uri="{BB962C8B-B14F-4D97-AF65-F5344CB8AC3E}">
        <p14:creationId xmlns:p14="http://schemas.microsoft.com/office/powerpoint/2010/main" val="1914025634"/>
      </p:ext>
    </p:extLst>
  </p:cSld>
  <p:clrMapOvr>
    <a:masterClrMapping/>
  </p:clrMapOvr>
  <p:transition spd="slow">
    <p:wip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67544" y="1196752"/>
            <a:ext cx="8229600" cy="511256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fr-FR" sz="2800" dirty="0">
                <a:cs typeface="Times New Roman" pitchFamily="18" charset="0"/>
              </a:rPr>
              <a:t>On rencontre 2 groupes de PU :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fr-FR" sz="2800" b="1" u="sng" dirty="0">
                <a:cs typeface="Times New Roman" pitchFamily="18" charset="0"/>
              </a:rPr>
              <a:t>PU permanente 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fr-FR" sz="2800" dirty="0">
                <a:cs typeface="Times New Roman" pitchFamily="18" charset="0"/>
              </a:rPr>
              <a:t> PU tubulaire : faite de </a:t>
            </a:r>
            <a:r>
              <a:rPr lang="el-GR" sz="2800" dirty="0">
                <a:cs typeface="Times New Roman" pitchFamily="18" charset="0"/>
              </a:rPr>
              <a:t>β</a:t>
            </a:r>
            <a:r>
              <a:rPr lang="fr-FR" sz="2800" dirty="0">
                <a:cs typeface="Times New Roman" pitchFamily="18" charset="0"/>
              </a:rPr>
              <a:t> microglobuline 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fr-FR" sz="2800" dirty="0">
                <a:cs typeface="Times New Roman" pitchFamily="18" charset="0"/>
              </a:rPr>
              <a:t>      - syndrome de </a:t>
            </a:r>
            <a:r>
              <a:rPr lang="fr-FR" sz="2800" dirty="0" err="1">
                <a:cs typeface="Times New Roman" pitchFamily="18" charset="0"/>
              </a:rPr>
              <a:t>fanconi</a:t>
            </a:r>
            <a:endParaRPr lang="fr-FR" sz="2800" dirty="0">
              <a:cs typeface="Times New Roman" pitchFamily="18" charset="0"/>
            </a:endParaRP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fr-FR" sz="2800" dirty="0">
                <a:cs typeface="Times New Roman" pitchFamily="18" charset="0"/>
              </a:rPr>
              <a:t>      - Néphropathie </a:t>
            </a:r>
            <a:r>
              <a:rPr lang="fr-FR" sz="2800" dirty="0" err="1">
                <a:cs typeface="Times New Roman" pitchFamily="18" charset="0"/>
              </a:rPr>
              <a:t>tubulo-interstielle</a:t>
            </a:r>
            <a:r>
              <a:rPr lang="fr-FR" sz="2800" dirty="0">
                <a:cs typeface="Times New Roman" pitchFamily="18" charset="0"/>
              </a:rPr>
              <a:t> chronique …. 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fr-FR" sz="2800" dirty="0">
                <a:cs typeface="Times New Roman" pitchFamily="18" charset="0"/>
              </a:rPr>
              <a:t>PU de surcharge : 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fr-FR" sz="2800" dirty="0">
                <a:cs typeface="Times New Roman" pitchFamily="18" charset="0"/>
              </a:rPr>
              <a:t>      - Myélome multiple …..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Char char="ü"/>
            </a:pPr>
            <a:r>
              <a:rPr lang="fr-FR" sz="2800" dirty="0">
                <a:cs typeface="Times New Roman" pitchFamily="18" charset="0"/>
              </a:rPr>
              <a:t>PU vasculaire </a:t>
            </a:r>
            <a:endParaRPr lang="fr-FR" sz="2400" dirty="0">
              <a:cs typeface="Times New Roman" pitchFamily="18" charset="0"/>
            </a:endParaRPr>
          </a:p>
        </p:txBody>
      </p:sp>
      <p:sp>
        <p:nvSpPr>
          <p:cNvPr id="7" name="Titre 1">
            <a:extLst>
              <a:ext uri="{FF2B5EF4-FFF2-40B4-BE49-F238E27FC236}">
                <a16:creationId xmlns:a16="http://schemas.microsoft.com/office/drawing/2014/main" xmlns="" id="{B47032D2-D627-492B-BB2A-8BAC33E8F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260648"/>
            <a:ext cx="8686800" cy="1143000"/>
          </a:xfrm>
        </p:spPr>
        <p:txBody>
          <a:bodyPr>
            <a:noAutofit/>
          </a:bodyPr>
          <a:lstStyle/>
          <a:p>
            <a:pPr algn="l"/>
            <a:r>
              <a:rPr lang="fr-FR" sz="3200" b="1" dirty="0">
                <a:cs typeface="Times New Roman" pitchFamily="18" charset="0"/>
              </a:rPr>
              <a:t>CLASSIFICATION ET ÉTIOLOGIE DES PROTÉINURIES</a:t>
            </a:r>
          </a:p>
        </p:txBody>
      </p:sp>
    </p:spTree>
    <p:extLst>
      <p:ext uri="{BB962C8B-B14F-4D97-AF65-F5344CB8AC3E}">
        <p14:creationId xmlns:p14="http://schemas.microsoft.com/office/powerpoint/2010/main" val="3055237081"/>
      </p:ext>
    </p:extLst>
  </p:cSld>
  <p:clrMapOvr>
    <a:masterClrMapping/>
  </p:clrMapOvr>
  <p:transition spd="slow">
    <p:wip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dirty="0"/>
              <a:t>Leucocyturie</a:t>
            </a:r>
            <a:r>
              <a:rPr lang="fr-FR" dirty="0"/>
              <a:t>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dirty="0"/>
              <a:t>Présence de quantité anormale de GB dans les urines</a:t>
            </a:r>
          </a:p>
          <a:p>
            <a:pPr>
              <a:buFontTx/>
              <a:buChar char="-"/>
            </a:pPr>
            <a:r>
              <a:rPr lang="fr-FR" sz="2800" dirty="0"/>
              <a:t>Sédiment urinaire : GB &gt; 5 / champs </a:t>
            </a:r>
          </a:p>
          <a:p>
            <a:pPr>
              <a:buFontTx/>
              <a:buChar char="-"/>
            </a:pPr>
            <a:r>
              <a:rPr lang="fr-FR" sz="2800" dirty="0"/>
              <a:t>HLM : leucocytes &gt; 10.000 /mn</a:t>
            </a:r>
          </a:p>
          <a:p>
            <a:pPr marL="0" indent="0">
              <a:buNone/>
            </a:pPr>
            <a:endParaRPr lang="fr-FR" sz="2800" dirty="0"/>
          </a:p>
          <a:p>
            <a:r>
              <a:rPr lang="fr-FR" sz="2800" dirty="0"/>
              <a:t>2 types de leucocyturie:</a:t>
            </a:r>
          </a:p>
          <a:p>
            <a:pPr>
              <a:buFontTx/>
              <a:buChar char="-"/>
            </a:pPr>
            <a:r>
              <a:rPr lang="fr-FR" sz="2800" dirty="0"/>
              <a:t>Leucocyturie septique </a:t>
            </a:r>
          </a:p>
          <a:p>
            <a:pPr>
              <a:buFontTx/>
              <a:buChar char="-"/>
            </a:pPr>
            <a:r>
              <a:rPr lang="fr-FR" sz="2800" dirty="0"/>
              <a:t>Leucocyturie aseptique 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89FC-8F42-42EF-BE67-529C8CEA7B84}" type="slidenum">
              <a:rPr lang="fr-FR" smtClean="0"/>
              <a:pPr/>
              <a:t>36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56708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81042408-8C28-4949-9630-92453B7F1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63272" cy="4525963"/>
          </a:xfrm>
        </p:spPr>
        <p:txBody>
          <a:bodyPr/>
          <a:lstStyle/>
          <a:p>
            <a:pPr marL="0" indent="0">
              <a:buNone/>
            </a:pPr>
            <a:r>
              <a:rPr lang="fr-FR" b="1" dirty="0"/>
              <a:t>Causes : 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solidFill>
                  <a:srgbClr val="0070C0"/>
                </a:solidFill>
              </a:rPr>
              <a:t> leucocyturie aseptique :</a:t>
            </a:r>
          </a:p>
          <a:p>
            <a:pPr marL="0" indent="0">
              <a:buNone/>
            </a:pPr>
            <a:r>
              <a:rPr lang="fr-FR" sz="2400" dirty="0"/>
              <a:t>- infection décapitée par une antibiothérapie,</a:t>
            </a:r>
          </a:p>
          <a:p>
            <a:pPr marL="0" indent="0">
              <a:buNone/>
            </a:pPr>
            <a:r>
              <a:rPr lang="fr-FR" sz="2400" dirty="0"/>
              <a:t>- germes poussant sur milieux spécifiques : mycobactéries, chlamydiae, mycoplasme, levures</a:t>
            </a:r>
          </a:p>
          <a:p>
            <a:pPr marL="0" indent="0">
              <a:buNone/>
            </a:pPr>
            <a:r>
              <a:rPr lang="fr-FR" sz="2400" dirty="0"/>
              <a:t>- néphrites interstitielles aiguës et chroniques.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fr-FR" dirty="0">
                <a:solidFill>
                  <a:srgbClr val="0070C0"/>
                </a:solidFill>
              </a:rPr>
              <a:t> leucocyturie septique : (pyurie +++)  </a:t>
            </a:r>
          </a:p>
          <a:p>
            <a:pPr marL="0" indent="0">
              <a:buNone/>
            </a:pPr>
            <a:r>
              <a:rPr lang="fr-FR" sz="2400" dirty="0"/>
              <a:t>- Infection urinaire : comptage significatif de bactéries à l’ECBU 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xmlns="" id="{704CAD7C-CE2E-4A28-A774-AD2ABE4FD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89FC-8F42-42EF-BE67-529C8CEA7B84}" type="slidenum">
              <a:rPr lang="fr-FR" smtClean="0"/>
              <a:pPr/>
              <a:t>37</a:t>
            </a:fld>
            <a:endParaRPr lang="fr-FR"/>
          </a:p>
        </p:txBody>
      </p:sp>
      <p:sp>
        <p:nvSpPr>
          <p:cNvPr id="5" name="Titre 1">
            <a:extLst>
              <a:ext uri="{FF2B5EF4-FFF2-40B4-BE49-F238E27FC236}">
                <a16:creationId xmlns:a16="http://schemas.microsoft.com/office/drawing/2014/main" xmlns="" id="{6F882549-A2A4-451C-BAA6-E0C455A55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fr-FR" b="1" dirty="0"/>
              <a:t>Leucocyturie</a:t>
            </a:r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5566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buFont typeface="Wingdings" pitchFamily="2" charset="2"/>
              <a:buChar char="Ø"/>
            </a:pPr>
            <a:r>
              <a:rPr lang="fr-FR" sz="2800" b="1" i="1" dirty="0"/>
              <a:t>Définition </a:t>
            </a:r>
            <a:endParaRPr lang="fr-FR" sz="2800" i="1" dirty="0"/>
          </a:p>
          <a:p>
            <a:pPr>
              <a:lnSpc>
                <a:spcPct val="150000"/>
              </a:lnSpc>
              <a:buNone/>
            </a:pPr>
            <a:r>
              <a:rPr lang="fr-FR" sz="2400" dirty="0"/>
              <a:t>Débit urinaire supérieur à 3L/jour soit 2ml/mn. </a:t>
            </a:r>
          </a:p>
          <a:p>
            <a:pPr>
              <a:lnSpc>
                <a:spcPct val="150000"/>
              </a:lnSpc>
              <a:buNone/>
            </a:pPr>
            <a:r>
              <a:rPr lang="fr-FR" sz="2400" dirty="0"/>
              <a:t>Rechercher polydipsie compensatrice, </a:t>
            </a:r>
          </a:p>
          <a:p>
            <a:pPr>
              <a:lnSpc>
                <a:spcPct val="150000"/>
              </a:lnSpc>
              <a:buNone/>
            </a:pPr>
            <a:r>
              <a:rPr lang="fr-FR" sz="2600" dirty="0"/>
              <a:t>Gravité: Déshydratation+++, </a:t>
            </a:r>
            <a:r>
              <a:rPr lang="fr-FR" sz="2600" dirty="0" err="1"/>
              <a:t>hypernatrémie</a:t>
            </a:r>
            <a:endParaRPr lang="fr-FR" sz="2600" dirty="0"/>
          </a:p>
          <a:p>
            <a:pPr>
              <a:buNone/>
            </a:pPr>
            <a:endParaRPr lang="fr-FR" sz="2800" dirty="0"/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89FC-8F42-42EF-BE67-529C8CEA7B84}" type="slidenum">
              <a:rPr lang="fr-FR" smtClean="0"/>
              <a:pPr/>
              <a:t>4</a:t>
            </a:fld>
            <a:endParaRPr lang="fr-FR" dirty="0"/>
          </a:p>
        </p:txBody>
      </p:sp>
      <p:sp>
        <p:nvSpPr>
          <p:cNvPr id="6" name="Titre 5">
            <a:extLst>
              <a:ext uri="{FF2B5EF4-FFF2-40B4-BE49-F238E27FC236}">
                <a16:creationId xmlns:a16="http://schemas.microsoft.com/office/drawing/2014/main" xmlns="" id="{0373A497-6C49-4CEC-8188-C31362403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z="4000" b="1" dirty="0"/>
              <a:t>Polyurie</a:t>
            </a:r>
            <a:r>
              <a:rPr lang="fr-FR" b="1" dirty="0"/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/>
              <a:t>Polyurie</a:t>
            </a:r>
            <a:r>
              <a:rPr lang="fr-FR" sz="3600" b="1" dirty="0"/>
              <a:t> </a:t>
            </a:r>
            <a:endParaRPr lang="fr-FR" sz="36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fr-FR" sz="2800" b="1" i="1" dirty="0"/>
              <a:t>Physiopathologie : </a:t>
            </a:r>
          </a:p>
          <a:p>
            <a:pPr algn="just">
              <a:buFont typeface="Arial" charset="0"/>
              <a:buNone/>
            </a:pPr>
            <a:r>
              <a:rPr lang="fr-FR" sz="2400" dirty="0"/>
              <a:t>Du point de vue physiopathologique, la polyurie résulte des divers processus qui impliquent:</a:t>
            </a:r>
          </a:p>
          <a:p>
            <a:pPr algn="just"/>
            <a:r>
              <a:rPr lang="fr-FR" sz="2400" dirty="0"/>
              <a:t>↑ apport d’eau (polydipsie)</a:t>
            </a:r>
          </a:p>
          <a:p>
            <a:pPr algn="just"/>
            <a:r>
              <a:rPr lang="fr-FR" sz="2400" dirty="0"/>
              <a:t>↓ sécrétion ADH (diabète insipide central)</a:t>
            </a:r>
          </a:p>
          <a:p>
            <a:pPr algn="just"/>
            <a:r>
              <a:rPr lang="fr-FR" sz="2400" dirty="0"/>
              <a:t>↓ sensibilité périphérique ADH (diabète insipide </a:t>
            </a:r>
            <a:r>
              <a:rPr lang="fr-FR" sz="2400" dirty="0" err="1"/>
              <a:t>néphrogénique</a:t>
            </a:r>
            <a:r>
              <a:rPr lang="fr-FR" sz="2400" dirty="0"/>
              <a:t>)</a:t>
            </a:r>
          </a:p>
          <a:p>
            <a:pPr algn="just"/>
            <a:r>
              <a:rPr lang="fr-FR" sz="2400" dirty="0"/>
              <a:t>Diurèse osmotique</a:t>
            </a:r>
          </a:p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89FC-8F42-42EF-BE67-529C8CEA7B84}" type="slidenum">
              <a:rPr lang="fr-FR" smtClean="0"/>
              <a:pPr/>
              <a:t>5</a:t>
            </a:fld>
            <a:endParaRPr lang="fr-F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prstClr val="black"/>
                </a:solidFill>
              </a:rPr>
              <a:t>Polyurie</a:t>
            </a:r>
            <a:r>
              <a:rPr lang="fr-FR" b="1" dirty="0">
                <a:solidFill>
                  <a:prstClr val="black"/>
                </a:solidFill>
              </a:rPr>
              <a:t> </a:t>
            </a:r>
            <a:endParaRPr lang="fr-FR" sz="3000" dirty="0"/>
          </a:p>
        </p:txBody>
      </p:sp>
      <p:sp>
        <p:nvSpPr>
          <p:cNvPr id="59395" name="Espace réservé du contenu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803793"/>
          </a:xfrm>
        </p:spPr>
        <p:txBody>
          <a:bodyPr/>
          <a:lstStyle/>
          <a:p>
            <a:pPr>
              <a:buNone/>
            </a:pPr>
            <a:r>
              <a:rPr lang="fr-FR" dirty="0"/>
              <a:t>En pratique  devant une polyurie</a:t>
            </a:r>
          </a:p>
          <a:p>
            <a:pPr marL="0" indent="0">
              <a:buNone/>
            </a:pPr>
            <a:r>
              <a:rPr lang="fr-FR" dirty="0"/>
              <a:t>Anamnèse:</a:t>
            </a:r>
          </a:p>
          <a:p>
            <a:r>
              <a:rPr lang="fr-FR" sz="2400" dirty="0"/>
              <a:t>Préciser l’âge d’apparition</a:t>
            </a:r>
          </a:p>
          <a:p>
            <a:r>
              <a:rPr lang="fr-FR" sz="2400" dirty="0"/>
              <a:t>Le mode d’installation( brutal? Progressif?)</a:t>
            </a:r>
          </a:p>
          <a:p>
            <a:r>
              <a:rPr lang="fr-FR" sz="2400" dirty="0"/>
              <a:t>Toutes les situations récentes pouvant provoquer une polyurie:</a:t>
            </a:r>
          </a:p>
          <a:p>
            <a:r>
              <a:rPr lang="fr-FR" sz="2400" dirty="0"/>
              <a:t>p. ex: perfusion liquide?  Lever d’obstacle, traumatisme crânien?</a:t>
            </a:r>
          </a:p>
          <a:p>
            <a:r>
              <a:rPr lang="fr-FR" sz="2400" dirty="0"/>
              <a:t>Prise de médicaments, alcool </a:t>
            </a:r>
          </a:p>
          <a:p>
            <a:r>
              <a:rPr lang="fr-FR" sz="2400" dirty="0"/>
              <a:t>Les antécédents: ex: diabète? </a:t>
            </a:r>
            <a:r>
              <a:rPr lang="fr-FR" sz="2400" dirty="0" err="1"/>
              <a:t>Trble</a:t>
            </a:r>
            <a:r>
              <a:rPr lang="fr-FR" sz="2400" dirty="0"/>
              <a:t> psychiatrique?</a:t>
            </a:r>
          </a:p>
          <a:p>
            <a:pPr>
              <a:buFont typeface="Arial" charset="0"/>
              <a:buNone/>
            </a:pPr>
            <a:endParaRPr lang="fr-FR" dirty="0"/>
          </a:p>
          <a:p>
            <a:pPr>
              <a:buFont typeface="Arial" charset="0"/>
              <a:buNone/>
            </a:pPr>
            <a:endParaRPr lang="fr-FR" dirty="0"/>
          </a:p>
          <a:p>
            <a:pPr>
              <a:buFont typeface="Arial" charset="0"/>
              <a:buNone/>
            </a:pPr>
            <a:endParaRPr lang="fr-F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prstClr val="black"/>
                </a:solidFill>
              </a:rPr>
              <a:t>Polyurie</a:t>
            </a:r>
            <a:r>
              <a:rPr lang="fr-FR" b="1" dirty="0">
                <a:solidFill>
                  <a:prstClr val="black"/>
                </a:solidFill>
              </a:rPr>
              <a:t> </a:t>
            </a:r>
            <a:endParaRPr lang="fr-FR" sz="3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i="1" dirty="0"/>
              <a:t>EXAMEN PHYSIQUE</a:t>
            </a:r>
            <a:endParaRPr lang="fr-FR" dirty="0"/>
          </a:p>
          <a:p>
            <a:pPr>
              <a:buFont typeface="Arial" charset="0"/>
              <a:buNone/>
            </a:pPr>
            <a:r>
              <a:rPr lang="fr-FR" dirty="0"/>
              <a:t>- </a:t>
            </a:r>
            <a:r>
              <a:rPr lang="fr-FR" sz="2400" dirty="0"/>
              <a:t>Signe de déshydratation?</a:t>
            </a:r>
          </a:p>
          <a:p>
            <a:pPr>
              <a:buFont typeface="Arial" charset="0"/>
              <a:buNone/>
            </a:pPr>
            <a:r>
              <a:rPr lang="fr-FR" sz="2400" dirty="0"/>
              <a:t>- obésité ( facteur de risque  diabète de type 2)</a:t>
            </a:r>
          </a:p>
          <a:p>
            <a:pPr>
              <a:buFont typeface="Arial" charset="0"/>
              <a:buNone/>
            </a:pPr>
            <a:r>
              <a:rPr lang="fr-FR" sz="2400" dirty="0"/>
              <a:t>- dénutrition ou  cachexie qui pourrait refléter un cancer sous-jacent </a:t>
            </a:r>
          </a:p>
          <a:p>
            <a:pPr marL="0" indent="0">
              <a:buNone/>
            </a:pPr>
            <a:r>
              <a:rPr lang="fr-FR" sz="2400" dirty="0"/>
              <a:t>- Examen complet: Neuro, dermato, cardio-vx….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89FC-8F42-42EF-BE67-529C8CEA7B84}" type="slidenum">
              <a:rPr lang="fr-FR" smtClean="0"/>
              <a:pPr/>
              <a:t>7</a:t>
            </a:fld>
            <a:endParaRPr lang="fr-F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fr-FR" sz="4000" b="1" dirty="0">
                <a:solidFill>
                  <a:prstClr val="black"/>
                </a:solidFill>
              </a:rPr>
              <a:t>Polyurie</a:t>
            </a:r>
            <a:r>
              <a:rPr lang="fr-FR" b="1" dirty="0">
                <a:solidFill>
                  <a:prstClr val="black"/>
                </a:solidFill>
              </a:rPr>
              <a:t> </a:t>
            </a:r>
            <a:endParaRPr lang="fr-FR" sz="3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sz="2800" i="1" dirty="0"/>
              <a:t>EXAMENS COMPLEMENTAIRES</a:t>
            </a:r>
          </a:p>
          <a:p>
            <a:pPr>
              <a:buFont typeface="Arial" charset="0"/>
              <a:buNone/>
            </a:pPr>
            <a:r>
              <a:rPr lang="fr-FR" sz="2400" dirty="0"/>
              <a:t>- Glycémie</a:t>
            </a:r>
          </a:p>
          <a:p>
            <a:pPr>
              <a:buFont typeface="Arial" charset="0"/>
              <a:buNone/>
            </a:pPr>
            <a:r>
              <a:rPr lang="fr-FR" sz="2400" dirty="0"/>
              <a:t>Si glycémie normale:</a:t>
            </a:r>
          </a:p>
          <a:p>
            <a:r>
              <a:rPr lang="fr-FR" sz="2400" dirty="0"/>
              <a:t>Ionogramme sanguin et urinaire</a:t>
            </a:r>
          </a:p>
          <a:p>
            <a:r>
              <a:rPr lang="fr-FR" sz="2400" dirty="0"/>
              <a:t>osmolarité urinaire et plasmatique</a:t>
            </a:r>
          </a:p>
          <a:p>
            <a:r>
              <a:rPr lang="fr-FR" sz="2400" dirty="0"/>
              <a:t>dosage taux plasmatique d’ADH (si dispo)</a:t>
            </a:r>
          </a:p>
          <a:p>
            <a:endParaRPr lang="fr-FR" sz="2400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89FC-8F42-42EF-BE67-529C8CEA7B84}" type="slidenum">
              <a:rPr lang="fr-FR" smtClean="0"/>
              <a:pPr/>
              <a:t>8</a:t>
            </a:fld>
            <a:endParaRPr lang="fr-FR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36525"/>
            <a:ext cx="8229600" cy="1143000"/>
          </a:xfrm>
        </p:spPr>
        <p:txBody>
          <a:bodyPr>
            <a:normAutofit/>
          </a:bodyPr>
          <a:lstStyle/>
          <a:p>
            <a:r>
              <a:rPr lang="fr-FR" sz="4000" b="1" dirty="0">
                <a:solidFill>
                  <a:prstClr val="black"/>
                </a:solidFill>
              </a:rPr>
              <a:t>Polyurie</a:t>
            </a:r>
            <a:r>
              <a:rPr lang="fr-FR" b="1" dirty="0">
                <a:solidFill>
                  <a:prstClr val="black"/>
                </a:solidFill>
              </a:rPr>
              <a:t> </a:t>
            </a:r>
            <a:endParaRPr lang="fr-FR" sz="3000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fr-FR" sz="2400" dirty="0"/>
              <a:t>Au terme de ce bilan, deux éventualités se posent, il peut s’agir d’une:</a:t>
            </a:r>
          </a:p>
          <a:p>
            <a:pPr lvl="1">
              <a:buFont typeface="Wingdings" pitchFamily="2" charset="2"/>
              <a:buChar char="ü"/>
            </a:pPr>
            <a:r>
              <a:rPr lang="fr-FR" sz="2400" dirty="0"/>
              <a:t> </a:t>
            </a:r>
            <a:r>
              <a:rPr lang="fr-FR" sz="2400" b="1" dirty="0"/>
              <a:t>polyurie osmotique:</a:t>
            </a:r>
          </a:p>
          <a:p>
            <a:pPr lvl="2">
              <a:buFont typeface="Wingdings" pitchFamily="2" charset="2"/>
              <a:buChar char="Ø"/>
            </a:pPr>
            <a:r>
              <a:rPr lang="fr-FR" sz="2200" dirty="0"/>
              <a:t> </a:t>
            </a:r>
            <a:r>
              <a:rPr lang="fr-FR" sz="2200" dirty="0" err="1"/>
              <a:t>Posm</a:t>
            </a:r>
            <a:r>
              <a:rPr lang="fr-FR" sz="2200" dirty="0"/>
              <a:t> normale;</a:t>
            </a:r>
          </a:p>
          <a:p>
            <a:pPr lvl="2">
              <a:buFont typeface="Wingdings" pitchFamily="2" charset="2"/>
              <a:buChar char="Ø"/>
            </a:pPr>
            <a:r>
              <a:rPr lang="fr-FR" sz="2200" dirty="0"/>
              <a:t> </a:t>
            </a:r>
            <a:r>
              <a:rPr lang="fr-FR" sz="2200" dirty="0" err="1"/>
              <a:t>Osmolarité</a:t>
            </a:r>
            <a:r>
              <a:rPr lang="fr-FR" sz="2200" dirty="0"/>
              <a:t> urinaire  &gt; 300  </a:t>
            </a:r>
            <a:r>
              <a:rPr lang="fr-FR" sz="2200" dirty="0" err="1"/>
              <a:t>mosm</a:t>
            </a:r>
            <a:r>
              <a:rPr lang="fr-FR" sz="2200" dirty="0"/>
              <a:t>/l;</a:t>
            </a:r>
          </a:p>
          <a:p>
            <a:pPr lvl="2">
              <a:buFont typeface="Wingdings" pitchFamily="2" charset="2"/>
              <a:buChar char="Ø"/>
            </a:pPr>
            <a:r>
              <a:rPr lang="fr-FR" sz="2200" dirty="0"/>
              <a:t> Densité urinaire &gt;1005 ;</a:t>
            </a:r>
          </a:p>
          <a:p>
            <a:pPr lvl="2">
              <a:buFont typeface="Wingdings" pitchFamily="2" charset="2"/>
              <a:buChar char="Ø"/>
            </a:pPr>
            <a:r>
              <a:rPr lang="fr-FR" sz="2200" dirty="0"/>
              <a:t> Clairance de l’eau libre (-)</a:t>
            </a:r>
            <a:endParaRPr lang="fr-FR" sz="2000" dirty="0"/>
          </a:p>
          <a:p>
            <a:pPr lvl="1">
              <a:buFont typeface="Wingdings" pitchFamily="2" charset="2"/>
              <a:buChar char="ü"/>
            </a:pPr>
            <a:r>
              <a:rPr lang="fr-FR" sz="2400" b="1" dirty="0"/>
              <a:t>polyurie aqueuse </a:t>
            </a:r>
            <a:r>
              <a:rPr lang="fr-FR" sz="2400" dirty="0"/>
              <a:t>:</a:t>
            </a:r>
          </a:p>
          <a:p>
            <a:pPr lvl="2">
              <a:buFont typeface="Wingdings" pitchFamily="2" charset="2"/>
              <a:buChar char="Ø"/>
            </a:pPr>
            <a:r>
              <a:rPr lang="fr-FR" sz="2000" dirty="0"/>
              <a:t> </a:t>
            </a:r>
            <a:r>
              <a:rPr lang="fr-FR" sz="2200" dirty="0"/>
              <a:t>Densité urinaire ˂ 1005, </a:t>
            </a:r>
          </a:p>
          <a:p>
            <a:pPr lvl="2">
              <a:buFont typeface="Wingdings" pitchFamily="2" charset="2"/>
              <a:buChar char="Ø"/>
            </a:pPr>
            <a:r>
              <a:rPr lang="fr-FR" sz="2200" dirty="0"/>
              <a:t> </a:t>
            </a:r>
            <a:r>
              <a:rPr lang="fr-FR" sz="2200" dirty="0" err="1"/>
              <a:t>Uosm</a:t>
            </a:r>
            <a:r>
              <a:rPr lang="fr-FR" sz="2200" dirty="0"/>
              <a:t> ˂ 300 </a:t>
            </a:r>
            <a:r>
              <a:rPr lang="fr-FR" sz="2200" dirty="0" err="1"/>
              <a:t>mosm</a:t>
            </a:r>
            <a:r>
              <a:rPr lang="fr-FR" sz="2200" dirty="0"/>
              <a:t>/l, </a:t>
            </a:r>
          </a:p>
          <a:p>
            <a:pPr lvl="2">
              <a:buFont typeface="Wingdings" pitchFamily="2" charset="2"/>
              <a:buChar char="Ø"/>
            </a:pPr>
            <a:r>
              <a:rPr lang="fr-FR" sz="2200" dirty="0"/>
              <a:t> Clairance de l’eau libre (+) </a:t>
            </a:r>
          </a:p>
          <a:p>
            <a:pPr>
              <a:buNone/>
            </a:pP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1989FC-8F42-42EF-BE67-529C8CEA7B84}" type="slidenum">
              <a:rPr lang="fr-FR" smtClean="0"/>
              <a:pPr/>
              <a:t>9</a:t>
            </a:fld>
            <a:endParaRPr lang="fr-F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21990</TotalTime>
  <Words>1120</Words>
  <Application>Microsoft Office PowerPoint</Application>
  <PresentationFormat>Affichage à l'écran (4:3)</PresentationFormat>
  <Paragraphs>291</Paragraphs>
  <Slides>37</Slides>
  <Notes>2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37</vt:i4>
      </vt:variant>
    </vt:vector>
  </HeadingPairs>
  <TitlesOfParts>
    <vt:vector size="43" baseType="lpstr">
      <vt:lpstr>Arial</vt:lpstr>
      <vt:lpstr>Calibri</vt:lpstr>
      <vt:lpstr>Times New Roman</vt:lpstr>
      <vt:lpstr>Wingdings</vt:lpstr>
      <vt:lpstr>Thème Office</vt:lpstr>
      <vt:lpstr>1_Thème Office</vt:lpstr>
      <vt:lpstr>Polyurie, Oligurie, Anurie</vt:lpstr>
      <vt:lpstr>Anomalies de la diurèse </vt:lpstr>
      <vt:lpstr>Anomalies quantitatives de la diurèse </vt:lpstr>
      <vt:lpstr>Polyurie </vt:lpstr>
      <vt:lpstr>Polyurie </vt:lpstr>
      <vt:lpstr>Polyurie </vt:lpstr>
      <vt:lpstr>Polyurie </vt:lpstr>
      <vt:lpstr>Polyurie </vt:lpstr>
      <vt:lpstr>Polyurie </vt:lpstr>
      <vt:lpstr>Polyurie </vt:lpstr>
      <vt:lpstr>Polyurie </vt:lpstr>
      <vt:lpstr>Oligurie </vt:lpstr>
      <vt:lpstr>Oligurie </vt:lpstr>
      <vt:lpstr>Anurie </vt:lpstr>
      <vt:lpstr>Anurie </vt:lpstr>
      <vt:lpstr>Anurie </vt:lpstr>
      <vt:lpstr>Anurie </vt:lpstr>
      <vt:lpstr>Hématurie, Protéinurie, Leucocyturie </vt:lpstr>
      <vt:lpstr>Hématurie</vt:lpstr>
      <vt:lpstr>Hématurie</vt:lpstr>
      <vt:lpstr>Hématurie</vt:lpstr>
      <vt:lpstr>Hématurie</vt:lpstr>
      <vt:lpstr>Hématurie</vt:lpstr>
      <vt:lpstr>Hématurie Néphrologique</vt:lpstr>
      <vt:lpstr>Hématurie Urologique</vt:lpstr>
      <vt:lpstr>Hématurie Urologique</vt:lpstr>
      <vt:lpstr>Hématurie</vt:lpstr>
      <vt:lpstr>Hématurie de cause générale </vt:lpstr>
      <vt:lpstr>Protéinurie </vt:lpstr>
      <vt:lpstr>Protéinurie </vt:lpstr>
      <vt:lpstr>Protéinurie </vt:lpstr>
      <vt:lpstr>CLASSIFICATION ET ÉTIOLOGIE DES PROTÉINURIES</vt:lpstr>
      <vt:lpstr>CLASSIFICATION ET ÉTIOLOGIE DES PROTÉINURIES</vt:lpstr>
      <vt:lpstr>CLASSIFICATION ET ÉTIOLOGIE DES PROTÉINURIES</vt:lpstr>
      <vt:lpstr>CLASSIFICATION ET ÉTIOLOGIE DES PROTÉINURIES</vt:lpstr>
      <vt:lpstr>Leucocyturie </vt:lpstr>
      <vt:lpstr>Leucocyturie 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TROUBLES DE LA MICTION ET  ANOMALIES DE LA DIURESE</dc:title>
  <dc:creator>H. Christian</dc:creator>
  <cp:lastModifiedBy>Compte Microsoft</cp:lastModifiedBy>
  <cp:revision>92</cp:revision>
  <dcterms:created xsi:type="dcterms:W3CDTF">2011-11-07T12:29:10Z</dcterms:created>
  <dcterms:modified xsi:type="dcterms:W3CDTF">2025-04-24T13:47:49Z</dcterms:modified>
</cp:coreProperties>
</file>