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5" r:id="rId3"/>
    <p:sldId id="257" r:id="rId4"/>
    <p:sldId id="328" r:id="rId5"/>
    <p:sldId id="329" r:id="rId6"/>
    <p:sldId id="330" r:id="rId7"/>
    <p:sldId id="306" r:id="rId8"/>
    <p:sldId id="319" r:id="rId9"/>
    <p:sldId id="320" r:id="rId10"/>
    <p:sldId id="314" r:id="rId11"/>
    <p:sldId id="316" r:id="rId12"/>
    <p:sldId id="295" r:id="rId13"/>
    <p:sldId id="311" r:id="rId14"/>
    <p:sldId id="310" r:id="rId15"/>
    <p:sldId id="309" r:id="rId16"/>
    <p:sldId id="299" r:id="rId17"/>
    <p:sldId id="327" r:id="rId18"/>
    <p:sldId id="322" r:id="rId19"/>
    <p:sldId id="323" r:id="rId20"/>
    <p:sldId id="326" r:id="rId21"/>
    <p:sldId id="325" r:id="rId22"/>
    <p:sldId id="324" r:id="rId23"/>
    <p:sldId id="321" r:id="rId24"/>
    <p:sldId id="315" r:id="rId25"/>
    <p:sldId id="312" r:id="rId26"/>
    <p:sldId id="302" r:id="rId27"/>
    <p:sldId id="318" r:id="rId28"/>
    <p:sldId id="303" r:id="rId29"/>
    <p:sldId id="307" r:id="rId30"/>
    <p:sldId id="317" r:id="rId31"/>
    <p:sldId id="284" r:id="rId32"/>
    <p:sldId id="28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92" autoAdjust="0"/>
  </p:normalViewPr>
  <p:slideViewPr>
    <p:cSldViewPr>
      <p:cViewPr>
        <p:scale>
          <a:sx n="80" d="100"/>
          <a:sy n="80" d="100"/>
        </p:scale>
        <p:origin x="-1920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E6B9B-CDFB-4B10-9473-9DB775FA7FFF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C6A8A-59B6-4C4C-9F20-0E9ABCC3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Relationship Id="rId3" Type="http://schemas.openxmlformats.org/officeDocument/2006/relationships/hyperlink" Target="http://developer.android.com/tools/building/manifest-merge.html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developer.android.com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sdk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index.html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zh.wikipedia.org</a:t>
            </a:r>
            <a:r>
              <a:rPr kumimoji="1" lang="en-US" altLang="zh-CN" dirty="0" smtClean="0"/>
              <a:t>/wiki/</a:t>
            </a:r>
            <a:r>
              <a:rPr kumimoji="1" lang="en-US" altLang="zh-CN" dirty="0" err="1" smtClean="0"/>
              <a:t>Android_Studio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tools.android.com</a:t>
            </a:r>
            <a:r>
              <a:rPr kumimoji="1" lang="en-US" altLang="zh-CN" dirty="0" smtClean="0"/>
              <a:t>/recent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76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/tools/building/configuring-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/tools/building/plugin-for-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/tools/building/configuring-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/tools/building/plugin-for-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/tools/building/configuring-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/tools/building/plugin-for-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/tools/building/configuring-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/tools/building/plugin-for-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/tools/building/configuring-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/tools/building/plugin-for-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/tools/building/configuring-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/tools/building/plugin-for-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/tools/building/configuring-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/tools/building/plugin-for-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developer.android.com</a:t>
            </a:r>
            <a:r>
              <a:rPr kumimoji="1" lang="en-US" altLang="zh-CN" dirty="0" smtClean="0"/>
              <a:t>/images/</a:t>
            </a:r>
            <a:r>
              <a:rPr kumimoji="1" lang="en-US" altLang="zh-CN" dirty="0" err="1" smtClean="0"/>
              <a:t>build.png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developer.android.com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sdk</a:t>
            </a:r>
            <a:r>
              <a:rPr kumimoji="1" lang="en-US" altLang="zh-CN" dirty="0" smtClean="0"/>
              <a:t>/installing/</a:t>
            </a:r>
            <a:r>
              <a:rPr kumimoji="1" lang="en-US" altLang="zh-CN" dirty="0" err="1" smtClean="0"/>
              <a:t>studio-build.html#detailed-build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62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./</a:t>
            </a:r>
            <a:r>
              <a:rPr lang="en-US" altLang="zh-CN" dirty="0" err="1" smtClean="0"/>
              <a:t>gradlew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developer.android.com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sdk</a:t>
            </a:r>
            <a:r>
              <a:rPr kumimoji="1" lang="en-US" altLang="zh-CN" dirty="0" smtClean="0"/>
              <a:t>/installing/</a:t>
            </a:r>
            <a:r>
              <a:rPr kumimoji="1" lang="en-US" altLang="zh-CN" dirty="0" err="1" smtClean="0"/>
              <a:t>migrate.html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tools.android.com</a:t>
            </a:r>
            <a:r>
              <a:rPr kumimoji="1" lang="en-US" altLang="zh-CN" dirty="0" smtClean="0"/>
              <a:t>/tech-docs/new-build-system/migrating-from-eclipse-projects</a:t>
            </a:r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developer.android.com</a:t>
            </a:r>
            <a:r>
              <a:rPr kumimoji="1" lang="en-US" altLang="zh-CN" dirty="0" smtClean="0"/>
              <a:t>/tools/studio/</a:t>
            </a:r>
            <a:r>
              <a:rPr kumimoji="1" lang="en-US" altLang="zh-CN" dirty="0" err="1" smtClean="0"/>
              <a:t>eclipse-transition-guide.html#project-structure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sourceSets</a:t>
            </a:r>
            <a:r>
              <a:rPr kumimoji="1" lang="en-US" altLang="zh-CN" dirty="0" smtClean="0"/>
              <a:t>{xxx}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6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zh.wikipedia.org</a:t>
            </a:r>
            <a:r>
              <a:rPr kumimoji="1" lang="en-US" altLang="zh-CN" dirty="0" smtClean="0"/>
              <a:t>/wiki/</a:t>
            </a:r>
            <a:r>
              <a:rPr kumimoji="1" lang="en-US" altLang="zh-CN" dirty="0" err="1" smtClean="0"/>
              <a:t>Android_Studio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developer.android.com</a:t>
            </a:r>
            <a:r>
              <a:rPr kumimoji="1" lang="en-US" altLang="zh-CN" dirty="0" smtClean="0"/>
              <a:t>/tools/studio/</a:t>
            </a:r>
            <a:r>
              <a:rPr kumimoji="1" lang="en-US" altLang="zh-CN" dirty="0" err="1" smtClean="0"/>
              <a:t>eclipse-transition-guide.html#project-structure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project structure, build system, debugging, and application packaging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3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macshuo.com</a:t>
            </a:r>
            <a:r>
              <a:rPr kumimoji="1" lang="en-US" altLang="zh-CN" dirty="0" smtClean="0"/>
              <a:t>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45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www.charlesproxy.com</a:t>
            </a:r>
            <a:r>
              <a:rPr kumimoji="1" lang="en-US" altLang="zh-CN" dirty="0" smtClean="0"/>
              <a:t>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45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http://developer.android.com/tools/building/manifest-merge.html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4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zh.wikipedia.org</a:t>
            </a:r>
            <a:r>
              <a:rPr kumimoji="1" lang="en-US" altLang="zh-CN" dirty="0" smtClean="0"/>
              <a:t>/wiki/</a:t>
            </a:r>
            <a:r>
              <a:rPr kumimoji="1" lang="en-US" altLang="zh-CN" dirty="0" err="1" smtClean="0"/>
              <a:t>Android_Studio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developer.android.com</a:t>
            </a:r>
            <a:r>
              <a:rPr kumimoji="1" lang="en-US" altLang="zh-CN" dirty="0" smtClean="0"/>
              <a:t>/tools/studio/</a:t>
            </a:r>
            <a:r>
              <a:rPr kumimoji="1" lang="en-US" altLang="zh-CN" dirty="0" err="1" smtClean="0"/>
              <a:t>eclipse-transition-guide.html#project-structure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project structure, build system, debugging, and application packaging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3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zh.wikipedia.org</a:t>
            </a:r>
            <a:r>
              <a:rPr kumimoji="1" lang="en-US" altLang="zh-CN" dirty="0" smtClean="0"/>
              <a:t>/wiki/</a:t>
            </a:r>
            <a:r>
              <a:rPr kumimoji="1" lang="en-US" altLang="zh-CN" dirty="0" err="1" smtClean="0"/>
              <a:t>Android_Studio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developer.android.com</a:t>
            </a:r>
            <a:r>
              <a:rPr kumimoji="1" lang="en-US" altLang="zh-CN" dirty="0" smtClean="0"/>
              <a:t>/tools/studio/</a:t>
            </a:r>
            <a:r>
              <a:rPr kumimoji="1" lang="en-US" altLang="zh-CN" dirty="0" err="1" smtClean="0"/>
              <a:t>eclipse-transition-guide.html#project-structure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project structure, build system, debugging, and application packaging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3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developer.android.com</a:t>
            </a:r>
            <a:r>
              <a:rPr kumimoji="1" lang="en-US" altLang="zh-CN" dirty="0" smtClean="0"/>
              <a:t>/tools/building/plugin-for-</a:t>
            </a:r>
            <a:r>
              <a:rPr kumimoji="1" lang="en-US" altLang="zh-CN" dirty="0" err="1" smtClean="0"/>
              <a:t>gradle.html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9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gradle.org</a:t>
            </a:r>
            <a:r>
              <a:rPr kumimoji="1" lang="en-US" altLang="zh-CN" dirty="0" smtClean="0"/>
              <a:t>/</a:t>
            </a:r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zh.wikipedia.org</a:t>
            </a:r>
            <a:r>
              <a:rPr kumimoji="1" lang="en-US" altLang="zh-CN" dirty="0" smtClean="0"/>
              <a:t>/wiki/</a:t>
            </a:r>
            <a:r>
              <a:rPr kumimoji="1" lang="en-US" altLang="zh-CN" dirty="0" err="1" smtClean="0"/>
              <a:t>Gradle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developer.android.com</a:t>
            </a:r>
            <a:r>
              <a:rPr lang="en-US" altLang="zh-CN" dirty="0" smtClean="0"/>
              <a:t>/tools/building/plugin-for-</a:t>
            </a:r>
            <a:r>
              <a:rPr lang="en-US" altLang="zh-CN" dirty="0" err="1" smtClean="0"/>
              <a:t>gradle.html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C6A8A-59B6-4C4C-9F20-0E9ABCC35E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5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3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1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1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9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8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E4ED-FD1C-4AB7-91B5-E6CC67814D8E}" type="datetimeFigureOut">
              <a:rPr lang="zh-CN" altLang="en-US" smtClean="0"/>
              <a:t>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C807-7FF2-4871-BD57-E20817B0C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25769536/how-when-to-generate-gradle-wrapper-fil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JetBrains" TargetMode="External"/><Relationship Id="rId4" Type="http://schemas.openxmlformats.org/officeDocument/2006/relationships/hyperlink" Target="https://zh.wikipedia.org/wiki/IntelliJ_IDEA" TargetMode="External"/><Relationship Id="rId5" Type="http://schemas.openxmlformats.org/officeDocument/2006/relationships/hyperlink" Target="https://zh.wikipedia.org/wiki/Android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16775197/building-and-running-app-via-gradle-and-android-studio-is-slower-than-via-eclips" TargetMode="External"/><Relationship Id="rId3" Type="http://schemas.openxmlformats.org/officeDocument/2006/relationships/hyperlink" Target="http://stackoverflow.com/questions/17324849/android-studio-gradle-build-speed-u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gradle.org/" TargetMode="External"/><Relationship Id="rId4" Type="http://schemas.openxmlformats.org/officeDocument/2006/relationships/hyperlink" Target="http://tools.android.com/tech-docs/new-build-system" TargetMode="External"/><Relationship Id="rId5" Type="http://schemas.openxmlformats.org/officeDocument/2006/relationships/hyperlink" Target="http://www.zhihu.com/question/2153492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dex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58200" cy="1470025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related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</a:t>
            </a:r>
            <a:r>
              <a:rPr lang="en-US" altLang="zh-CN" dirty="0" err="1" smtClean="0"/>
              <a:t>ongbo</a:t>
            </a:r>
            <a:r>
              <a:rPr lang="en-US" altLang="zh-CN" dirty="0" err="1" smtClean="0"/>
              <a:t>.zou@gmail.com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93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l="-6336" r="-6336"/>
          <a:stretch>
            <a:fillRect/>
          </a:stretch>
        </p:blipFill>
        <p:spPr>
          <a:xfrm>
            <a:off x="-410342" y="1412776"/>
            <a:ext cx="9950894" cy="5472608"/>
          </a:xfrm>
        </p:spPr>
      </p:pic>
    </p:spTree>
    <p:extLst>
      <p:ext uri="{BB962C8B-B14F-4D97-AF65-F5344CB8AC3E}">
        <p14:creationId xmlns:p14="http://schemas.microsoft.com/office/powerpoint/2010/main" val="342788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(</a:t>
            </a:r>
            <a:r>
              <a:rPr lang="en-US" altLang="zh-CN" dirty="0" smtClean="0"/>
              <a:t>Module</a:t>
            </a:r>
            <a:r>
              <a:rPr lang="zh-CN" altLang="zh-CN" dirty="0" smtClean="0"/>
              <a:t>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 </a:t>
            </a:r>
            <a:r>
              <a:rPr lang="en-US" altLang="zh-CN" i="1" dirty="0"/>
              <a:t>module</a:t>
            </a:r>
            <a:r>
              <a:rPr lang="en-US" altLang="zh-CN" dirty="0"/>
              <a:t> is a component of your app that you can build, test, or debug independently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i="1" dirty="0"/>
              <a:t>Android application modules     </a:t>
            </a:r>
            <a:r>
              <a:rPr lang="en-US" altLang="zh-CN" dirty="0">
                <a:solidFill>
                  <a:srgbClr val="3366FF"/>
                </a:solidFill>
              </a:rPr>
              <a:t>APK packages</a:t>
            </a:r>
          </a:p>
          <a:p>
            <a:pPr lvl="1"/>
            <a:r>
              <a:rPr lang="en-US" altLang="zh-CN" i="1" dirty="0"/>
              <a:t>Android library modules     </a:t>
            </a:r>
            <a:r>
              <a:rPr lang="en-US" altLang="zh-CN" dirty="0">
                <a:solidFill>
                  <a:srgbClr val="3366FF"/>
                </a:solidFill>
              </a:rPr>
              <a:t>AAR (Android </a:t>
            </a:r>
            <a:r>
              <a:rPr lang="en-US" altLang="zh-CN" dirty="0" err="1">
                <a:solidFill>
                  <a:srgbClr val="3366FF"/>
                </a:solidFill>
              </a:rPr>
              <a:t>ARchive</a:t>
            </a:r>
            <a:r>
              <a:rPr lang="en-US" altLang="zh-CN" dirty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altLang="zh-CN" i="1" dirty="0"/>
              <a:t>App Engine modules     </a:t>
            </a:r>
            <a:r>
              <a:rPr lang="en-US" altLang="zh-CN" dirty="0"/>
              <a:t>contain code and resources for </a:t>
            </a:r>
            <a:r>
              <a:rPr lang="en-US" altLang="zh-CN" dirty="0">
                <a:solidFill>
                  <a:srgbClr val="3366FF"/>
                </a:solidFill>
              </a:rPr>
              <a:t>App Engine integration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i="1" dirty="0"/>
              <a:t>Java library modules    </a:t>
            </a:r>
            <a:r>
              <a:rPr lang="en-US" altLang="zh-CN" dirty="0">
                <a:solidFill>
                  <a:srgbClr val="3366FF"/>
                </a:solidFill>
              </a:rPr>
              <a:t> jar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496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endParaRPr lang="zh-CN" altLang="en-US" dirty="0"/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err="1"/>
              <a:t>Gradle</a:t>
            </a:r>
            <a:r>
              <a:rPr lang="en-US" altLang="zh-CN" dirty="0"/>
              <a:t> is an advanced build toolkit that </a:t>
            </a:r>
            <a:r>
              <a:rPr lang="en-US" altLang="zh-CN" b="1" dirty="0"/>
              <a:t>manages dependencies</a:t>
            </a:r>
            <a:r>
              <a:rPr lang="en-US" altLang="zh-CN" dirty="0"/>
              <a:t> and allows you to define </a:t>
            </a:r>
            <a:r>
              <a:rPr lang="en-US" altLang="zh-CN" b="1" dirty="0"/>
              <a:t>custom build logic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b="1" dirty="0" err="1"/>
              <a:t>Gradle</a:t>
            </a:r>
            <a:r>
              <a:rPr lang="en-US" altLang="zh-CN" b="1" dirty="0"/>
              <a:t> build files</a:t>
            </a:r>
            <a:r>
              <a:rPr lang="en-US" altLang="zh-CN" dirty="0"/>
              <a:t> use Domain Specific Language (DSL) to describe and manipulate the build logic through Groovy syntax.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760168"/>
            <a:ext cx="4318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Project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build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file</a:t>
            </a:r>
          </a:p>
          <a:p>
            <a:pPr lvl="1"/>
            <a:r>
              <a:rPr lang="en-US" altLang="zh-CN" dirty="0" err="1"/>
              <a:t>Gradle</a:t>
            </a:r>
            <a:r>
              <a:rPr lang="en-US" altLang="zh-CN" dirty="0"/>
              <a:t> </a:t>
            </a:r>
            <a:r>
              <a:rPr lang="en-US" altLang="zh-CN" i="1" dirty="0"/>
              <a:t>repositories(</a:t>
            </a:r>
            <a:r>
              <a:rPr lang="en-US" altLang="zh-CN" dirty="0" err="1"/>
              <a:t>JCenter</a:t>
            </a:r>
            <a:r>
              <a:rPr lang="en-US" altLang="zh-CN" dirty="0"/>
              <a:t>, Maven Central, or Ivy)</a:t>
            </a:r>
            <a:r>
              <a:rPr lang="en-US" altLang="zh-CN" dirty="0"/>
              <a:t> </a:t>
            </a:r>
            <a:r>
              <a:rPr lang="en-US" altLang="zh-CN" dirty="0"/>
              <a:t>and </a:t>
            </a:r>
            <a:r>
              <a:rPr lang="en-US" altLang="zh-CN" i="1" dirty="0"/>
              <a:t>dependencies</a:t>
            </a:r>
            <a:endParaRPr lang="en-US" altLang="zh-CN" dirty="0"/>
          </a:p>
          <a:p>
            <a:r>
              <a:rPr lang="en-US" altLang="zh-CN" i="1" dirty="0" smtClean="0"/>
              <a:t>Module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build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file</a:t>
            </a:r>
            <a:endParaRPr lang="en-US" altLang="zh-CN" dirty="0"/>
          </a:p>
          <a:p>
            <a:pPr lvl="1"/>
            <a:r>
              <a:rPr lang="en-US" altLang="zh-CN" dirty="0"/>
              <a:t>configure module build settings, including </a:t>
            </a:r>
            <a:r>
              <a:rPr lang="en-US" altLang="zh-CN" b="1" dirty="0"/>
              <a:t>overriding the </a:t>
            </a:r>
            <a:r>
              <a:rPr lang="en-US" altLang="zh-CN" b="1" dirty="0" err="1"/>
              <a:t>src</a:t>
            </a:r>
            <a:r>
              <a:rPr lang="en-US" altLang="zh-CN" b="1" dirty="0"/>
              <a:t>/</a:t>
            </a:r>
            <a:r>
              <a:rPr lang="en-US" altLang="zh-CN" b="1" dirty="0" err="1"/>
              <a:t>main</a:t>
            </a:r>
            <a:r>
              <a:rPr lang="en-US" altLang="zh-CN" b="1" dirty="0" err="1"/>
              <a:t>manifest</a:t>
            </a:r>
            <a:r>
              <a:rPr lang="en-US" altLang="zh-CN" b="1" dirty="0"/>
              <a:t> settings</a:t>
            </a:r>
            <a:r>
              <a:rPr lang="en-US" altLang="zh-CN" dirty="0"/>
              <a:t> and setting </a:t>
            </a:r>
            <a:r>
              <a:rPr lang="en-US" altLang="zh-CN" b="1" dirty="0"/>
              <a:t>custom packaging options</a:t>
            </a:r>
            <a:r>
              <a:rPr lang="en-US" altLang="zh-CN" dirty="0"/>
              <a:t>.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765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rcRect t="-6492" b="-6492"/>
          <a:stretch>
            <a:fillRect/>
          </a:stretch>
        </p:blipFill>
        <p:spPr>
          <a:xfrm>
            <a:off x="467544" y="980728"/>
            <a:ext cx="10533063" cy="5794375"/>
          </a:xfr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i="1" dirty="0"/>
              <a:t>Project</a:t>
            </a:r>
            <a:r>
              <a:rPr lang="zh-CN" altLang="en-US" i="1" dirty="0"/>
              <a:t> </a:t>
            </a:r>
            <a:r>
              <a:rPr lang="en-US" altLang="zh-CN" i="1" dirty="0"/>
              <a:t>build</a:t>
            </a:r>
            <a:r>
              <a:rPr lang="zh-CN" altLang="en-US" i="1" dirty="0"/>
              <a:t> </a:t>
            </a:r>
            <a:r>
              <a:rPr lang="en-US" altLang="zh-CN" i="1" dirty="0"/>
              <a:t>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88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l="-20343" r="-20343"/>
          <a:stretch>
            <a:fillRect/>
          </a:stretch>
        </p:blipFill>
        <p:spPr>
          <a:xfrm>
            <a:off x="-1548680" y="0"/>
            <a:ext cx="12519757" cy="6885384"/>
          </a:xfr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i="1" dirty="0"/>
              <a:t>Module</a:t>
            </a:r>
            <a:r>
              <a:rPr lang="zh-CN" altLang="en-US" i="1" dirty="0"/>
              <a:t> </a:t>
            </a:r>
            <a:r>
              <a:rPr lang="en-US" altLang="zh-CN" i="1" dirty="0"/>
              <a:t>build</a:t>
            </a:r>
            <a:r>
              <a:rPr lang="zh-CN" altLang="en-US" i="1" dirty="0"/>
              <a:t> </a:t>
            </a:r>
            <a:r>
              <a:rPr lang="en-US" altLang="zh-CN" i="1" dirty="0"/>
              <a:t>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55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Builds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Build </a:t>
            </a:r>
            <a:r>
              <a:rPr lang="en-US" altLang="zh-CN" i="1" dirty="0" smtClean="0"/>
              <a:t>variants</a:t>
            </a:r>
          </a:p>
          <a:p>
            <a:pPr lvl="1"/>
            <a:r>
              <a:rPr lang="en-US" altLang="zh-CN" dirty="0" err="1" smtClean="0"/>
              <a:t>buildTypes</a:t>
            </a:r>
            <a:endParaRPr lang="en-US" altLang="zh-CN" dirty="0" smtClean="0"/>
          </a:p>
          <a:p>
            <a:pPr lvl="1"/>
            <a:r>
              <a:rPr lang="en-US" altLang="zh-CN" dirty="0" err="1"/>
              <a:t>productFlavors</a:t>
            </a:r>
            <a:endParaRPr lang="en-US" altLang="zh-CN" dirty="0"/>
          </a:p>
          <a:p>
            <a:r>
              <a:rPr lang="en-US" altLang="zh-CN" i="1" dirty="0"/>
              <a:t>Dependencies</a:t>
            </a:r>
            <a:endParaRPr lang="en-US" altLang="zh-CN" dirty="0"/>
          </a:p>
          <a:p>
            <a:r>
              <a:rPr lang="en-US" altLang="zh-CN" i="1" dirty="0"/>
              <a:t>Manifest entries</a:t>
            </a:r>
            <a:endParaRPr lang="en-US" altLang="zh-CN" dirty="0"/>
          </a:p>
          <a:p>
            <a:r>
              <a:rPr lang="en-US" altLang="zh-CN" i="1" dirty="0"/>
              <a:t>Signing</a:t>
            </a:r>
            <a:endParaRPr lang="en-US" altLang="zh-CN" dirty="0"/>
          </a:p>
          <a:p>
            <a:r>
              <a:rPr lang="en-US" altLang="zh-CN" i="1" dirty="0" err="1"/>
              <a:t>ProGuard</a:t>
            </a:r>
            <a:endParaRPr lang="en-US" altLang="zh-CN" dirty="0"/>
          </a:p>
          <a:p>
            <a:r>
              <a:rPr lang="en-US" altLang="zh-CN" i="1" dirty="0"/>
              <a:t>Testing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146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Build </a:t>
            </a:r>
            <a:r>
              <a:rPr lang="en-US" altLang="zh-CN" i="1" dirty="0" smtClean="0"/>
              <a:t>variants</a:t>
            </a:r>
            <a:r>
              <a:rPr lang="zh-CN" altLang="en-US" dirty="0" smtClean="0"/>
              <a:t>(</a:t>
            </a:r>
            <a:r>
              <a:rPr lang="en-US" altLang="zh-CN" dirty="0" err="1"/>
              <a:t>buildTypes</a:t>
            </a:r>
            <a:r>
              <a:rPr lang="zh-CN" altLang="zh-CN" dirty="0" smtClean="0"/>
              <a:t>)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300"/>
            <a:ext cx="9144000" cy="43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9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Build </a:t>
            </a:r>
            <a:r>
              <a:rPr lang="en-US" altLang="zh-CN" i="1" dirty="0" smtClean="0"/>
              <a:t>variants</a:t>
            </a:r>
            <a:r>
              <a:rPr lang="zh-CN" altLang="en-US" dirty="0" smtClean="0"/>
              <a:t>(</a:t>
            </a:r>
            <a:r>
              <a:rPr lang="en-US" altLang="zh-CN" dirty="0" err="1" smtClean="0"/>
              <a:t>productFlavors</a:t>
            </a:r>
            <a:r>
              <a:rPr lang="zh-CN" altLang="zh-CN" dirty="0" smtClean="0"/>
              <a:t>)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2776"/>
            <a:ext cx="8076887" cy="42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8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Dependencies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rcRect t="-13707" b="-13707"/>
          <a:stretch>
            <a:fillRect/>
          </a:stretch>
        </p:blipFill>
        <p:spPr>
          <a:xfrm>
            <a:off x="35497" y="836712"/>
            <a:ext cx="10153128" cy="5583829"/>
          </a:xfrm>
        </p:spPr>
      </p:pic>
    </p:spTree>
    <p:extLst>
      <p:ext uri="{BB962C8B-B14F-4D97-AF65-F5344CB8AC3E}">
        <p14:creationId xmlns:p14="http://schemas.microsoft.com/office/powerpoint/2010/main" val="299038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探讨的一些点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</a:p>
          <a:p>
            <a:r>
              <a:rPr lang="en-US" altLang="zh-CN" dirty="0" err="1"/>
              <a:t>Gradle</a:t>
            </a:r>
            <a:r>
              <a:rPr lang="en-US" altLang="zh-CN" dirty="0"/>
              <a:t>-based build system</a:t>
            </a:r>
            <a:endParaRPr lang="en-US" altLang="zh-CN" dirty="0" smtClean="0"/>
          </a:p>
          <a:p>
            <a:r>
              <a:rPr lang="en-US" altLang="zh-CN" dirty="0" smtClean="0"/>
              <a:t>MacBook</a:t>
            </a:r>
          </a:p>
          <a:p>
            <a:r>
              <a:rPr lang="en-US" altLang="zh-CN" dirty="0" smtClean="0"/>
              <a:t>Charles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11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Manifest </a:t>
            </a:r>
            <a:r>
              <a:rPr lang="en-US" altLang="zh-CN" i="1" dirty="0" smtClean="0"/>
              <a:t>entries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435100"/>
            <a:ext cx="8496300" cy="39751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94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Signing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381720"/>
            <a:ext cx="74168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err="1"/>
              <a:t>ProGuard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0400"/>
            <a:ext cx="9144000" cy="29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8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Detailed Look at the Build Process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0"/>
            <a:ext cx="4167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7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Tasks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rcRect l="-95161" r="-95161"/>
          <a:stretch>
            <a:fillRect/>
          </a:stretch>
        </p:blipFill>
        <p:spPr>
          <a:xfrm>
            <a:off x="2555776" y="1261952"/>
            <a:ext cx="10225136" cy="5623431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7232" y="1654633"/>
            <a:ext cx="5773328" cy="39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1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Migrating to Android Studio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Migration </a:t>
            </a:r>
            <a:r>
              <a:rPr lang="en-US" altLang="zh-CN" dirty="0" smtClean="0"/>
              <a:t>Prerequisites</a:t>
            </a:r>
          </a:p>
          <a:p>
            <a:pPr lvl="1"/>
            <a:r>
              <a:rPr lang="zh-CN" altLang="en-US" dirty="0"/>
              <a:t>使用最新版本的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</a:p>
          <a:p>
            <a:pPr lvl="1"/>
            <a:r>
              <a:rPr lang="zh-CN" altLang="en-US" dirty="0" smtClean="0"/>
              <a:t>能够翻墙</a:t>
            </a:r>
            <a:endParaRPr lang="en-US" altLang="zh-CN" dirty="0" smtClean="0"/>
          </a:p>
          <a:p>
            <a:r>
              <a:rPr lang="en-US" altLang="zh-CN" dirty="0"/>
              <a:t>Migration </a:t>
            </a:r>
            <a:r>
              <a:rPr lang="en-US" altLang="zh-CN" dirty="0" smtClean="0"/>
              <a:t>options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Importer</a:t>
            </a:r>
          </a:p>
          <a:p>
            <a:pPr lvl="2"/>
            <a:r>
              <a:rPr lang="zh-CN" altLang="en-US" dirty="0" smtClean="0"/>
              <a:t>依赖管理更方便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标准工程结构，支持</a:t>
            </a:r>
            <a:r>
              <a:rPr lang="en-US" altLang="zh-CN" dirty="0" smtClean="0"/>
              <a:t>flavor </a:t>
            </a:r>
            <a:r>
              <a:rPr lang="en-US" altLang="zh-CN" dirty="0"/>
              <a:t>and build type specific </a:t>
            </a:r>
            <a:r>
              <a:rPr lang="en-US" altLang="zh-CN" dirty="0" smtClean="0"/>
              <a:t>resources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Exporter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同时支持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Eclipse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3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MacBoo</a:t>
            </a:r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MacTalk</a:t>
            </a:r>
            <a:r>
              <a:rPr lang="zh-CN" altLang="zh-CN" dirty="0" smtClean="0"/>
              <a:t>·</a:t>
            </a:r>
            <a:r>
              <a:rPr lang="zh-CN" altLang="en-US" dirty="0" smtClean="0"/>
              <a:t>池建强</a:t>
            </a:r>
            <a:endParaRPr lang="en-US" altLang="zh-CN" dirty="0" smtClean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macshuo.com</a:t>
            </a:r>
            <a:r>
              <a:rPr kumimoji="1" lang="en-US" altLang="zh-CN" dirty="0"/>
              <a:t>/</a:t>
            </a:r>
            <a:endParaRPr kumimoji="1" lang="zh-CN" altLang="en-US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5561905"/>
            <a:ext cx="3900963" cy="8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1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Charles</a:t>
            </a:r>
            <a:endParaRPr lang="zh-CN" altLang="en-US" dirty="0"/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一款类似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72" y="4006552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Resources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merging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/>
              <a:t>Manifest</a:t>
            </a:r>
            <a:r>
              <a:rPr lang="zh-CN" altLang="en-US" dirty="0"/>
              <a:t> </a:t>
            </a:r>
            <a:r>
              <a:rPr lang="en-US" altLang="zh-CN" dirty="0" smtClean="0"/>
              <a:t>merging</a:t>
            </a:r>
          </a:p>
          <a:p>
            <a:pPr lvl="1"/>
            <a:r>
              <a:rPr lang="zh-CN" altLang="en-US" dirty="0" smtClean="0"/>
              <a:t>优先级由低到高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dependencies --&gt; </a:t>
            </a:r>
            <a:r>
              <a:rPr lang="en-US" altLang="zh-CN" dirty="0" err="1"/>
              <a:t>src</a:t>
            </a:r>
            <a:r>
              <a:rPr lang="en-US" altLang="zh-CN" dirty="0"/>
              <a:t>/main/ --&gt;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productFlavor</a:t>
            </a:r>
            <a:r>
              <a:rPr lang="en-US" altLang="zh-CN" dirty="0"/>
              <a:t>/ --&gt;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 smtClean="0"/>
              <a:t>buildType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510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Gradle</a:t>
            </a:r>
            <a:r>
              <a:rPr lang="zh-CN" altLang="en-US" dirty="0"/>
              <a:t> </a:t>
            </a:r>
            <a:r>
              <a:rPr lang="en-US" altLang="zh-CN" dirty="0"/>
              <a:t>wrapper</a:t>
            </a:r>
            <a:r>
              <a:rPr lang="zh-CN" altLang="en-US" dirty="0"/>
              <a:t> </a:t>
            </a:r>
            <a:r>
              <a:rPr lang="en-US" altLang="zh-CN" dirty="0" smtClean="0"/>
              <a:t>files</a:t>
            </a:r>
          </a:p>
          <a:p>
            <a:pPr lvl="1"/>
            <a:r>
              <a:rPr lang="en-US" altLang="zh-CN" dirty="0"/>
              <a:t>A JAR file</a:t>
            </a:r>
          </a:p>
          <a:p>
            <a:pPr lvl="1"/>
            <a:r>
              <a:rPr lang="en-US" altLang="zh-CN" dirty="0"/>
              <a:t>A properties file</a:t>
            </a:r>
          </a:p>
          <a:p>
            <a:pPr lvl="1"/>
            <a:r>
              <a:rPr lang="en-US" altLang="zh-CN" dirty="0"/>
              <a:t>A shell script for Windows platforms</a:t>
            </a:r>
          </a:p>
          <a:p>
            <a:pPr lvl="1"/>
            <a:r>
              <a:rPr lang="en-US" altLang="zh-CN" dirty="0"/>
              <a:t>A shell script for Mac and Linux </a:t>
            </a:r>
            <a:r>
              <a:rPr lang="en-US" altLang="zh-CN" dirty="0" smtClean="0"/>
              <a:t>platforms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http://stackoverflow.com/questions/25769536/how-when-to-generate-gradle-wrapper-files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189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官方开发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>
                <a:hlinkClick r:id="rId3" tooltip="JetBrains"/>
              </a:rPr>
              <a:t>JetBrains</a:t>
            </a:r>
            <a:r>
              <a:rPr lang="en-US" altLang="zh-CN" dirty="0"/>
              <a:t> </a:t>
            </a:r>
            <a:r>
              <a:rPr lang="en-US" altLang="zh-CN" dirty="0">
                <a:hlinkClick r:id="rId4" tooltip="IntelliJ IDEA"/>
              </a:rPr>
              <a:t>IntelliJ </a:t>
            </a:r>
            <a:r>
              <a:rPr lang="en-US" altLang="zh-CN" dirty="0">
                <a:hlinkClick r:id="rId4" tooltip="IntelliJ IDEA"/>
              </a:rPr>
              <a:t>IDEA</a:t>
            </a:r>
            <a:endParaRPr lang="en-US" altLang="zh-CN" dirty="0"/>
          </a:p>
          <a:p>
            <a:r>
              <a:rPr lang="en-US" altLang="zh-TW" dirty="0">
                <a:hlinkClick r:id="rId5" tooltip="Android"/>
              </a:rPr>
              <a:t>Android</a:t>
            </a:r>
            <a:r>
              <a:rPr lang="zh-TW" altLang="en-US" dirty="0"/>
              <a:t>平台开发程序</a:t>
            </a:r>
            <a:r>
              <a:rPr lang="zh-TW" altLang="en-US" dirty="0"/>
              <a:t>的</a:t>
            </a:r>
            <a:r>
              <a:rPr lang="en-US" altLang="zh-CN" dirty="0"/>
              <a:t>IDE</a:t>
            </a:r>
          </a:p>
          <a:p>
            <a:r>
              <a:rPr lang="zh-CN" altLang="en-US" dirty="0"/>
              <a:t>集成了</a:t>
            </a:r>
            <a:r>
              <a:rPr lang="en-US" altLang="zh-CN" dirty="0" err="1"/>
              <a:t>Gradle</a:t>
            </a:r>
            <a:r>
              <a:rPr lang="zh-CN" altLang="en-US" dirty="0"/>
              <a:t>构建系统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192" y="4077072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7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关于加快</a:t>
            </a:r>
            <a:r>
              <a:rPr lang="en-US" altLang="zh-CN" dirty="0"/>
              <a:t>android studio</a:t>
            </a:r>
            <a:r>
              <a:rPr lang="zh-CN" altLang="en-US" dirty="0"/>
              <a:t>的</a:t>
            </a:r>
            <a:r>
              <a:rPr lang="en-US" altLang="zh-CN" dirty="0"/>
              <a:t>build</a:t>
            </a:r>
            <a:r>
              <a:rPr lang="zh-CN" altLang="en-US" dirty="0" smtClean="0"/>
              <a:t>速度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http://stackoverflow.com/questions/16775197/building-and-running-app-via-gradle-and-android-studio-is-slower-than-via-eclips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http://stackoverflow.com/questions/17324849/android-studio-gradle-build-speed-</a:t>
            </a:r>
            <a:r>
              <a:rPr lang="en-US" altLang="zh-CN" dirty="0" smtClean="0">
                <a:hlinkClick r:id="rId3"/>
              </a:rPr>
              <a:t>up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695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http://developer.android.com/sdk/</a:t>
            </a:r>
            <a:r>
              <a:rPr lang="en-US" altLang="zh-CN" dirty="0" smtClean="0">
                <a:hlinkClick r:id="rId2"/>
              </a:rPr>
              <a:t>index.html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http://gradle.org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http://tools.android.com/tech-docs/new-build-</a:t>
            </a:r>
            <a:r>
              <a:rPr lang="en-US" altLang="zh-CN" dirty="0" smtClean="0">
                <a:hlinkClick r:id="rId4"/>
              </a:rPr>
              <a:t>system</a:t>
            </a:r>
            <a:endParaRPr lang="en-US" altLang="zh-CN" dirty="0"/>
          </a:p>
          <a:p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://www.zhihu.com/question/</a:t>
            </a:r>
            <a:r>
              <a:rPr lang="en-US" altLang="zh-CN" dirty="0" smtClean="0">
                <a:hlinkClick r:id="rId5"/>
              </a:rPr>
              <a:t>21534929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24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60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38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刚开始一些设置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皮肤设置</a:t>
            </a:r>
            <a:r>
              <a:rPr lang="zh-CN" altLang="zh-CN" dirty="0" smtClean="0"/>
              <a:t>(</a:t>
            </a:r>
            <a:r>
              <a:rPr lang="en-US" altLang="zh-CN" dirty="0" err="1" smtClean="0"/>
              <a:t>Darcula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快捷键</a:t>
            </a:r>
            <a:endParaRPr lang="en-US" altLang="zh-CN" dirty="0" smtClean="0"/>
          </a:p>
          <a:p>
            <a:r>
              <a:rPr lang="zh-CN" altLang="en-US" dirty="0" smtClean="0"/>
              <a:t>字体大小</a:t>
            </a:r>
            <a:endParaRPr lang="en-US" altLang="zh-CN" dirty="0" smtClean="0"/>
          </a:p>
          <a:p>
            <a:r>
              <a:rPr lang="zh-CN" altLang="zh-CN" dirty="0"/>
              <a:t>……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787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一些特性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定制不同的包</a:t>
            </a:r>
            <a:endParaRPr lang="en-US" altLang="zh-CN" dirty="0" smtClean="0"/>
          </a:p>
          <a:p>
            <a:r>
              <a:rPr lang="zh-CN" altLang="en-US" dirty="0" smtClean="0"/>
              <a:t>内置终端</a:t>
            </a:r>
            <a:endParaRPr lang="en-US" altLang="zh-CN" dirty="0" smtClean="0"/>
          </a:p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usages</a:t>
            </a:r>
          </a:p>
          <a:p>
            <a:r>
              <a:rPr lang="zh-CN" altLang="en-US" dirty="0" smtClean="0"/>
              <a:t>快捷</a:t>
            </a:r>
            <a:r>
              <a:rPr lang="zh-CN" altLang="en-US" dirty="0" smtClean="0"/>
              <a:t>搜索</a:t>
            </a:r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r>
              <a:rPr lang="zh-CN" altLang="en-US" dirty="0" smtClean="0"/>
              <a:t>完善的插件系统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Markdown</a:t>
            </a:r>
            <a:r>
              <a:rPr lang="zh-CN" altLang="en-US" dirty="0" smtClean="0"/>
              <a:t>,</a:t>
            </a:r>
            <a:r>
              <a:rPr lang="en-US" altLang="zh-CN" dirty="0" err="1" smtClean="0"/>
              <a:t>Gradle</a:t>
            </a:r>
            <a:r>
              <a:rPr lang="zh-CN" altLang="en-US" dirty="0" smtClean="0"/>
              <a:t>,反编译等插件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38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一些特性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颜色、图</a:t>
            </a:r>
            <a:r>
              <a:rPr lang="zh-CN" altLang="en-US" dirty="0" smtClean="0"/>
              <a:t>片在布局和代码中可以实时预览</a:t>
            </a:r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dp</a:t>
            </a:r>
            <a:r>
              <a:rPr lang="zh-CN" altLang="en-US" dirty="0"/>
              <a:t>、</a:t>
            </a:r>
            <a:r>
              <a:rPr lang="en-US" altLang="zh-CN" dirty="0" err="1"/>
              <a:t>px</a:t>
            </a:r>
            <a:r>
              <a:rPr lang="zh-CN" altLang="en-US" dirty="0" smtClean="0"/>
              <a:t>等信息可以实时预览</a:t>
            </a:r>
            <a:endParaRPr lang="en-US" altLang="zh-CN" dirty="0" smtClean="0"/>
          </a:p>
          <a:p>
            <a:r>
              <a:rPr lang="en-US" altLang="zh-CN" dirty="0"/>
              <a:t>debug</a:t>
            </a:r>
            <a:r>
              <a:rPr lang="zh-CN" altLang="en-US" dirty="0" smtClean="0"/>
              <a:t>时自动在源码中插入变量值</a:t>
            </a:r>
            <a:endParaRPr lang="en-US" altLang="zh-CN" dirty="0"/>
          </a:p>
          <a:p>
            <a:r>
              <a:rPr lang="zh-CN" altLang="zh-CN" dirty="0" smtClean="0"/>
              <a:t>……</a:t>
            </a: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25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Android </a:t>
            </a:r>
            <a:r>
              <a:rPr lang="en-US" altLang="zh-TW" dirty="0" smtClean="0"/>
              <a:t>Studio</a:t>
            </a:r>
            <a:r>
              <a:rPr lang="zh-CN" altLang="en-US" dirty="0" smtClean="0"/>
              <a:t>和</a:t>
            </a:r>
            <a:r>
              <a:rPr lang="en-US" altLang="zh-TW" dirty="0" smtClean="0"/>
              <a:t>Eclipse ADT</a:t>
            </a:r>
            <a:r>
              <a:rPr lang="zh-CN" altLang="en-US" dirty="0" smtClean="0"/>
              <a:t>比较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84784"/>
            <a:ext cx="8034960" cy="41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9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Android </a:t>
            </a:r>
            <a:r>
              <a:rPr lang="en-US" altLang="zh-TW" dirty="0" smtClean="0"/>
              <a:t>Studio</a:t>
            </a:r>
            <a:r>
              <a:rPr lang="zh-CN" altLang="en-US" dirty="0" smtClean="0"/>
              <a:t>和</a:t>
            </a:r>
            <a:r>
              <a:rPr lang="en-US" altLang="zh-TW" dirty="0" smtClean="0"/>
              <a:t>Eclipse ADT</a:t>
            </a:r>
            <a:r>
              <a:rPr lang="zh-CN" altLang="en-US" dirty="0" smtClean="0"/>
              <a:t>比较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158" y="0"/>
            <a:ext cx="4107094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0"/>
            <a:ext cx="4291205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0"/>
            <a:ext cx="2837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7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Android </a:t>
            </a:r>
            <a:r>
              <a:rPr lang="en-US" altLang="zh-TW" dirty="0" smtClean="0"/>
              <a:t>Studio</a:t>
            </a:r>
            <a:r>
              <a:rPr lang="zh-CN" altLang="en-US" dirty="0" smtClean="0"/>
              <a:t>和</a:t>
            </a:r>
            <a:r>
              <a:rPr lang="en-US" altLang="zh-TW" dirty="0" smtClean="0"/>
              <a:t>Eclipse ADT</a:t>
            </a:r>
            <a:r>
              <a:rPr lang="zh-CN" altLang="en-US" dirty="0" smtClean="0"/>
              <a:t>比较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6404"/>
            <a:ext cx="9144000" cy="52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7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5413</TotalTime>
  <Words>958</Words>
  <Application>Microsoft Macintosh PowerPoint</Application>
  <PresentationFormat>全屏显示(4:3)</PresentationFormat>
  <Paragraphs>173</Paragraphs>
  <Slides>32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Tools related to Android Dev</vt:lpstr>
      <vt:lpstr>探讨的一些点</vt:lpstr>
      <vt:lpstr>Android Studio</vt:lpstr>
      <vt:lpstr>刚开始一些设置</vt:lpstr>
      <vt:lpstr>一些特性</vt:lpstr>
      <vt:lpstr>一些特性</vt:lpstr>
      <vt:lpstr>Android Studio和Eclipse ADT比较</vt:lpstr>
      <vt:lpstr>Android Studio和Eclipse ADT比较</vt:lpstr>
      <vt:lpstr>Android Studio和Eclipse ADT比较</vt:lpstr>
      <vt:lpstr>An Android Studio Project</vt:lpstr>
      <vt:lpstr>An Android Studio Project(Module)</vt:lpstr>
      <vt:lpstr>Gradle</vt:lpstr>
      <vt:lpstr>Build files for Studio Proj</vt:lpstr>
      <vt:lpstr>Project build file</vt:lpstr>
      <vt:lpstr>Module build file</vt:lpstr>
      <vt:lpstr>Configuring Gradle Builds</vt:lpstr>
      <vt:lpstr>Build variants(buildTypes)</vt:lpstr>
      <vt:lpstr>Build variants(productFlavors)</vt:lpstr>
      <vt:lpstr>Dependencies</vt:lpstr>
      <vt:lpstr>Manifest entries</vt:lpstr>
      <vt:lpstr>Signing</vt:lpstr>
      <vt:lpstr>ProGuard</vt:lpstr>
      <vt:lpstr>A Detailed Look at the Build Process</vt:lpstr>
      <vt:lpstr>Build Tasks</vt:lpstr>
      <vt:lpstr>Migrating to Android Studio</vt:lpstr>
      <vt:lpstr>MacBook</vt:lpstr>
      <vt:lpstr>Charles</vt:lpstr>
      <vt:lpstr>其他</vt:lpstr>
      <vt:lpstr>其他</vt:lpstr>
      <vt:lpstr>其他</vt:lpstr>
      <vt:lpstr>参考资料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web常见问题排查</dc:title>
  <dc:creator>Windows 用户</dc:creator>
  <cp:lastModifiedBy>rongbo zou</cp:lastModifiedBy>
  <cp:revision>384</cp:revision>
  <dcterms:created xsi:type="dcterms:W3CDTF">2014-09-17T09:05:50Z</dcterms:created>
  <dcterms:modified xsi:type="dcterms:W3CDTF">2015-09-18T16:56:10Z</dcterms:modified>
</cp:coreProperties>
</file>