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9" r:id="rId3"/>
    <p:sldId id="308" r:id="rId4"/>
    <p:sldId id="306" r:id="rId5"/>
    <p:sldId id="307" r:id="rId6"/>
    <p:sldId id="309" r:id="rId7"/>
    <p:sldId id="310" r:id="rId8"/>
    <p:sldId id="311" r:id="rId9"/>
    <p:sldId id="257" r:id="rId10"/>
    <p:sldId id="271" r:id="rId11"/>
    <p:sldId id="264" r:id="rId12"/>
    <p:sldId id="290" r:id="rId13"/>
    <p:sldId id="289" r:id="rId14"/>
    <p:sldId id="268" r:id="rId15"/>
    <p:sldId id="334" r:id="rId16"/>
    <p:sldId id="335" r:id="rId17"/>
    <p:sldId id="336" r:id="rId19"/>
    <p:sldId id="337" r:id="rId20"/>
    <p:sldId id="269" r:id="rId21"/>
    <p:sldId id="291" r:id="rId22"/>
    <p:sldId id="292" r:id="rId23"/>
    <p:sldId id="280" r:id="rId24"/>
    <p:sldId id="293" r:id="rId25"/>
    <p:sldId id="294" r:id="rId26"/>
    <p:sldId id="295" r:id="rId27"/>
    <p:sldId id="270" r:id="rId28"/>
    <p:sldId id="281" r:id="rId29"/>
    <p:sldId id="288" r:id="rId30"/>
    <p:sldId id="339" r:id="rId31"/>
    <p:sldId id="340" r:id="rId32"/>
    <p:sldId id="341" r:id="rId33"/>
    <p:sldId id="338" r:id="rId34"/>
    <p:sldId id="343" r:id="rId35"/>
    <p:sldId id="344" r:id="rId36"/>
    <p:sldId id="34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  n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逻辑</a:t>
            </a: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2569" y="6407783"/>
            <a:ext cx="23310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一个</a:t>
            </a:r>
            <a:r>
              <a:rPr lang="en-US" altLang="zh-CN" sz="1400" b="1" dirty="0"/>
              <a:t>block</a:t>
            </a:r>
            <a:r>
              <a:rPr lang="zh-CN" altLang="en-US" sz="1400" b="1" dirty="0"/>
              <a:t>中</a:t>
            </a:r>
            <a:r>
              <a:rPr lang="en-US" altLang="zh-CN" sz="1400" b="1" dirty="0"/>
              <a:t>25-48</a:t>
            </a:r>
            <a:r>
              <a:rPr lang="zh-CN" altLang="en-US" sz="1400" b="1" dirty="0"/>
              <a:t>个</a:t>
            </a:r>
            <a:r>
              <a:rPr lang="en-US" altLang="zh-CN" sz="1400" b="1" dirty="0"/>
              <a:t>term</a:t>
            </a:r>
            <a:endParaRPr lang="en-US" altLang="zh-CN" sz="1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单词后缀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en-US" altLang="zh-CN" dirty="0" err="1"/>
                    </a:p>
                    <a:p>
                      <a:r>
                        <a:rPr lang="zh-CN" altLang="en-US" dirty="0"/>
                        <a:t>文档频率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en-US" altLang="zh-CN" dirty="0" err="1"/>
                    </a:p>
                    <a:p>
                      <a:r>
                        <a:rPr lang="zh-CN" altLang="en-US" sz="1800" dirty="0">
                          <a:sym typeface="+mn-ea"/>
                        </a:rPr>
                        <a:t>指向倒排行的指针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5400000" flipV="1">
            <a:off x="4785995" y="5003165"/>
            <a:ext cx="1481455" cy="1383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815205" y="5745480"/>
            <a:ext cx="4555490" cy="662305"/>
          </a:xfrm>
          <a:prstGeom prst="curvedConnector3">
            <a:avLst>
              <a:gd name="adj1" fmla="val 5001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38480" y="4882463"/>
            <a:ext cx="155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倒排行信息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12824" y="640804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9705" y="4124325"/>
            <a:ext cx="23342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Suffix : 单词后缀</a:t>
            </a:r>
            <a:endParaRPr lang="zh-CN" altLang="en-US" sz="1200"/>
          </a:p>
          <a:p>
            <a:pPr algn="l"/>
            <a:r>
              <a:rPr lang="zh-CN" altLang="en-US" sz="1200"/>
              <a:t>Stats : 统计量 (文档频率docFreq, </a:t>
            </a:r>
            <a:endParaRPr lang="zh-CN" altLang="en-US" sz="1200"/>
          </a:p>
          <a:p>
            <a:pPr algn="l"/>
            <a:r>
              <a:rPr lang="zh-CN" altLang="en-US" sz="1200"/>
              <a:t>        总词频totalTermFreq)</a:t>
            </a:r>
            <a:endParaRPr lang="zh-CN" altLang="en-US" sz="1200"/>
          </a:p>
          <a:p>
            <a:pPr algn="l"/>
            <a:r>
              <a:rPr lang="zh-CN" altLang="en-US" sz="1200"/>
              <a:t>Meta : 倒排行数据的指针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倒排行</a:t>
            </a:r>
            <a:r>
              <a:rPr lang="zh-CN" altLang="en-US" sz="3200" dirty="0"/>
              <a:t>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  <a:p>
            <a:r>
              <a:rPr lang="zh-CN" altLang="en-US"/>
              <a:t>跳跃表</a:t>
            </a:r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158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zh-CN" altLang="en-US" dirty="0"/>
          </a:p>
          <a:p>
            <a:r>
              <a:rPr lang="zh-CN" altLang="en-US" dirty="0"/>
              <a:t>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5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.tim  .tip  .doc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6" tooltip="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点值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数值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支持范围、距离、第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临近点等查询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144270"/>
            <a:ext cx="2800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Point values</a:t>
            </a:r>
            <a:endParaRPr lang="en-US" altLang="zh-CN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604385" y="1212215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856149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offset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9055759" y="1212215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903220" y="1212215"/>
            <a:ext cx="170116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fieldCount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08356" y="1212215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16325" y="1212215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6809105" y="1212215"/>
            <a:ext cx="2245995" cy="358140"/>
            <a:chOff x="8994" y="1691"/>
            <a:chExt cx="3537" cy="564"/>
          </a:xfrm>
        </p:grpSpPr>
        <p:sp>
          <p:nvSpPr>
            <p:cNvPr id="6" name="矩形 5"/>
            <p:cNvSpPr/>
            <p:nvPr/>
          </p:nvSpPr>
          <p:spPr>
            <a:xfrm>
              <a:off x="8994" y="1691"/>
              <a:ext cx="1971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fieldNum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65" y="1691"/>
              <a:ext cx="1567" cy="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offset</a:t>
              </a:r>
              <a:endParaRPr lang="en-US" altLang="zh-CN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953385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BKD-Tree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712609" y="3535680"/>
            <a:ext cx="460566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958521" y="3535680"/>
            <a:ext cx="995044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173175" y="3535680"/>
            <a:ext cx="1098749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20497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5461000" y="3535680"/>
            <a:ext cx="1251585" cy="3581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BKD-Tree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stCxn id="13" idx="2"/>
            <a:endCxn id="9" idx="0"/>
          </p:cNvCxnSpPr>
          <p:nvPr/>
        </p:nvCxnSpPr>
        <p:spPr>
          <a:xfrm flipH="1">
            <a:off x="3579495" y="1570355"/>
            <a:ext cx="2774315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29" idx="0"/>
          </p:cNvCxnSpPr>
          <p:nvPr/>
        </p:nvCxnSpPr>
        <p:spPr>
          <a:xfrm flipH="1">
            <a:off x="6087110" y="1570355"/>
            <a:ext cx="2471420" cy="1965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3715" y="1213485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.dii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在内存中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5125" y="3535680"/>
            <a:ext cx="1304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.dim</a:t>
            </a:r>
            <a:r>
              <a:rPr lang="zh-CN" altLang="en-US"/>
              <a:t>文件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在磁盘上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044825" y="4476750"/>
            <a:ext cx="423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BKD-Tree :  Block K-Dimensional Tree </a:t>
            </a:r>
            <a:endParaRPr lang="en-US" altLang="zh-CN"/>
          </a:p>
          <a:p>
            <a:r>
              <a:rPr lang="zh-CN" altLang="en-US"/>
              <a:t>块状</a:t>
            </a:r>
            <a:r>
              <a:rPr lang="en-US" altLang="zh-CN"/>
              <a:t>K</a:t>
            </a:r>
            <a:r>
              <a:rPr lang="zh-CN" altLang="en-US"/>
              <a:t>维树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/>
        </p:nvSpPr>
        <p:spPr>
          <a:xfrm>
            <a:off x="444500" y="294005"/>
            <a:ext cx="729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的逻辑结构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  <p:sp>
        <p:nvSpPr>
          <p:cNvPr id="4" name="椭圆 3"/>
          <p:cNvSpPr/>
          <p:nvPr/>
        </p:nvSpPr>
        <p:spPr>
          <a:xfrm>
            <a:off x="7148195" y="149987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33950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12605" y="2626360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3603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01385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46110" y="3596005"/>
            <a:ext cx="593090" cy="553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5720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60440" y="4980940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00085" y="4920615"/>
            <a:ext cx="55372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4" idx="3"/>
            <a:endCxn id="5" idx="7"/>
          </p:cNvCxnSpPr>
          <p:nvPr/>
        </p:nvCxnSpPr>
        <p:spPr>
          <a:xfrm flipH="1">
            <a:off x="5440045" y="1972310"/>
            <a:ext cx="1795145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5"/>
            <a:endCxn id="6" idx="1"/>
          </p:cNvCxnSpPr>
          <p:nvPr/>
        </p:nvCxnSpPr>
        <p:spPr>
          <a:xfrm>
            <a:off x="7654290" y="1972310"/>
            <a:ext cx="184531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3"/>
            <a:endCxn id="7" idx="7"/>
          </p:cNvCxnSpPr>
          <p:nvPr/>
        </p:nvCxnSpPr>
        <p:spPr>
          <a:xfrm flipH="1">
            <a:off x="4342130" y="3098800"/>
            <a:ext cx="67881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5"/>
            <a:endCxn id="8" idx="1"/>
          </p:cNvCxnSpPr>
          <p:nvPr/>
        </p:nvCxnSpPr>
        <p:spPr>
          <a:xfrm>
            <a:off x="5440045" y="3098800"/>
            <a:ext cx="64833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3"/>
            <a:endCxn id="10" idx="7"/>
          </p:cNvCxnSpPr>
          <p:nvPr/>
        </p:nvCxnSpPr>
        <p:spPr>
          <a:xfrm flipH="1">
            <a:off x="8752205" y="3098800"/>
            <a:ext cx="74739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4"/>
            <a:endCxn id="13" idx="0"/>
          </p:cNvCxnSpPr>
          <p:nvPr/>
        </p:nvCxnSpPr>
        <p:spPr>
          <a:xfrm>
            <a:off x="4132580" y="4149725"/>
            <a:ext cx="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4"/>
            <a:endCxn id="17" idx="0"/>
          </p:cNvCxnSpPr>
          <p:nvPr/>
        </p:nvCxnSpPr>
        <p:spPr>
          <a:xfrm>
            <a:off x="6297930" y="4149725"/>
            <a:ext cx="39370" cy="83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4"/>
            <a:endCxn id="21" idx="0"/>
          </p:cNvCxnSpPr>
          <p:nvPr/>
        </p:nvCxnSpPr>
        <p:spPr>
          <a:xfrm>
            <a:off x="8542655" y="4149725"/>
            <a:ext cx="3429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55600" y="4506595"/>
            <a:ext cx="11094085" cy="95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4500" y="4870450"/>
            <a:ext cx="295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数据块</a:t>
            </a:r>
            <a:r>
              <a:rPr lang="en-US" altLang="zh-CN"/>
              <a:t>: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>
                <a:sym typeface="+mn-ea"/>
              </a:rPr>
              <a:t>存储文档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和点值</a:t>
            </a:r>
            <a:endParaRPr lang="en-US" altLang="zh-CN"/>
          </a:p>
          <a:p>
            <a:pPr algn="l"/>
            <a:r>
              <a:rPr lang="zh-CN" altLang="en-US"/>
              <a:t>每个块中最多存储</a:t>
            </a:r>
            <a:r>
              <a:rPr lang="en-US" altLang="zh-CN"/>
              <a:t>1024</a:t>
            </a:r>
            <a:r>
              <a:rPr lang="zh-CN" altLang="en-US"/>
              <a:t>个值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47980" y="1324610"/>
            <a:ext cx="3783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索引部分 </a:t>
            </a:r>
            <a:r>
              <a:rPr lang="en-US" altLang="zh-CN"/>
              <a:t>: </a:t>
            </a:r>
            <a:r>
              <a:rPr lang="en-US" altLang="zh-CN"/>
              <a:t>K-D </a:t>
            </a:r>
            <a:r>
              <a:rPr lang="zh-CN" altLang="en-US"/>
              <a:t>树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一棵完全二叉树</a:t>
            </a:r>
            <a:r>
              <a:rPr lang="en-US" altLang="zh-CN"/>
              <a:t>, </a:t>
            </a:r>
            <a:r>
              <a:rPr lang="zh-CN" altLang="en-US"/>
              <a:t>每个节点上存储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· </a:t>
            </a:r>
            <a:r>
              <a:rPr lang="zh-CN" altLang="en-US"/>
              <a:t>按哪个维度分割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分割点的值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左右子树的指针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叶子节点的指针</a:t>
            </a:r>
            <a:r>
              <a:rPr lang="en-US" altLang="zh-CN"/>
              <a:t>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3240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878205"/>
            <a:ext cx="1364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leaf block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42945" y="887730"/>
            <a:ext cx="445770" cy="415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88715" y="887730"/>
            <a:ext cx="1364615" cy="415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62855" y="887730"/>
            <a:ext cx="1917700" cy="415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75480" y="3428365"/>
            <a:ext cx="781050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256530" y="3428365"/>
            <a:ext cx="506095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5762625" y="3428365"/>
            <a:ext cx="61531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7256145" y="3428365"/>
            <a:ext cx="702310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6377940" y="3428365"/>
            <a:ext cx="878205" cy="61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7966075" y="3428365"/>
            <a:ext cx="781050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leaf </a:t>
            </a:r>
            <a:endParaRPr lang="en-US" altLang="zh-CN" sz="1400"/>
          </a:p>
          <a:p>
            <a:pPr algn="ctr"/>
            <a:r>
              <a:rPr lang="en-US" altLang="zh-CN" sz="1400"/>
              <a:t>block FP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8747125" y="3428365"/>
            <a:ext cx="506095" cy="612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dim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9253220" y="3428365"/>
            <a:ext cx="61531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split</a:t>
            </a:r>
            <a:endParaRPr lang="en-US" altLang="zh-CN" sz="1400"/>
          </a:p>
          <a:p>
            <a:pPr algn="ctr"/>
            <a:r>
              <a:rPr lang="en-US" altLang="zh-CN" sz="1400"/>
              <a:t>value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10746740" y="3428365"/>
            <a:ext cx="702310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node</a:t>
            </a:r>
            <a:endParaRPr lang="en-US" altLang="zh-CN" sz="1400"/>
          </a:p>
          <a:p>
            <a:pPr algn="ctr"/>
            <a:r>
              <a:rPr lang="en-US" altLang="zh-CN" sz="1400"/>
              <a:t>FP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9868535" y="3428365"/>
            <a:ext cx="878205" cy="612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left</a:t>
            </a:r>
            <a:endParaRPr lang="en-US" altLang="zh-CN" sz="1400"/>
          </a:p>
          <a:p>
            <a:pPr algn="ctr"/>
            <a:r>
              <a:rPr lang="en-US" altLang="zh-CN" sz="1400"/>
              <a:t>numByte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1449050" y="3428365"/>
            <a:ext cx="445770" cy="612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461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count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419225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783840" y="5338445"/>
            <a:ext cx="1364615" cy="41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values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8265" y="1282700"/>
            <a:ext cx="445135" cy="40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58645" y="1302385"/>
            <a:ext cx="2289810" cy="40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18025" y="1272540"/>
            <a:ext cx="554355" cy="219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71030" y="1282700"/>
            <a:ext cx="4943475" cy="214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9" idx="0"/>
            <a:endCxn id="4" idx="2"/>
          </p:cNvCxnSpPr>
          <p:nvPr/>
        </p:nvCxnSpPr>
        <p:spPr>
          <a:xfrm rot="16200000" flipV="1">
            <a:off x="1968500" y="530860"/>
            <a:ext cx="2134870" cy="36601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4" idx="0"/>
            <a:endCxn id="5" idx="2"/>
          </p:cNvCxnSpPr>
          <p:nvPr/>
        </p:nvCxnSpPr>
        <p:spPr>
          <a:xfrm rot="16200000" flipV="1">
            <a:off x="4396105" y="-532130"/>
            <a:ext cx="2134870" cy="57861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5400000">
            <a:off x="6129655" y="2430145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762625" y="43281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9619615" y="2430780"/>
            <a:ext cx="219075" cy="3439795"/>
          </a:xfrm>
          <a:prstGeom prst="rightBrace">
            <a:avLst>
              <a:gd name="adj1" fmla="val 8333"/>
              <a:gd name="adj2" fmla="val 44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52585" y="43287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非叶子节点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44500" y="294005"/>
            <a:ext cx="30492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BKD-Tree</a:t>
            </a:r>
            <a:r>
              <a:rPr lang="zh-CN" altLang="en-US" sz="2400"/>
              <a:t>的物理结构</a:t>
            </a:r>
            <a:r>
              <a:rPr lang="en-US" altLang="zh-CN" sz="2400"/>
              <a:t>:</a:t>
            </a:r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4975" y="106680"/>
            <a:ext cx="1084707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leaf block —— </a:t>
            </a:r>
            <a:r>
              <a:rPr lang="zh-CN" altLang="en-US"/>
              <a:t>数据块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        · count : </a:t>
            </a:r>
            <a:r>
              <a:rPr lang="zh-CN" altLang="en-US"/>
              <a:t>文档总数</a:t>
            </a:r>
            <a:endParaRPr lang="zh-CN" altLang="en-US"/>
          </a:p>
          <a:p>
            <a:r>
              <a:rPr lang="en-US" altLang="zh-CN"/>
              <a:t>        · doc ids : </a:t>
            </a:r>
            <a:r>
              <a:rPr lang="zh-CN" altLang="en-US"/>
              <a:t>文档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</a:t>
            </a:r>
            <a:r>
              <a:rPr lang="en-US" altLang="zh-CN"/>
              <a:t> </a:t>
            </a:r>
            <a:r>
              <a:rPr lang="en-US" altLang="zh-CN"/>
              <a:t>values : </a:t>
            </a:r>
            <a:r>
              <a:rPr lang="zh-CN" altLang="en-US"/>
              <a:t>每个文档的点值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tree —— K-D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        所有的节点在磁盘上按中序遍历排列。</a:t>
            </a:r>
            <a:endParaRPr lang="zh-CN" altLang="en-US"/>
          </a:p>
          <a:p>
            <a:r>
              <a:rPr lang="en-US" altLang="zh-CN"/>
              <a:t>        · leaf block FP :  </a:t>
            </a:r>
            <a:r>
              <a:rPr lang="zh-CN" altLang="en-US"/>
              <a:t>关联的数据块在磁盘上的位置</a:t>
            </a:r>
            <a:r>
              <a:rPr lang="en-US" altLang="zh-CN"/>
              <a:t>(</a:t>
            </a:r>
            <a:r>
              <a:rPr lang="zh-CN" altLang="en-US"/>
              <a:t>只有叶子节点才有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· split dim : </a:t>
            </a:r>
            <a:r>
              <a:rPr lang="zh-CN" altLang="en-US"/>
              <a:t>分割的维度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split value : </a:t>
            </a:r>
            <a:r>
              <a:rPr lang="zh-CN" altLang="en-US"/>
              <a:t>分割点的值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numBytes : </a:t>
            </a:r>
            <a:r>
              <a:rPr lang="zh-CN" altLang="en-US"/>
              <a:t>左子树占用的总字节数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: </a:t>
            </a:r>
            <a:r>
              <a:rPr lang="zh-CN" altLang="en-US"/>
              <a:t>左节点的起始位置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left node FP + left numBytes </a:t>
            </a:r>
            <a:r>
              <a:rPr lang="zh-CN" altLang="en-US"/>
              <a:t>可以得到右子树的起始位置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Stats —— </a:t>
            </a:r>
            <a:r>
              <a:rPr lang="zh-CN" altLang="en-US"/>
              <a:t>一些统计量 </a:t>
            </a:r>
            <a:endParaRPr lang="zh-CN" altLang="en-US"/>
          </a:p>
          <a:p>
            <a:r>
              <a:rPr lang="en-US" altLang="zh-CN"/>
              <a:t>        · numDataDims </a:t>
            </a:r>
            <a:r>
              <a:rPr lang="zh-CN" altLang="en-US"/>
              <a:t>： 数据的维数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maxPointsInLeafNode </a:t>
            </a:r>
            <a:r>
              <a:rPr lang="zh-CN" altLang="en-US"/>
              <a:t>：每个叶子节点中最大的点值个数，默认是</a:t>
            </a:r>
            <a:r>
              <a:rPr lang="en-US" altLang="zh-CN"/>
              <a:t>1024 </a:t>
            </a:r>
            <a:endParaRPr lang="en-US" altLang="zh-CN"/>
          </a:p>
          <a:p>
            <a:r>
              <a:rPr lang="en-US" altLang="zh-CN"/>
              <a:t>        · bytesPerDim : </a:t>
            </a:r>
            <a:r>
              <a:rPr lang="zh-CN" altLang="en-US"/>
              <a:t>每一维占用的字节数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numLeaves </a:t>
            </a:r>
            <a:r>
              <a:rPr lang="zh-CN" altLang="en-US"/>
              <a:t>：</a:t>
            </a:r>
            <a:r>
              <a:rPr lang="zh-CN" altLang="en-US"/>
              <a:t>叶子节点数量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min[ ] </a:t>
            </a:r>
            <a:r>
              <a:rPr lang="zh-CN" altLang="en-US"/>
              <a:t>：每一维的最小值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max[ ] </a:t>
            </a:r>
            <a:r>
              <a:rPr lang="zh-CN" altLang="en-US"/>
              <a:t>：每一维的最大值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pointCount </a:t>
            </a:r>
            <a:r>
              <a:rPr lang="zh-CN" altLang="en-US"/>
              <a:t>：点值总数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· docCount </a:t>
            </a:r>
            <a:r>
              <a:rPr lang="zh-CN" altLang="en-US"/>
              <a:t>：文档总数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2300" y="422275"/>
            <a:ext cx="10649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</a:t>
            </a:r>
            <a:r>
              <a:rPr lang="en-US" altLang="zh-CN"/>
              <a:t>.dii</a:t>
            </a:r>
            <a:r>
              <a:rPr lang="zh-CN" altLang="en-US"/>
              <a:t>文件中的内容常驻内存</a:t>
            </a:r>
            <a:r>
              <a:rPr lang="en-US" altLang="zh-CN"/>
              <a:t>, .dim</a:t>
            </a:r>
            <a:r>
              <a:rPr lang="zh-CN" altLang="en-US"/>
              <a:t>文件都在磁盘上。</a:t>
            </a:r>
            <a:endParaRPr lang="zh-CN" altLang="en-US"/>
          </a:p>
          <a:p>
            <a:r>
              <a:rPr lang="zh-CN" altLang="en-US"/>
              <a:t>每次查询时，都要重新从磁盘读取整个树。 因此，数值类型的查询比较耗时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ES</a:t>
            </a:r>
            <a:r>
              <a:rPr lang="zh-CN" altLang="en-US"/>
              <a:t>中，如果有类似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性别  ：</a:t>
            </a:r>
            <a:r>
              <a:rPr lang="en-US" altLang="zh-CN"/>
              <a:t>0-</a:t>
            </a:r>
            <a:r>
              <a:rPr lang="zh-CN" altLang="en-US"/>
              <a:t>女 </a:t>
            </a:r>
            <a:r>
              <a:rPr lang="en-US" altLang="zh-CN"/>
              <a:t>1-</a:t>
            </a:r>
            <a:r>
              <a:rPr lang="zh-CN" altLang="en-US"/>
              <a:t>男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活动类型 ：</a:t>
            </a:r>
            <a:r>
              <a:rPr lang="en-US" altLang="zh-CN"/>
              <a:t>0-</a:t>
            </a:r>
            <a:r>
              <a:rPr lang="zh-CN" altLang="en-US"/>
              <a:t>无活动  </a:t>
            </a:r>
            <a:r>
              <a:rPr lang="en-US" altLang="zh-CN"/>
              <a:t>1-</a:t>
            </a:r>
            <a:r>
              <a:rPr lang="zh-CN" altLang="en-US"/>
              <a:t>爆款  </a:t>
            </a:r>
            <a:r>
              <a:rPr lang="en-US" altLang="zh-CN"/>
              <a:t>2-</a:t>
            </a:r>
            <a:r>
              <a:rPr lang="zh-CN" altLang="en-US"/>
              <a:t>秒杀  </a:t>
            </a:r>
            <a:r>
              <a:rPr lang="en-US" altLang="zh-CN"/>
              <a:t>3-</a:t>
            </a:r>
            <a:r>
              <a:rPr lang="zh-CN" altLang="en-US"/>
              <a:t>拼团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这种只有几个特定取值的字段</a:t>
            </a:r>
            <a:r>
              <a:rPr lang="en-US" altLang="zh-CN"/>
              <a:t>,  </a:t>
            </a:r>
            <a:r>
              <a:rPr lang="zh-CN" altLang="en-US"/>
              <a:t>而且也不需要进行范围查询。</a:t>
            </a:r>
            <a:endParaRPr lang="en-US" altLang="zh-CN"/>
          </a:p>
          <a:p>
            <a:r>
              <a:rPr lang="zh-CN" altLang="en-US"/>
              <a:t>如果使用</a:t>
            </a:r>
            <a:r>
              <a:rPr lang="en-US" altLang="zh-CN"/>
              <a:t>integer</a:t>
            </a:r>
            <a:r>
              <a:rPr lang="zh-CN" altLang="en-US"/>
              <a:t>类型进行存储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term</a:t>
            </a:r>
            <a:r>
              <a:rPr lang="zh-CN" altLang="en-US"/>
              <a:t>查询时会改写成对</a:t>
            </a:r>
            <a:r>
              <a:rPr lang="en-US" altLang="zh-CN"/>
              <a:t>point values</a:t>
            </a:r>
            <a:r>
              <a:rPr lang="zh-CN" altLang="en-US"/>
              <a:t>的范围查询</a:t>
            </a:r>
            <a:r>
              <a:rPr lang="en-US" altLang="zh-CN"/>
              <a:t>, </a:t>
            </a:r>
            <a:r>
              <a:rPr lang="zh-CN" altLang="en-US"/>
              <a:t>性能较低；</a:t>
            </a:r>
            <a:endParaRPr lang="zh-CN" altLang="en-US"/>
          </a:p>
          <a:p>
            <a:r>
              <a:rPr lang="zh-CN" altLang="en-US"/>
              <a:t>建议使用</a:t>
            </a:r>
            <a:r>
              <a:rPr lang="en-US" altLang="zh-CN"/>
              <a:t>keyword</a:t>
            </a:r>
            <a:r>
              <a:rPr lang="zh-CN" altLang="en-US"/>
              <a:t>类型，在</a:t>
            </a:r>
            <a:r>
              <a:rPr lang="en-US" altLang="zh-CN"/>
              <a:t>term</a:t>
            </a:r>
            <a:r>
              <a:rPr lang="zh-CN" altLang="en-US"/>
              <a:t>查询时会使用查询更快的倒排索引，而且有跳跃表可以加速跟其他查询条件的合并。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在表示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时，</a:t>
            </a:r>
            <a:r>
              <a:rPr lang="zh-CN" altLang="en-US"/>
              <a:t>也可以直接使用</a:t>
            </a:r>
            <a:r>
              <a:rPr lang="en-US" altLang="zh-CN"/>
              <a:t>ES</a:t>
            </a:r>
            <a:r>
              <a:rPr lang="zh-CN" altLang="en-US"/>
              <a:t>中的</a:t>
            </a:r>
            <a:r>
              <a:rPr lang="en-US" altLang="zh-CN"/>
              <a:t>boolean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它会在底层将</a:t>
            </a:r>
            <a:r>
              <a:rPr lang="en-US" altLang="zh-CN"/>
              <a:t>true</a:t>
            </a:r>
            <a:r>
              <a:rPr lang="zh-CN" altLang="en-US"/>
              <a:t>表示为字符</a:t>
            </a:r>
            <a:r>
              <a:rPr lang="en-US" altLang="zh-CN"/>
              <a:t>'T', </a:t>
            </a:r>
            <a:r>
              <a:rPr lang="zh-CN" altLang="en-US"/>
              <a:t>将</a:t>
            </a:r>
            <a:r>
              <a:rPr lang="en-US" altLang="zh-CN"/>
              <a:t>false</a:t>
            </a:r>
            <a:r>
              <a:rPr lang="zh-CN" altLang="en-US"/>
              <a:t>表示为字符</a:t>
            </a:r>
            <a:r>
              <a:rPr lang="en-US" altLang="zh-CN"/>
              <a:t>'F'</a:t>
            </a:r>
            <a:r>
              <a:rPr lang="zh-CN" altLang="en-US"/>
              <a:t>来进行存储</a:t>
            </a:r>
            <a:r>
              <a:rPr lang="en-US" altLang="zh-CN"/>
              <a:t>, </a:t>
            </a:r>
            <a:r>
              <a:rPr lang="zh-CN" altLang="en-US"/>
              <a:t>而不是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 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倒排表</a:t>
            </a:r>
            <a:r>
              <a:rPr lang="en-US" altLang="zh-CN"/>
              <a:t>: </a:t>
            </a:r>
            <a:r>
              <a:rPr lang="zh-CN" altLang="en-US"/>
              <a:t>整张图。反映了所有单词和所有文档之间的关系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倒排行</a:t>
            </a:r>
            <a:r>
              <a:rPr lang="en-US" altLang="zh-CN"/>
              <a:t>: </a:t>
            </a:r>
            <a:r>
              <a:rPr lang="zh-CN" altLang="en-US"/>
              <a:t>图中的一行。反映了一个单词和所有文档的关系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倒排项</a:t>
            </a:r>
            <a:r>
              <a:rPr lang="en-US" altLang="zh-CN"/>
              <a:t>: </a:t>
            </a:r>
            <a:r>
              <a:rPr lang="zh-CN" altLang="en-US"/>
              <a:t>图中的一个</a:t>
            </a:r>
            <a:r>
              <a:rPr lang="en-US" altLang="zh-CN"/>
              <a:t>”X”, </a:t>
            </a:r>
            <a:r>
              <a:rPr lang="zh-CN" altLang="en-US"/>
              <a:t>反映了一个单词和一个文档的关系。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ags/tag3.xml><?xml version="1.0" encoding="utf-8"?>
<p:tagLst xmlns:p="http://schemas.openxmlformats.org/presentationml/2006/main">
  <p:tag name="KSO_WM_UNIT_TABLE_BEAUTIFY" val="smartTable{500d3a6c-2190-41dc-8b99-7daac6c2c1b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7239</Words>
  <Application>WPS 演示</Application>
  <PresentationFormat>宽屏</PresentationFormat>
  <Paragraphs>900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提交点文件: segment_N</vt:lpstr>
      <vt:lpstr>PowerPoint 演示文稿</vt:lpstr>
      <vt:lpstr>段信息:  .si</vt:lpstr>
      <vt:lpstr>字段信息:  .fnm</vt:lpstr>
      <vt:lpstr>PowerPoint 演示文稿</vt:lpstr>
      <vt:lpstr>倒排索引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Stored Fields </vt:lpstr>
      <vt:lpstr>PowerPoint 演示文稿</vt:lpstr>
      <vt:lpstr>PowerPoint 演示文稿</vt:lpstr>
      <vt:lpstr>根据文档id，获取文档的存储字段信息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66</cp:revision>
  <dcterms:created xsi:type="dcterms:W3CDTF">2019-08-11T10:36:00Z</dcterms:created>
  <dcterms:modified xsi:type="dcterms:W3CDTF">2020-01-17T06:57:59Z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