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9" r:id="rId4"/>
    <p:sldId id="308" r:id="rId5"/>
    <p:sldId id="306" r:id="rId6"/>
    <p:sldId id="307" r:id="rId7"/>
    <p:sldId id="309" r:id="rId8"/>
    <p:sldId id="310" r:id="rId9"/>
    <p:sldId id="311" r:id="rId10"/>
    <p:sldId id="263" r:id="rId11"/>
    <p:sldId id="256" r:id="rId12"/>
    <p:sldId id="312" r:id="rId14"/>
    <p:sldId id="258" r:id="rId15"/>
    <p:sldId id="257" r:id="rId16"/>
    <p:sldId id="271" r:id="rId17"/>
    <p:sldId id="264" r:id="rId18"/>
    <p:sldId id="290" r:id="rId19"/>
    <p:sldId id="289" r:id="rId20"/>
    <p:sldId id="268" r:id="rId21"/>
    <p:sldId id="269" r:id="rId22"/>
    <p:sldId id="291" r:id="rId23"/>
    <p:sldId id="292" r:id="rId24"/>
    <p:sldId id="280" r:id="rId25"/>
    <p:sldId id="293" r:id="rId26"/>
    <p:sldId id="294" r:id="rId27"/>
    <p:sldId id="295" r:id="rId28"/>
    <p:sldId id="270" r:id="rId29"/>
    <p:sldId id="281" r:id="rId30"/>
    <p:sldId id="28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  <a:endParaRPr lang="zh-CN" altLang="en-US" dirty="0"/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  <a:endParaRPr lang="zh-CN" altLang="en-US" dirty="0"/>
          </a:p>
          <a:p>
            <a:r>
              <a:rPr lang="zh-CN" altLang="en-US" dirty="0"/>
              <a:t>	示例	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9090" y="285115"/>
            <a:ext cx="11513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DocBase : Chunk</a:t>
            </a:r>
            <a:r>
              <a:rPr lang="zh-CN" altLang="en-US"/>
              <a:t>中第一个文档的</a:t>
            </a:r>
            <a:r>
              <a:rPr lang="en-US" altLang="zh-CN"/>
              <a:t>docID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ChunkDocs : Chunk</a:t>
            </a:r>
            <a:r>
              <a:rPr lang="zh-CN" altLang="en-US"/>
              <a:t>中的文档总数 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 err="1">
                <a:sym typeface="+mn-ea"/>
              </a:rPr>
              <a:t>DocFieldCounts[ ] : Chunk</a:t>
            </a:r>
            <a:r>
              <a:rPr lang="zh-CN" altLang="en-US" dirty="0" err="1">
                <a:sym typeface="+mn-ea"/>
              </a:rPr>
              <a:t>中每一个文档的字段数量</a:t>
            </a:r>
            <a:endParaRPr lang="zh-CN" altLang="en-US" dirty="0" err="1">
              <a:sym typeface="+mn-ea"/>
            </a:endParaRPr>
          </a:p>
          <a:p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DocLengths[ ] :  Chunk</a:t>
            </a:r>
            <a:r>
              <a:rPr lang="zh-CN" altLang="en-US" dirty="0" err="1">
                <a:sym typeface="+mn-ea"/>
              </a:rPr>
              <a:t>中每一个文档的原始长度 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未压缩之前的长度</a:t>
            </a:r>
            <a:r>
              <a:rPr lang="en-US" altLang="zh-CN" dirty="0" err="1">
                <a:sym typeface="+mn-ea"/>
              </a:rPr>
              <a:t>) </a:t>
            </a:r>
            <a:r>
              <a:rPr lang="zh-CN" altLang="en-US" dirty="0" err="1">
                <a:sym typeface="+mn-ea"/>
              </a:rPr>
              <a:t>。存储文档的原始长度，是为了在解压的时候可以提前结束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当解压缩器解压出足够的长度之后，就可以立刻停止，而不需要解压整个</a:t>
            </a:r>
            <a:r>
              <a:rPr lang="en-US" altLang="zh-CN" dirty="0" err="1">
                <a:sym typeface="+mn-ea"/>
              </a:rPr>
              <a:t>Chunk</a:t>
            </a:r>
            <a:r>
              <a:rPr lang="en-US" altLang="zh-CN" dirty="0" err="1">
                <a:sym typeface="+mn-ea"/>
              </a:rPr>
              <a:t>)</a:t>
            </a:r>
            <a:endParaRPr lang="en-US" altLang="zh-CN" dirty="0" err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dirty="0">
                <a:sym typeface="+mn-ea"/>
              </a:rPr>
              <a:t>FieldNumAndType: VLong</a:t>
            </a:r>
            <a:r>
              <a:rPr lang="zh-CN" altLang="en-US" dirty="0">
                <a:sym typeface="+mn-ea"/>
              </a:rPr>
              <a:t>。 最后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位表示字段类型，其他表示字段编号。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字段类型</a:t>
            </a:r>
            <a:r>
              <a:rPr lang="en-US" altLang="zh-CN" dirty="0">
                <a:sym typeface="+mn-ea"/>
              </a:rPr>
              <a:t>: 0 --&gt; String   1--&gt;BinaryValue   2: Int  3--&gt;Float   4--&gt;Long  5--&gt;Double  6,7--&gt;</a:t>
            </a:r>
            <a:r>
              <a:rPr lang="zh-CN" altLang="en-US" dirty="0">
                <a:sym typeface="+mn-ea"/>
              </a:rPr>
              <a:t>未使用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，获取文档的存储字段信息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二分查找确定</a:t>
            </a:r>
            <a:r>
              <a:rPr lang="en-US" altLang="zh-CN" dirty="0"/>
              <a:t>block</a:t>
            </a:r>
            <a:r>
              <a:rPr lang="zh-CN" altLang="en-US" dirty="0"/>
              <a:t>下标。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在该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15" y="2742565"/>
            <a:ext cx="939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</a:rPr>
              <a:t>词典  </a:t>
            </a:r>
            <a:r>
              <a:rPr lang="en-US" altLang="zh-CN" sz="3200" dirty="0">
                <a:sym typeface="+mn-ea"/>
              </a:rPr>
              <a:t>&amp;  </a:t>
            </a:r>
            <a:r>
              <a:rPr lang="zh-CN" altLang="en-US" sz="3200" dirty="0">
                <a:sym typeface="+mn-ea"/>
              </a:rPr>
              <a:t>倒排表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 err="1">
                <a:sym typeface="+mn-ea"/>
              </a:rPr>
              <a:t>Dictinary</a:t>
            </a:r>
            <a:r>
              <a:rPr lang="en-US" altLang="zh-CN" sz="3200" dirty="0">
                <a:sym typeface="+mn-ea"/>
              </a:rPr>
              <a:t> &amp; Postings</a:t>
            </a:r>
            <a:r>
              <a:rPr lang="zh-CN" altLang="en-US" sz="3200" dirty="0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691515" y="407035"/>
            <a:ext cx="10017760" cy="1228090"/>
          </a:xfrm>
        </p:spPr>
        <p:txBody>
          <a:bodyPr/>
          <a:p>
            <a:r>
              <a:rPr lang="zh-CN" altLang="en-US" dirty="0">
                <a:sym typeface="+mn-ea"/>
              </a:rPr>
              <a:t>倒排索引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290" y="252730"/>
            <a:ext cx="5648325" cy="652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8545" y="370840"/>
            <a:ext cx="55962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左图是倒排索引直观上的表示。 分为两部分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词典 </a:t>
            </a:r>
            <a:r>
              <a:rPr lang="en-US" altLang="zh-CN"/>
              <a:t>(</a:t>
            </a:r>
            <a:r>
              <a:rPr lang="zh-CN" altLang="en-US"/>
              <a:t>一个字段中所有出现过的单词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倒排表 </a:t>
            </a:r>
            <a:r>
              <a:rPr lang="en-US" altLang="zh-CN"/>
              <a:t>(</a:t>
            </a:r>
            <a:r>
              <a:rPr lang="zh-CN" altLang="en-US"/>
              <a:t>每个词在哪些文档中出现过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实际上，</a:t>
            </a:r>
            <a:r>
              <a:rPr lang="en-US" altLang="zh-CN"/>
              <a:t>Lucene</a:t>
            </a:r>
            <a:r>
              <a:rPr lang="zh-CN" altLang="en-US"/>
              <a:t>中的倒排索引要更加复杂，主要有以下几个</a:t>
            </a:r>
            <a:r>
              <a:rPr lang="zh-CN"/>
              <a:t>文件</a:t>
            </a:r>
            <a:r>
              <a:rPr lang="en-US" altLang="zh-CN"/>
              <a:t>: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 .tip : </a:t>
            </a:r>
            <a:r>
              <a:rPr lang="zh-CN" altLang="en-US"/>
              <a:t>词典前缀索引文件</a:t>
            </a:r>
            <a:endParaRPr lang="zh-CN" altLang="en-US"/>
          </a:p>
          <a:p>
            <a:r>
              <a:rPr lang="en-US" altLang="zh-CN"/>
              <a:t>2.  .tim : </a:t>
            </a:r>
            <a:r>
              <a:rPr lang="zh-CN" altLang="en-US"/>
              <a:t>词典后缀文件</a:t>
            </a:r>
            <a:endParaRPr lang="zh-CN" altLang="en-US"/>
          </a:p>
          <a:p>
            <a:r>
              <a:rPr lang="en-US" altLang="zh-CN"/>
              <a:t>3.  .doc : </a:t>
            </a:r>
            <a:r>
              <a:rPr lang="zh-CN" altLang="en-US"/>
              <a:t>倒排表</a:t>
            </a:r>
            <a:r>
              <a:rPr lang="en-US" altLang="zh-CN"/>
              <a:t>, </a:t>
            </a:r>
            <a:r>
              <a:rPr lang="zh-CN" altLang="en-US"/>
              <a:t>跳跃表</a:t>
            </a:r>
            <a:r>
              <a:rPr lang="en-US" altLang="zh-CN"/>
              <a:t>, </a:t>
            </a:r>
            <a:r>
              <a:rPr lang="zh-CN" altLang="en-US"/>
              <a:t>词频数据 </a:t>
            </a:r>
            <a:endParaRPr lang="zh-CN" altLang="en-US"/>
          </a:p>
          <a:p>
            <a:r>
              <a:rPr lang="en-US" altLang="zh-CN"/>
              <a:t>4.  .pos :  positions </a:t>
            </a:r>
            <a:r>
              <a:rPr lang="zh-CN" altLang="en-US"/>
              <a:t>位置数据 </a:t>
            </a:r>
            <a:r>
              <a:rPr lang="en-US" altLang="zh-CN"/>
              <a:t>(</a:t>
            </a:r>
            <a:r>
              <a:rPr lang="zh-CN" altLang="en-US"/>
              <a:t>一个单词出现在一个文档中的哪些位置</a:t>
            </a:r>
            <a:r>
              <a:rPr lang="en-US" altLang="zh-CN"/>
              <a:t>, </a:t>
            </a:r>
            <a:r>
              <a:rPr lang="zh-CN" altLang="en-US"/>
              <a:t>可以用于短语查询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5.  .pay :  payloads &amp; offsets  (</a:t>
            </a:r>
            <a:r>
              <a:rPr lang="zh-CN" altLang="en-US"/>
              <a:t>每个位置上的一些附加信息</a:t>
            </a:r>
            <a:r>
              <a:rPr lang="en-US" altLang="zh-CN"/>
              <a:t>, </a:t>
            </a:r>
            <a:r>
              <a:rPr lang="zh-CN" altLang="en-US"/>
              <a:t>可以用于高亮显示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这里介绍前三个文件的结构。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40375" y="487045"/>
            <a:ext cx="5839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对于每一个字段，都用一个</a:t>
            </a:r>
            <a:r>
              <a:rPr lang="en-US" altLang="zh-CN" sz="1600" dirty="0">
                <a:solidFill>
                  <a:srgbClr val="FF0000"/>
                </a:solidFill>
              </a:rPr>
              <a:t>FST</a:t>
            </a:r>
            <a:r>
              <a:rPr lang="zh-CN" altLang="en-US" sz="1600" dirty="0"/>
              <a:t>来存储词典前缀</a:t>
            </a:r>
            <a:endParaRPr lang="en-US" altLang="zh-CN" sz="1600" dirty="0"/>
          </a:p>
          <a:p>
            <a:r>
              <a:rPr lang="en-US" altLang="zh-CN" sz="1600" dirty="0"/>
              <a:t>FST: Finite State Transducer, </a:t>
            </a:r>
            <a:r>
              <a:rPr lang="zh-CN" altLang="en-US" sz="1600" dirty="0"/>
              <a:t>有限状态转换器</a:t>
            </a:r>
            <a:br>
              <a:rPr lang="zh-CN" altLang="en-US" sz="1600" dirty="0"/>
            </a:br>
            <a:r>
              <a:rPr lang="zh-CN" altLang="en-US" sz="1600" dirty="0"/>
              <a:t>逻辑</a:t>
            </a:r>
            <a:r>
              <a:rPr lang="zh-CN" altLang="en-US" sz="1600" dirty="0"/>
              <a:t>结构上类似于字典树</a:t>
            </a:r>
            <a:br>
              <a:rPr lang="zh-CN" altLang="en-US" sz="1600" dirty="0"/>
            </a:br>
            <a:r>
              <a:rPr lang="zh-CN" altLang="en-US" sz="1600" dirty="0"/>
              <a:t>功能上类似于</a:t>
            </a:r>
            <a:r>
              <a:rPr lang="en-US" altLang="zh-CN" sz="1600" dirty="0"/>
              <a:t>HashMap (</a:t>
            </a:r>
            <a:r>
              <a:rPr lang="zh-CN" altLang="en-US" sz="1600" dirty="0"/>
              <a:t>单词前缀 </a:t>
            </a:r>
            <a:r>
              <a:rPr lang="en-US" altLang="zh-CN" sz="1600" dirty="0"/>
              <a:t>--&gt; </a:t>
            </a:r>
            <a:r>
              <a:rPr lang="zh-CN" altLang="en-US" sz="1600" dirty="0"/>
              <a:t>磁盘位置 的映射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zh-CN" altLang="en-US" sz="1600" dirty="0"/>
              <a:t>节省内存，前缀匹配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2569" y="6158863"/>
            <a:ext cx="23310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一个</a:t>
            </a:r>
            <a:r>
              <a:rPr lang="en-US" altLang="zh-CN" sz="1400" b="1" dirty="0"/>
              <a:t>block</a:t>
            </a:r>
            <a:r>
              <a:rPr lang="zh-CN" altLang="en-US" sz="1400" b="1" dirty="0"/>
              <a:t>中</a:t>
            </a:r>
            <a:r>
              <a:rPr lang="en-US" altLang="zh-CN" sz="1400" b="1" dirty="0"/>
              <a:t>25-48</a:t>
            </a:r>
            <a:r>
              <a:rPr lang="zh-CN" altLang="en-US" sz="1400" b="1" dirty="0"/>
              <a:t>个</a:t>
            </a:r>
            <a:r>
              <a:rPr lang="en-US" altLang="zh-CN" sz="1400" b="1" dirty="0"/>
              <a:t>term</a:t>
            </a:r>
            <a:endParaRPr lang="en-US" altLang="zh-CN" sz="14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85520" y="48532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722959" y="62511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倒排表物理结构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  <a:endParaRPr lang="zh-CN" altLang="en-US" sz="3200" dirty="0"/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247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8" name="矩形 87"/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2" name="矩形 141"/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  <a:endParaRPr lang="en-US" altLang="zh-CN"/>
          </a:p>
        </p:txBody>
      </p:sp>
      <p:sp>
        <p:nvSpPr>
          <p:cNvPr id="147" name="矩形 146"/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1425"/>
          </a:xfrm>
        </p:spPr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8094" y="4034672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</a:t>
            </a:r>
            <a:r>
              <a:rPr lang="en-US" altLang="zh-CN" dirty="0"/>
              <a:t>ID</a:t>
            </a:r>
            <a:r>
              <a:rPr lang="zh-CN" altLang="en-US" dirty="0"/>
              <a:t>到字段值的映射关系</a:t>
            </a:r>
            <a:endParaRPr lang="en-US" altLang="zh-CN" dirty="0"/>
          </a:p>
          <a:p>
            <a:r>
              <a:rPr lang="zh-CN" altLang="en-US" dirty="0"/>
              <a:t>主要两部分数据： 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en-US" altLang="zh-CN" dirty="0" err="1"/>
              <a:t>DocIdSet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2. Values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348615"/>
          <a:ext cx="95002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95"/>
                <a:gridCol w="1731010"/>
                <a:gridCol w="59550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文件后缀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锁文件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write.lock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写时的锁文件。防止多个</a:t>
                      </a:r>
                      <a:r>
                        <a:rPr lang="en-US" altLang="zh-CN"/>
                        <a:t>IndexWriter</a:t>
                      </a:r>
                      <a:r>
                        <a:rPr lang="zh-CN" altLang="en-US"/>
                        <a:t>同时写一个索引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2" action="ppaction://hlinksldjump"/>
                        </a:rPr>
                        <a:t>提交点文件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segment_N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存储一个提交点</a:t>
                      </a:r>
                      <a:r>
                        <a:rPr lang="en-US" altLang="zh-CN"/>
                        <a:t>(commit point)</a:t>
                      </a:r>
                      <a:r>
                        <a:rPr lang="zh-CN" altLang="en-US"/>
                        <a:t>的信息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3" action="ppaction://hlinksldjump"/>
                        </a:rPr>
                        <a:t>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4" action="ppaction://hlinksldjump"/>
                        </a:rPr>
                        <a:t>字段信息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.fnm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每个字段的元数据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5" action="ppaction://hlinksldjump"/>
                        </a:rPr>
                        <a:t>存储字段值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.fdx  </a:t>
                      </a:r>
                      <a:r>
                        <a:rPr lang="en-US" altLang="zh-CN" sz="1800">
                          <a:sym typeface="+mn-ea"/>
                        </a:rPr>
                        <a:t>.fdt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6" action="ppaction://hlinksldjump"/>
                        </a:rPr>
                        <a:t>倒排索引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.tim  .tip  .doc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.pos .pay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归一化因子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.nvd  .nvm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term vectors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.tvx   .tvd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.dvd   .dvm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存活文档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.liv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Point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.dii   .dim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复合文件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.cfs, .cfe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中的所有文件合并，可以减少程序打开的文档数量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30640" y="369530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8606" y="4421171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OrdinalValues</a:t>
            </a: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231903" y="3141155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 err="1"/>
              <a:t>OrdinalValues</a:t>
            </a:r>
            <a:r>
              <a:rPr lang="en-US" altLang="zh-CN" dirty="0"/>
              <a:t> 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41372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53735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6098" y="944164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210815" y="944164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1372" y="3094021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Values: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实际存储的是</a:t>
            </a:r>
            <a:r>
              <a:rPr lang="en-US" altLang="zh-CN" dirty="0"/>
              <a:t>(value-min)/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31108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Binary Doc Values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102" y="13945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BinaryValues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729204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BinaryIndex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559" y="3337089"/>
            <a:ext cx="8816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BinaryValues</a:t>
            </a:r>
            <a:r>
              <a:rPr lang="en-US" altLang="zh-CN" dirty="0"/>
              <a:t> : </a:t>
            </a:r>
            <a:r>
              <a:rPr lang="zh-CN" altLang="en-US" dirty="0"/>
              <a:t>顺序写入所有文档的值</a:t>
            </a:r>
            <a:endParaRPr lang="en-US" altLang="zh-CN" dirty="0"/>
          </a:p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位集表示的无值文档</a:t>
            </a:r>
            <a:endParaRPr lang="en-US" altLang="zh-CN" dirty="0"/>
          </a:p>
          <a:p>
            <a:r>
              <a:rPr lang="en-US" altLang="zh-CN" dirty="0" err="1"/>
              <a:t>BinaryIndex</a:t>
            </a:r>
            <a:r>
              <a:rPr lang="en-US" altLang="zh-CN" dirty="0"/>
              <a:t> : 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定长： 所有的值的长度都相同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不需要存储</a:t>
            </a:r>
            <a:r>
              <a:rPr lang="en-US" altLang="zh-CN" dirty="0" err="1"/>
              <a:t>BinaryIndex</a:t>
            </a:r>
            <a:r>
              <a:rPr lang="zh-CN" altLang="en-US" dirty="0"/>
              <a:t>，直接根据</a:t>
            </a:r>
            <a:r>
              <a:rPr lang="en-US" altLang="zh-CN" dirty="0"/>
              <a:t>length*index</a:t>
            </a:r>
            <a:r>
              <a:rPr lang="zh-CN" altLang="en-US" dirty="0"/>
              <a:t>来计算每个文档的值的偏移量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变长： 不是所有的值都是相同的长度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则</a:t>
            </a:r>
            <a:r>
              <a:rPr lang="en-US" altLang="zh-CN" dirty="0" err="1"/>
              <a:t>BinaryIndex</a:t>
            </a:r>
            <a:r>
              <a:rPr lang="zh-CN" altLang="en-US" dirty="0"/>
              <a:t>存储的是每个文档的值在</a:t>
            </a:r>
            <a:r>
              <a:rPr lang="en-US" altLang="zh-CN" dirty="0" err="1"/>
              <a:t>BinaryValues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提交点文件</a:t>
            </a:r>
            <a:r>
              <a:rPr lang="en-US" altLang="zh-CN"/>
              <a:t>: segment_N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4825" y="1591945"/>
            <a:ext cx="10958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一个提交点文件是一系列</a:t>
            </a:r>
            <a:r>
              <a:rPr lang="en-US" altLang="zh-CN"/>
              <a:t>segment</a:t>
            </a:r>
            <a:r>
              <a:rPr lang="zh-CN" altLang="en-US"/>
              <a:t>的集合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可能有一个或多个提交点文件，如</a:t>
            </a:r>
            <a:r>
              <a:rPr lang="en-US" altLang="zh-CN">
                <a:sym typeface="+mn-ea"/>
              </a:rPr>
              <a:t>: segment_0, segment_1 ...  </a:t>
            </a:r>
            <a:r>
              <a:rPr lang="zh-CN" altLang="en-US">
                <a:sym typeface="+mn-ea"/>
              </a:rPr>
              <a:t>当前活跃的是版本号最大的</a:t>
            </a:r>
            <a:r>
              <a:rPr lang="zh-CN">
                <a:sym typeface="+mn-ea"/>
              </a:rPr>
              <a:t>那一个。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25345" y="1081405"/>
            <a:ext cx="1689735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NameCounter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23970" y="1081405"/>
            <a:ext cx="1482090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SegCount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0606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196590" y="3017520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SegName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1835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88150" y="1115060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78680" y="3017520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208270" y="3017520"/>
            <a:ext cx="177546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DeletionCount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83730" y="3034665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197225" y="1468755"/>
            <a:ext cx="2144395" cy="157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4655" y="1459230"/>
            <a:ext cx="711835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3440" y="4466590"/>
            <a:ext cx="7893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NameCounter</a:t>
            </a:r>
            <a:r>
              <a:rPr lang="zh-CN" altLang="en-US"/>
              <a:t>：用来命名新的</a:t>
            </a:r>
            <a:r>
              <a:rPr lang="en-US" altLang="zh-CN"/>
              <a:t>segment</a:t>
            </a:r>
            <a:endParaRPr lang="en-US" altLang="zh-CN"/>
          </a:p>
          <a:p>
            <a:r>
              <a:rPr lang="en-US" altLang="zh-CN"/>
              <a:t>SegCount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SegName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的名称。例如</a:t>
            </a:r>
            <a:r>
              <a:rPr lang="en-US" altLang="zh-CN"/>
              <a:t>: “_0”</a:t>
            </a:r>
            <a:endParaRPr lang="en-US" altLang="zh-CN"/>
          </a:p>
          <a:p>
            <a:r>
              <a:rPr lang="en-US" altLang="zh-CN"/>
              <a:t>DeletionCount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中已删除文档的总数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6720" y="320675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segment_N</a:t>
            </a:r>
            <a:r>
              <a:rPr lang="zh-CN" altLang="en-US"/>
              <a:t>文件内容</a:t>
            </a:r>
            <a:r>
              <a:rPr lang="en-US" altLang="zh-CN"/>
              <a:t>: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段信息</a:t>
            </a:r>
            <a:r>
              <a:rPr lang="en-US" altLang="zh-CN"/>
              <a:t>:  .si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2052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625090" y="169100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SegSize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43655" y="1691005"/>
            <a:ext cx="7899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Files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32960" y="1691005"/>
            <a:ext cx="182880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IsCompoundFile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857615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8" name="矩形 7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675245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SortField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75970" y="2898775"/>
            <a:ext cx="1110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SegSize :  </a:t>
            </a:r>
            <a:r>
              <a:rPr lang="zh-CN" altLang="en-US"/>
              <a:t>段中的文档总数 </a:t>
            </a:r>
            <a:endParaRPr lang="en-US" altLang="zh-CN"/>
          </a:p>
          <a:p>
            <a:r>
              <a:rPr lang="en-US" altLang="zh-CN"/>
              <a:t>Files :  </a:t>
            </a:r>
            <a:r>
              <a:rPr lang="zh-CN" altLang="en-US"/>
              <a:t>该段引用的文件名称列表</a:t>
            </a:r>
            <a:endParaRPr lang="en-US" altLang="zh-CN"/>
          </a:p>
          <a:p>
            <a:r>
              <a:rPr lang="en-US" altLang="zh-CN"/>
              <a:t>IsCompoundFile : </a:t>
            </a:r>
            <a:r>
              <a:rPr lang="zh-CN" altLang="en-US"/>
              <a:t>是否使用复合文件</a:t>
            </a:r>
            <a:endParaRPr lang="en-US" altLang="zh-CN"/>
          </a:p>
          <a:p>
            <a:r>
              <a:rPr lang="en-US" altLang="zh-CN"/>
              <a:t>IndexSort &amp; SortField : </a:t>
            </a:r>
            <a:r>
              <a:rPr lang="zh-CN" altLang="en-US"/>
              <a:t>索引的预排序信息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字段信息</a:t>
            </a:r>
            <a:r>
              <a:rPr lang="en-US" altLang="zh-CN"/>
              <a:t>:  .fnm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9606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496185" y="1691005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FieldsCount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003040" y="169100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61394" y="16910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1365" y="169100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05231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3" name="矩形 2"/>
          <p:cNvSpPr/>
          <p:nvPr/>
        </p:nvSpPr>
        <p:spPr>
          <a:xfrm>
            <a:off x="1744345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FieldName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51200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FieldNumber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718050" y="3249930"/>
            <a:ext cx="12725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FieldBits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975985" y="3249930"/>
            <a:ext cx="1591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DocValuesBits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567714" y="3249930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24660" y="2059940"/>
            <a:ext cx="2280920" cy="12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26050" y="2072640"/>
            <a:ext cx="2884805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6890" y="4020185"/>
            <a:ext cx="10700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FieldsCount : </a:t>
            </a:r>
            <a:r>
              <a:rPr lang="zh-CN" altLang="en-US"/>
              <a:t>字段总数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FieldName: </a:t>
            </a:r>
            <a:r>
              <a:rPr lang="zh-CN" altLang="en-US"/>
              <a:t>字段名称</a:t>
            </a:r>
            <a:endParaRPr lang="zh-CN" altLang="en-US"/>
          </a:p>
          <a:p>
            <a:r>
              <a:rPr lang="en-US" altLang="zh-CN"/>
              <a:t>FieldNumber: </a:t>
            </a:r>
            <a:r>
              <a:rPr lang="zh-CN" altLang="en-US"/>
              <a:t>字段编号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1655" y="334645"/>
            <a:ext cx="113411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最低位</a:t>
            </a:r>
            <a:r>
              <a:rPr lang="en-US" altLang="zh-CN"/>
              <a:t>(0x1) : 1</a:t>
            </a:r>
            <a:r>
              <a:rPr lang="zh-CN" altLang="en-US"/>
              <a:t>表示有</a:t>
            </a:r>
            <a:r>
              <a:rPr lang="en-US" altLang="zh-CN"/>
              <a:t>term vectors, 0</a:t>
            </a:r>
            <a:r>
              <a:rPr lang="zh-CN" altLang="en-US"/>
              <a:t>表示无 </a:t>
            </a:r>
            <a:endParaRPr lang="zh-CN" altLang="en-US"/>
          </a:p>
          <a:p>
            <a:r>
              <a:rPr lang="zh-CN" altLang="en-US"/>
              <a:t>第二低位</a:t>
            </a:r>
            <a:r>
              <a:rPr lang="en-US" altLang="zh-CN"/>
              <a:t>(0x2): 1</a:t>
            </a:r>
            <a:r>
              <a:rPr lang="zh-CN" altLang="en-US"/>
              <a:t>表示索引的字段</a:t>
            </a:r>
            <a:r>
              <a:rPr lang="zh-CN" altLang="en-US"/>
              <a:t>省略掉了</a:t>
            </a:r>
            <a:r>
              <a:rPr lang="en-US" altLang="zh-CN"/>
              <a:t>norms</a:t>
            </a:r>
            <a:endParaRPr lang="en-US" altLang="zh-CN"/>
          </a:p>
          <a:p>
            <a:r>
              <a:rPr lang="zh-CN" altLang="en-US"/>
              <a:t>第三低位</a:t>
            </a:r>
            <a:r>
              <a:rPr lang="en-US" altLang="zh-CN"/>
              <a:t>(0x4), 1</a:t>
            </a:r>
            <a:r>
              <a:rPr lang="zh-CN" altLang="en-US"/>
              <a:t>表示索引的字段</a:t>
            </a:r>
            <a:r>
              <a:rPr lang="zh-CN" altLang="en-US"/>
              <a:t>存储了</a:t>
            </a:r>
            <a:r>
              <a:rPr lang="en-US" altLang="zh-CN"/>
              <a:t>payload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第四低位</a:t>
            </a:r>
            <a:r>
              <a:rPr lang="en-US" altLang="zh-CN"/>
              <a:t>(0x8), 1</a:t>
            </a:r>
            <a:r>
              <a:rPr lang="zh-CN" altLang="en-US"/>
              <a:t>表示是</a:t>
            </a:r>
            <a:r>
              <a:rPr lang="zh-CN" altLang="en-US"/>
              <a:t>软删除字段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IndexOptions (1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0:  </a:t>
            </a:r>
            <a:r>
              <a:rPr lang="zh-CN" altLang="en-US"/>
              <a:t>不索引</a:t>
            </a:r>
            <a:endParaRPr lang="zh-CN" altLang="en-US"/>
          </a:p>
          <a:p>
            <a:r>
              <a:rPr lang="en-US" altLang="zh-CN"/>
              <a:t>1:  DOCS_ONLY </a:t>
            </a:r>
            <a:endParaRPr lang="en-US" altLang="zh-CN"/>
          </a:p>
          <a:p>
            <a:r>
              <a:rPr lang="en-US" altLang="zh-CN"/>
              <a:t>2.  DOCS_AND_FREQS  </a:t>
            </a:r>
            <a:endParaRPr lang="en-US" altLang="zh-CN"/>
          </a:p>
          <a:p>
            <a:r>
              <a:rPr lang="en-US" altLang="zh-CN"/>
              <a:t>3.  DOCS_AND_FREQS_AND_POSITIONS</a:t>
            </a:r>
            <a:endParaRPr lang="en-US" altLang="zh-CN"/>
          </a:p>
          <a:p>
            <a:r>
              <a:rPr lang="en-US" altLang="zh-CN"/>
              <a:t>4.  DOCS_AND_FREQS_AND_POSITIONS_AND_OFFSETS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DocValuesBits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r>
              <a:rPr lang="en-US" altLang="zh-CN"/>
              <a:t>0:  no DocValues for this field </a:t>
            </a:r>
            <a:endParaRPr lang="en-US" altLang="zh-CN"/>
          </a:p>
          <a:p>
            <a:r>
              <a:rPr lang="en-US" altLang="zh-CN"/>
              <a:t>1:  NumericDocValues</a:t>
            </a:r>
            <a:endParaRPr lang="en-US" altLang="zh-CN"/>
          </a:p>
          <a:p>
            <a:r>
              <a:rPr lang="en-US" altLang="zh-CN"/>
              <a:t>2:  BinaryDocValues</a:t>
            </a:r>
            <a:endParaRPr lang="en-US" altLang="zh-CN"/>
          </a:p>
          <a:p>
            <a:r>
              <a:rPr lang="en-US" altLang="zh-CN"/>
              <a:t>3:  SortedDocValues  </a:t>
            </a:r>
            <a:endParaRPr lang="en-US" altLang="zh-CN"/>
          </a:p>
          <a:p>
            <a:r>
              <a:rPr lang="en-US" altLang="zh-CN"/>
              <a:t>4:  SortedSetDocValues</a:t>
            </a:r>
            <a:endParaRPr lang="en-US" altLang="zh-CN"/>
          </a:p>
          <a:p>
            <a:r>
              <a:rPr lang="en-US" altLang="zh-CN"/>
              <a:t>5:  SortedNumericDocValues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2640" y="327176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118456" y="4010260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316002" y="3849167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28313" y="4480452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960a9b8-55aa-45dd-a392-3632166f1cda}"/>
</p:tagLst>
</file>

<file path=ppt/tags/tag2.xml><?xml version="1.0" encoding="utf-8"?>
<p:tagLst xmlns:p="http://schemas.openxmlformats.org/presentationml/2006/main">
  <p:tag name="REFSHAPE" val="976944972"/>
  <p:tag name="KSO_WM_UNIT_PLACING_PICTURE_USER_VIEWPORT" val="{&quot;height&quot;:10275,&quot;width&quot;:889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5770</Words>
  <Application>WPS 演示</Application>
  <PresentationFormat>宽屏</PresentationFormat>
  <Paragraphs>745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提交点文件: segment_N</vt:lpstr>
      <vt:lpstr>PowerPoint 演示文稿</vt:lpstr>
      <vt:lpstr>段信息:  .si</vt:lpstr>
      <vt:lpstr>字段信息:  .fnm</vt:lpstr>
      <vt:lpstr>PowerPoint 演示文稿</vt:lpstr>
      <vt:lpstr>Stored Fields </vt:lpstr>
      <vt:lpstr>PowerPoint 演示文稿</vt:lpstr>
      <vt:lpstr>PowerPoint 演示文稿</vt:lpstr>
      <vt:lpstr>根据文档id，获取文档的存储字段信息</vt:lpstr>
      <vt:lpstr>倒排索引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EDZ</cp:lastModifiedBy>
  <cp:revision>55</cp:revision>
  <dcterms:created xsi:type="dcterms:W3CDTF">2019-08-11T10:36:00Z</dcterms:created>
  <dcterms:modified xsi:type="dcterms:W3CDTF">2020-01-10T09:05:40Z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