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3"/>
  </p:notesMasterIdLst>
  <p:sldIdLst>
    <p:sldId id="259" r:id="rId4"/>
    <p:sldId id="308" r:id="rId5"/>
    <p:sldId id="306" r:id="rId6"/>
    <p:sldId id="307" r:id="rId7"/>
    <p:sldId id="309" r:id="rId8"/>
    <p:sldId id="310" r:id="rId9"/>
    <p:sldId id="311" r:id="rId10"/>
    <p:sldId id="263" r:id="rId11"/>
    <p:sldId id="256" r:id="rId12"/>
    <p:sldId id="312" r:id="rId14"/>
    <p:sldId id="258" r:id="rId15"/>
    <p:sldId id="257" r:id="rId16"/>
    <p:sldId id="271" r:id="rId17"/>
    <p:sldId id="264" r:id="rId18"/>
    <p:sldId id="290" r:id="rId19"/>
    <p:sldId id="289" r:id="rId20"/>
    <p:sldId id="268" r:id="rId21"/>
    <p:sldId id="269" r:id="rId22"/>
    <p:sldId id="291" r:id="rId23"/>
    <p:sldId id="292" r:id="rId24"/>
    <p:sldId id="280" r:id="rId25"/>
    <p:sldId id="293" r:id="rId26"/>
    <p:sldId id="294" r:id="rId27"/>
    <p:sldId id="295" r:id="rId28"/>
    <p:sldId id="270" r:id="rId29"/>
    <p:sldId id="281" r:id="rId30"/>
    <p:sldId id="288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邹 祥" initials="邹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5" Type="http://schemas.openxmlformats.org/officeDocument/2006/relationships/slide" Target="slide8.xml"/><Relationship Id="rId4" Type="http://schemas.openxmlformats.org/officeDocument/2006/relationships/slide" Target="slide6.xml"/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6499" y="197963"/>
            <a:ext cx="1147242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目录： </a:t>
            </a:r>
            <a:endParaRPr lang="en-US" altLang="zh-CN" dirty="0"/>
          </a:p>
          <a:p>
            <a:r>
              <a:rPr lang="en-US" altLang="zh-CN" dirty="0"/>
              <a:t>1. Lucene</a:t>
            </a:r>
            <a:r>
              <a:rPr lang="zh-CN" altLang="en-US" dirty="0"/>
              <a:t>简介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Lucene</a:t>
            </a:r>
            <a:r>
              <a:rPr lang="zh-CN" altLang="en-US" dirty="0"/>
              <a:t>与</a:t>
            </a:r>
            <a:r>
              <a:rPr lang="en-US" altLang="zh-CN" dirty="0"/>
              <a:t>ES</a:t>
            </a:r>
            <a:r>
              <a:rPr lang="zh-CN" altLang="en-US" dirty="0"/>
              <a:t>的关系       </a:t>
            </a:r>
            <a:r>
              <a:rPr lang="en-US" altLang="zh-CN" dirty="0"/>
              <a:t>Lucene</a:t>
            </a:r>
            <a:r>
              <a:rPr lang="zh-CN" altLang="en-US" dirty="0"/>
              <a:t>架构图</a:t>
            </a:r>
            <a:endParaRPr lang="zh-CN" altLang="en-US" dirty="0"/>
          </a:p>
          <a:p>
            <a:r>
              <a:rPr lang="en-US" altLang="zh-CN" dirty="0"/>
              <a:t>2. Lucene</a:t>
            </a:r>
            <a:r>
              <a:rPr lang="zh-CN" altLang="en-US" dirty="0"/>
              <a:t>分词流程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 err="1"/>
              <a:t>CharFilter</a:t>
            </a:r>
            <a:r>
              <a:rPr lang="en-US" altLang="zh-CN" dirty="0"/>
              <a:t>:  HTML</a:t>
            </a:r>
            <a:r>
              <a:rPr lang="zh-CN" altLang="en-US" dirty="0"/>
              <a:t>标签提取	 特殊字符转换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Tokenizer:  </a:t>
            </a:r>
            <a:r>
              <a:rPr lang="zh-CN" altLang="en-US" dirty="0"/>
              <a:t>空格分词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 err="1"/>
              <a:t>TokenFilter</a:t>
            </a:r>
            <a:r>
              <a:rPr lang="en-US" altLang="zh-CN" dirty="0"/>
              <a:t>:  </a:t>
            </a:r>
            <a:r>
              <a:rPr lang="zh-CN" altLang="en-US" dirty="0"/>
              <a:t>转小写  词干提取  同义词变换</a:t>
            </a:r>
            <a:endParaRPr lang="zh-CN" altLang="en-US" dirty="0"/>
          </a:p>
          <a:p>
            <a:r>
              <a:rPr lang="zh-CN" altLang="en-US" dirty="0"/>
              <a:t>	示例	</a:t>
            </a:r>
            <a:endParaRPr lang="zh-CN" altLang="en-US" dirty="0"/>
          </a:p>
          <a:p>
            <a:r>
              <a:rPr lang="en-US" altLang="zh-CN" dirty="0"/>
              <a:t>3. </a:t>
            </a:r>
            <a:r>
              <a:rPr lang="zh-CN" altLang="en-US" dirty="0"/>
              <a:t>索引文件结构</a:t>
            </a:r>
            <a:endParaRPr lang="zh-CN" altLang="en-US" dirty="0"/>
          </a:p>
          <a:p>
            <a:r>
              <a:rPr lang="en-US" altLang="zh-CN" dirty="0"/>
              <a:t>	1. </a:t>
            </a:r>
            <a:r>
              <a:rPr lang="zh-CN" altLang="en-US" dirty="0"/>
              <a:t>倒排索引 </a:t>
            </a:r>
            <a:r>
              <a:rPr lang="en-US" altLang="zh-CN" dirty="0"/>
              <a:t>(</a:t>
            </a:r>
            <a:r>
              <a:rPr lang="zh-CN" altLang="en-US" dirty="0"/>
              <a:t>词典、倒排表、</a:t>
            </a:r>
            <a:r>
              <a:rPr lang="en-US" altLang="zh-CN" dirty="0"/>
              <a:t>FST</a:t>
            </a:r>
            <a:r>
              <a:rPr lang="zh-CN" altLang="en-US" dirty="0"/>
              <a:t>、跳跃表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	2. doc values</a:t>
            </a:r>
            <a:endParaRPr lang="en-US" altLang="zh-CN" dirty="0"/>
          </a:p>
          <a:p>
            <a:r>
              <a:rPr lang="zh-CN" altLang="en-US" dirty="0"/>
              <a:t>	</a:t>
            </a:r>
            <a:r>
              <a:rPr lang="en-US" altLang="zh-CN" dirty="0"/>
              <a:t>3. stored fields     	</a:t>
            </a:r>
            <a:endParaRPr lang="en-US" altLang="zh-CN" dirty="0"/>
          </a:p>
          <a:p>
            <a:r>
              <a:rPr lang="en-US" altLang="zh-CN" dirty="0"/>
              <a:t>	4. </a:t>
            </a:r>
            <a:r>
              <a:rPr lang="en-US" altLang="zh-CN" dirty="0" err="1"/>
              <a:t>termVector(</a:t>
            </a:r>
            <a:r>
              <a:rPr lang="zh-CN" altLang="en-US" dirty="0" err="1"/>
              <a:t>高亮、两个文档相似度比较</a:t>
            </a:r>
            <a:r>
              <a:rPr lang="en-US" altLang="zh-CN" dirty="0" err="1"/>
              <a:t>)</a:t>
            </a:r>
            <a:endParaRPr lang="en-US" altLang="zh-CN" dirty="0" err="1"/>
          </a:p>
          <a:p>
            <a:r>
              <a:rPr lang="en-US" altLang="zh-CN" dirty="0"/>
              <a:t>	</a:t>
            </a:r>
            <a:r>
              <a:rPr lang="zh-CN" altLang="en-US" dirty="0"/>
              <a:t>示例： </a:t>
            </a:r>
            <a:endParaRPr lang="zh-CN" altLang="en-US" dirty="0"/>
          </a:p>
          <a:p>
            <a:r>
              <a:rPr lang="zh-CN" altLang="en-US" dirty="0"/>
              <a:t>	  单</a:t>
            </a:r>
            <a:r>
              <a:rPr lang="en-US" altLang="zh-CN" dirty="0"/>
              <a:t>Term</a:t>
            </a:r>
            <a:r>
              <a:rPr lang="zh-CN" altLang="en-US" dirty="0"/>
              <a:t>查询 </a:t>
            </a:r>
            <a:r>
              <a:rPr lang="en-US" altLang="zh-CN" dirty="0"/>
              <a:t>--&gt;</a:t>
            </a:r>
            <a:r>
              <a:rPr lang="zh-CN" altLang="en-US" dirty="0"/>
              <a:t>价格排序</a:t>
            </a:r>
            <a:r>
              <a:rPr lang="en-US" altLang="zh-CN" dirty="0"/>
              <a:t>(from+size</a:t>
            </a:r>
            <a:r>
              <a:rPr lang="zh-CN" altLang="en-US" dirty="0"/>
              <a:t>小根堆，深分页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--&gt;  </a:t>
            </a:r>
            <a:r>
              <a:rPr lang="zh-CN" altLang="en-US" dirty="0"/>
              <a:t>召回</a:t>
            </a:r>
            <a:r>
              <a:rPr lang="en-US" altLang="zh-CN" dirty="0"/>
              <a:t>top10--&gt;</a:t>
            </a:r>
            <a:r>
              <a:rPr lang="zh-CN" altLang="en-US" dirty="0">
                <a:sym typeface="+mn-ea"/>
              </a:rPr>
              <a:t>获取字段信息</a:t>
            </a:r>
            <a:r>
              <a:rPr lang="en-US" altLang="zh-CN" dirty="0">
                <a:sym typeface="+mn-ea"/>
              </a:rPr>
              <a:t>--&gt;</a:t>
            </a:r>
            <a:r>
              <a:rPr lang="zh-CN" altLang="en-US" dirty="0">
                <a:sym typeface="+mn-ea"/>
              </a:rPr>
              <a:t>高亮显示</a:t>
            </a:r>
            <a:endParaRPr lang="zh-CN" altLang="en-US" dirty="0"/>
          </a:p>
          <a:p>
            <a:r>
              <a:rPr lang="en-US" altLang="zh-CN" dirty="0"/>
              <a:t>4. </a:t>
            </a:r>
            <a:r>
              <a:rPr lang="zh-CN" altLang="en-US" dirty="0"/>
              <a:t>优化方法</a:t>
            </a:r>
            <a:endParaRPr lang="zh-CN" altLang="en-US" dirty="0"/>
          </a:p>
          <a:p>
            <a:r>
              <a:rPr lang="en-US" altLang="zh-CN" dirty="0"/>
              <a:t>	(1) </a:t>
            </a:r>
            <a:r>
              <a:rPr lang="zh-CN" altLang="en-US" dirty="0"/>
              <a:t>不同的索引结构实现不同的功能：过滤、排序、返回，禁用某些字段不需要的索引结构</a:t>
            </a:r>
            <a:endParaRPr lang="zh-CN" altLang="en-US" dirty="0"/>
          </a:p>
          <a:p>
            <a:r>
              <a:rPr lang="en-US" altLang="zh-CN" dirty="0"/>
              <a:t>	(2) stored fields</a:t>
            </a:r>
            <a:r>
              <a:rPr lang="zh-CN" altLang="en-US" dirty="0"/>
              <a:t>压缩方式： </a:t>
            </a:r>
            <a:r>
              <a:rPr lang="zh-CN" altLang="en-US" dirty="0">
                <a:sym typeface="+mn-ea"/>
              </a:rPr>
              <a:t>速度优先  </a:t>
            </a:r>
            <a:r>
              <a:rPr lang="en-US" altLang="zh-CN" dirty="0">
                <a:sym typeface="+mn-ea"/>
              </a:rPr>
              <a:t>/ </a:t>
            </a:r>
            <a:r>
              <a:rPr lang="zh-CN" altLang="en-US" dirty="0">
                <a:sym typeface="+mn-ea"/>
              </a:rPr>
              <a:t>压缩率优先</a:t>
            </a:r>
            <a:endParaRPr lang="zh-CN" altLang="en-US" dirty="0"/>
          </a:p>
          <a:p>
            <a:r>
              <a:rPr lang="en-US" altLang="zh-CN" dirty="0"/>
              <a:t>	(3)</a:t>
            </a:r>
            <a:r>
              <a:rPr lang="zh-CN" altLang="en-US" dirty="0"/>
              <a:t> </a:t>
            </a:r>
            <a:r>
              <a:rPr lang="en-US" altLang="zh-CN" dirty="0"/>
              <a:t>stored fields </a:t>
            </a:r>
            <a:r>
              <a:rPr lang="zh-CN" altLang="en-US" dirty="0"/>
              <a:t>与 </a:t>
            </a:r>
            <a:r>
              <a:rPr lang="en-US" altLang="zh-CN" dirty="0"/>
              <a:t>docvalues</a:t>
            </a:r>
            <a:r>
              <a:rPr lang="zh-CN" altLang="en-US" dirty="0"/>
              <a:t>比较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		行式存储与列式存储结构的比较 </a:t>
            </a:r>
            <a:r>
              <a:rPr lang="en-US" altLang="zh-CN" dirty="0">
                <a:sym typeface="+mn-ea"/>
              </a:rPr>
              <a:t>/ </a:t>
            </a:r>
            <a:r>
              <a:rPr lang="zh-CN" altLang="en-US" dirty="0">
                <a:sym typeface="+mn-ea"/>
              </a:rPr>
              <a:t>适用场景的比较 </a:t>
            </a:r>
            <a:r>
              <a:rPr lang="en-US" altLang="zh-CN" dirty="0">
                <a:sym typeface="+mn-ea"/>
              </a:rPr>
              <a:t>/ ES</a:t>
            </a:r>
            <a:r>
              <a:rPr lang="zh-CN" altLang="en-US" dirty="0">
                <a:sym typeface="+mn-ea"/>
              </a:rPr>
              <a:t>调用时间的比较	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	(3) </a:t>
            </a:r>
            <a:r>
              <a:rPr lang="zh-CN" altLang="en-US" dirty="0">
                <a:sym typeface="+mn-ea"/>
              </a:rPr>
              <a:t>不适合做深分页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9090" y="285115"/>
            <a:ext cx="115138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DocBase : Chunk</a:t>
            </a:r>
            <a:r>
              <a:rPr lang="zh-CN" altLang="en-US"/>
              <a:t>中第一个文档的</a:t>
            </a:r>
            <a:r>
              <a:rPr lang="en-US" altLang="zh-CN"/>
              <a:t>docID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ChunkDocs : Chunk</a:t>
            </a:r>
            <a:r>
              <a:rPr lang="zh-CN" altLang="en-US"/>
              <a:t>中的文档总数 </a:t>
            </a:r>
            <a:endParaRPr lang="zh-CN" altLang="en-US"/>
          </a:p>
          <a:p>
            <a:endParaRPr lang="zh-CN" altLang="en-US"/>
          </a:p>
          <a:p>
            <a:r>
              <a:rPr lang="en-US" altLang="zh-CN" dirty="0" err="1">
                <a:sym typeface="+mn-ea"/>
              </a:rPr>
              <a:t>DocFieldCounts[ ] : Chunk</a:t>
            </a:r>
            <a:r>
              <a:rPr lang="zh-CN" altLang="en-US" dirty="0" err="1">
                <a:sym typeface="+mn-ea"/>
              </a:rPr>
              <a:t>中每一个文档的字段数量</a:t>
            </a:r>
            <a:endParaRPr lang="zh-CN" altLang="en-US" dirty="0" err="1">
              <a:sym typeface="+mn-ea"/>
            </a:endParaRPr>
          </a:p>
          <a:p>
            <a:endParaRPr lang="zh-CN" altLang="en-US" dirty="0" err="1">
              <a:sym typeface="+mn-ea"/>
            </a:endParaRPr>
          </a:p>
          <a:p>
            <a:r>
              <a:rPr lang="en-US" altLang="zh-CN" dirty="0" err="1">
                <a:sym typeface="+mn-ea"/>
              </a:rPr>
              <a:t>DocLengths[ ] :  Chunk</a:t>
            </a:r>
            <a:r>
              <a:rPr lang="zh-CN" altLang="en-US" dirty="0" err="1">
                <a:sym typeface="+mn-ea"/>
              </a:rPr>
              <a:t>中每一个文档的原始长度 </a:t>
            </a:r>
            <a:r>
              <a:rPr lang="en-US" altLang="zh-CN" dirty="0" err="1">
                <a:sym typeface="+mn-ea"/>
              </a:rPr>
              <a:t>(</a:t>
            </a:r>
            <a:r>
              <a:rPr lang="zh-CN" altLang="en-US" dirty="0" err="1">
                <a:sym typeface="+mn-ea"/>
              </a:rPr>
              <a:t>未压缩之前的长度</a:t>
            </a:r>
            <a:r>
              <a:rPr lang="en-US" altLang="zh-CN" dirty="0" err="1">
                <a:sym typeface="+mn-ea"/>
              </a:rPr>
              <a:t>) </a:t>
            </a:r>
            <a:r>
              <a:rPr lang="zh-CN" altLang="en-US" dirty="0" err="1">
                <a:sym typeface="+mn-ea"/>
              </a:rPr>
              <a:t>。存储文档的原始长度，是为了在解压的时候可以提前结束</a:t>
            </a:r>
            <a:r>
              <a:rPr lang="en-US" altLang="zh-CN" dirty="0" err="1">
                <a:sym typeface="+mn-ea"/>
              </a:rPr>
              <a:t>(</a:t>
            </a:r>
            <a:r>
              <a:rPr lang="zh-CN" altLang="en-US" dirty="0" err="1">
                <a:sym typeface="+mn-ea"/>
              </a:rPr>
              <a:t>当解压缩器解压出足够的长度之后，就可以立刻停止，而不需要解压整个</a:t>
            </a:r>
            <a:r>
              <a:rPr lang="en-US" altLang="zh-CN" dirty="0" err="1">
                <a:sym typeface="+mn-ea"/>
              </a:rPr>
              <a:t>Chunk</a:t>
            </a:r>
            <a:r>
              <a:rPr lang="en-US" altLang="zh-CN" dirty="0" err="1">
                <a:sym typeface="+mn-ea"/>
              </a:rPr>
              <a:t>)</a:t>
            </a:r>
            <a:endParaRPr lang="en-US" altLang="zh-CN" dirty="0" err="1">
              <a:sym typeface="+mn-ea"/>
            </a:endParaRP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 dirty="0">
                <a:sym typeface="+mn-ea"/>
              </a:rPr>
              <a:t>FieldNumAndType: VLong</a:t>
            </a:r>
            <a:r>
              <a:rPr lang="zh-CN" altLang="en-US" dirty="0">
                <a:sym typeface="+mn-ea"/>
              </a:rPr>
              <a:t>。 最后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位表示字段类型，其他表示字段编号。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字段类型</a:t>
            </a:r>
            <a:r>
              <a:rPr lang="en-US" altLang="zh-CN" dirty="0">
                <a:sym typeface="+mn-ea"/>
              </a:rPr>
              <a:t>: 0 --&gt; String   1--&gt;BinaryValue   2: Int  3--&gt;Float   4--&gt;Long  5--&gt;Double  6,7--&gt;</a:t>
            </a:r>
            <a:r>
              <a:rPr lang="zh-CN" altLang="en-US" dirty="0">
                <a:sym typeface="+mn-ea"/>
              </a:rPr>
              <a:t>未使用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根据文档</a:t>
            </a:r>
            <a:r>
              <a:rPr lang="en-US" altLang="zh-CN" dirty="0"/>
              <a:t>id</a:t>
            </a:r>
            <a:r>
              <a:rPr lang="zh-CN" altLang="en-US" dirty="0"/>
              <a:t>，获取文档的存储字段信息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根据文档</a:t>
            </a:r>
            <a:r>
              <a:rPr lang="en-US" altLang="zh-CN" dirty="0"/>
              <a:t>id</a:t>
            </a:r>
            <a:r>
              <a:rPr lang="zh-CN" altLang="en-US" dirty="0"/>
              <a:t>二分查找确定</a:t>
            </a:r>
            <a:r>
              <a:rPr lang="en-US" altLang="zh-CN" dirty="0"/>
              <a:t>block</a:t>
            </a:r>
            <a:r>
              <a:rPr lang="zh-CN" altLang="en-US" dirty="0"/>
              <a:t>下标。</a:t>
            </a: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根据文档</a:t>
            </a:r>
            <a:r>
              <a:rPr lang="en-US" altLang="zh-CN" dirty="0"/>
              <a:t>id</a:t>
            </a:r>
            <a:r>
              <a:rPr lang="zh-CN" altLang="en-US" dirty="0"/>
              <a:t>在该</a:t>
            </a:r>
            <a:r>
              <a:rPr lang="en-US" altLang="zh-CN" dirty="0"/>
              <a:t>block</a:t>
            </a:r>
            <a:r>
              <a:rPr lang="zh-CN" altLang="en-US" dirty="0"/>
              <a:t>的</a:t>
            </a:r>
            <a:r>
              <a:rPr lang="en-US" altLang="zh-CN" dirty="0" err="1"/>
              <a:t>DocBases</a:t>
            </a:r>
            <a:r>
              <a:rPr lang="zh-CN" altLang="en-US" dirty="0"/>
              <a:t>数组中进行二分查找，确定</a:t>
            </a:r>
            <a:r>
              <a:rPr lang="en-US" altLang="zh-CN" dirty="0"/>
              <a:t>chunk</a:t>
            </a:r>
            <a:r>
              <a:rPr lang="zh-CN" altLang="en-US" dirty="0"/>
              <a:t>下标：</a:t>
            </a:r>
            <a:r>
              <a:rPr lang="en-US" altLang="zh-CN" dirty="0" err="1"/>
              <a:t>chunkIndex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获取</a:t>
            </a:r>
            <a:r>
              <a:rPr lang="en-US" altLang="zh-CN" dirty="0"/>
              <a:t>chunk</a:t>
            </a:r>
            <a:r>
              <a:rPr lang="zh-CN" altLang="en-US" dirty="0"/>
              <a:t>在磁盘上的位置</a:t>
            </a:r>
            <a:r>
              <a:rPr lang="en-US" altLang="zh-CN" dirty="0" err="1"/>
              <a:t>StartPointers</a:t>
            </a:r>
            <a:r>
              <a:rPr lang="en-US" altLang="zh-CN" dirty="0"/>
              <a:t>[</a:t>
            </a:r>
            <a:r>
              <a:rPr lang="en-US" altLang="zh-CN" dirty="0" err="1"/>
              <a:t>chunkIndex</a:t>
            </a:r>
            <a:r>
              <a:rPr lang="en-US" altLang="zh-CN" dirty="0"/>
              <a:t>]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从磁盘读取</a:t>
            </a:r>
            <a:r>
              <a:rPr lang="en-US" altLang="zh-CN" dirty="0"/>
              <a:t>chunk</a:t>
            </a:r>
            <a:r>
              <a:rPr lang="zh-CN" altLang="en-US" dirty="0"/>
              <a:t>头部信息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根据</a:t>
            </a:r>
            <a:r>
              <a:rPr lang="en-US" altLang="zh-CN" dirty="0" err="1"/>
              <a:t>DocLengths</a:t>
            </a:r>
            <a:r>
              <a:rPr lang="zh-CN" altLang="en-US" dirty="0"/>
              <a:t>数组确定要读取的</a:t>
            </a:r>
            <a:r>
              <a:rPr lang="en-US" altLang="zh-CN" dirty="0"/>
              <a:t>doc</a:t>
            </a:r>
            <a:r>
              <a:rPr lang="zh-CN" altLang="en-US" dirty="0"/>
              <a:t>的偏移量</a:t>
            </a:r>
            <a:r>
              <a:rPr lang="en-US" altLang="zh-CN" dirty="0"/>
              <a:t>offset</a:t>
            </a:r>
            <a:r>
              <a:rPr lang="zh-CN" altLang="en-US" dirty="0"/>
              <a:t>和长度</a:t>
            </a:r>
            <a:r>
              <a:rPr lang="en-US" altLang="zh-CN" dirty="0"/>
              <a:t>length 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解压</a:t>
            </a:r>
            <a:r>
              <a:rPr lang="en-US" altLang="zh-CN" dirty="0"/>
              <a:t>(offset, </a:t>
            </a:r>
            <a:r>
              <a:rPr lang="en-US" altLang="zh-CN" dirty="0" err="1"/>
              <a:t>offset+length</a:t>
            </a:r>
            <a:r>
              <a:rPr lang="en-US" altLang="zh-CN" dirty="0"/>
              <a:t>)</a:t>
            </a:r>
            <a:r>
              <a:rPr lang="zh-CN" altLang="en-US" dirty="0"/>
              <a:t>区域的数据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提取所需要的字段信息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1515" y="2742565"/>
            <a:ext cx="93935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ym typeface="+mn-ea"/>
              </a:rPr>
              <a:t>词典  </a:t>
            </a:r>
            <a:r>
              <a:rPr lang="en-US" altLang="zh-CN" sz="3200" dirty="0">
                <a:sym typeface="+mn-ea"/>
              </a:rPr>
              <a:t>&amp;  </a:t>
            </a:r>
            <a:r>
              <a:rPr lang="zh-CN" altLang="en-US" sz="3200" dirty="0">
                <a:sym typeface="+mn-ea"/>
              </a:rPr>
              <a:t>倒排表</a:t>
            </a:r>
            <a:br>
              <a:rPr lang="en-US" altLang="zh-CN" sz="3200" dirty="0">
                <a:sym typeface="+mn-ea"/>
              </a:rPr>
            </a:br>
            <a:r>
              <a:rPr lang="en-US" altLang="zh-CN" sz="3200" dirty="0" err="1">
                <a:sym typeface="+mn-ea"/>
              </a:rPr>
              <a:t>Dictinary</a:t>
            </a:r>
            <a:r>
              <a:rPr lang="en-US" altLang="zh-CN" sz="3200" dirty="0">
                <a:sym typeface="+mn-ea"/>
              </a:rPr>
              <a:t> &amp; Postings</a:t>
            </a:r>
            <a:r>
              <a:rPr lang="zh-CN" altLang="en-US" sz="3200" dirty="0">
                <a:sym typeface="+mn-ea"/>
              </a:rPr>
              <a:t> </a:t>
            </a:r>
            <a:endParaRPr lang="zh-CN" altLang="en-US" sz="3200"/>
          </a:p>
        </p:txBody>
      </p:sp>
      <p:sp>
        <p:nvSpPr>
          <p:cNvPr id="4" name="标题 3"/>
          <p:cNvSpPr/>
          <p:nvPr>
            <p:ph type="title"/>
          </p:nvPr>
        </p:nvSpPr>
        <p:spPr>
          <a:xfrm>
            <a:off x="691515" y="407035"/>
            <a:ext cx="10017760" cy="1228090"/>
          </a:xfrm>
        </p:spPr>
        <p:txBody>
          <a:bodyPr/>
          <a:p>
            <a:r>
              <a:rPr lang="zh-CN" altLang="en-US" dirty="0">
                <a:sym typeface="+mn-ea"/>
              </a:rPr>
              <a:t>倒排索引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8290" y="252730"/>
            <a:ext cx="5648325" cy="65246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38545" y="370840"/>
            <a:ext cx="559625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左图是倒排索引直观上的表示。 分为两部分</a:t>
            </a:r>
            <a:r>
              <a:rPr lang="en-US" altLang="zh-CN"/>
              <a:t>: </a:t>
            </a:r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词典 </a:t>
            </a:r>
            <a:r>
              <a:rPr lang="en-US" altLang="zh-CN"/>
              <a:t>(</a:t>
            </a:r>
            <a:r>
              <a:rPr lang="zh-CN" altLang="en-US"/>
              <a:t>一个字段中所有出现过的单词</a:t>
            </a:r>
            <a:r>
              <a:rPr lang="en-US" altLang="zh-CN"/>
              <a:t>)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倒排表 </a:t>
            </a:r>
            <a:r>
              <a:rPr lang="en-US" altLang="zh-CN"/>
              <a:t>(</a:t>
            </a:r>
            <a:r>
              <a:rPr lang="zh-CN" altLang="en-US"/>
              <a:t>每个词在哪些文档中出现过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实际上，</a:t>
            </a:r>
            <a:r>
              <a:rPr lang="en-US" altLang="zh-CN"/>
              <a:t>Lucene</a:t>
            </a:r>
            <a:r>
              <a:rPr lang="zh-CN" altLang="en-US"/>
              <a:t>中的倒排索引要更加复杂，主要有以下几个</a:t>
            </a:r>
            <a:r>
              <a:rPr lang="zh-CN"/>
              <a:t>文件</a:t>
            </a:r>
            <a:r>
              <a:rPr lang="en-US" altLang="zh-CN"/>
              <a:t>: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1.  .tip : </a:t>
            </a:r>
            <a:r>
              <a:rPr lang="zh-CN" altLang="en-US"/>
              <a:t>词典前缀索引文件</a:t>
            </a:r>
            <a:endParaRPr lang="zh-CN" altLang="en-US"/>
          </a:p>
          <a:p>
            <a:r>
              <a:rPr lang="en-US" altLang="zh-CN"/>
              <a:t>2.  .tim : </a:t>
            </a:r>
            <a:r>
              <a:rPr lang="zh-CN" altLang="en-US"/>
              <a:t>词典后缀文件</a:t>
            </a:r>
            <a:endParaRPr lang="zh-CN" altLang="en-US"/>
          </a:p>
          <a:p>
            <a:r>
              <a:rPr lang="en-US" altLang="zh-CN"/>
              <a:t>3.  .doc : </a:t>
            </a:r>
            <a:r>
              <a:rPr lang="zh-CN" altLang="en-US"/>
              <a:t>倒排表</a:t>
            </a:r>
            <a:r>
              <a:rPr lang="en-US" altLang="zh-CN"/>
              <a:t>, </a:t>
            </a:r>
            <a:r>
              <a:rPr lang="zh-CN" altLang="en-US"/>
              <a:t>跳跃表</a:t>
            </a:r>
            <a:r>
              <a:rPr lang="en-US" altLang="zh-CN"/>
              <a:t>, </a:t>
            </a:r>
            <a:r>
              <a:rPr lang="zh-CN" altLang="en-US"/>
              <a:t>词频数据 </a:t>
            </a:r>
            <a:endParaRPr lang="zh-CN" altLang="en-US"/>
          </a:p>
          <a:p>
            <a:r>
              <a:rPr lang="en-US" altLang="zh-CN"/>
              <a:t>4.  .pos :  positions </a:t>
            </a:r>
            <a:r>
              <a:rPr lang="zh-CN" altLang="en-US"/>
              <a:t>位置数据 </a:t>
            </a:r>
            <a:r>
              <a:rPr lang="en-US" altLang="zh-CN"/>
              <a:t>(</a:t>
            </a:r>
            <a:r>
              <a:rPr lang="zh-CN" altLang="en-US"/>
              <a:t>一个单词出现在一个文档中的哪些位置</a:t>
            </a:r>
            <a:r>
              <a:rPr lang="en-US" altLang="zh-CN"/>
              <a:t>, </a:t>
            </a:r>
            <a:r>
              <a:rPr lang="zh-CN" altLang="en-US"/>
              <a:t>可以用于短语查询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5.  .pay :  payloads &amp; offsets  (</a:t>
            </a:r>
            <a:r>
              <a:rPr lang="zh-CN" altLang="en-US"/>
              <a:t>每个位置上的一些附加信息</a:t>
            </a:r>
            <a:r>
              <a:rPr lang="en-US" altLang="zh-CN"/>
              <a:t>, </a:t>
            </a:r>
            <a:r>
              <a:rPr lang="zh-CN" altLang="en-US"/>
              <a:t>可以用于高亮显示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这里介绍前三个文件的结构。 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84425" y="4254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Header</a:t>
            </a:r>
            <a:endParaRPr lang="en-US" altLang="zh-CN" dirty="0" err="1"/>
          </a:p>
        </p:txBody>
      </p:sp>
      <p:sp>
        <p:nvSpPr>
          <p:cNvPr id="5" name="矩形 4"/>
          <p:cNvSpPr/>
          <p:nvPr/>
        </p:nvSpPr>
        <p:spPr>
          <a:xfrm>
            <a:off x="3388995" y="42545"/>
            <a:ext cx="121856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FST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607560" y="42545"/>
            <a:ext cx="125857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FST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5865914" y="4254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45885" y="42545"/>
            <a:ext cx="12109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FST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7656830" y="42545"/>
            <a:ext cx="165671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IndexStartFPs</a:t>
            </a:r>
            <a:endParaRPr lang="en-US" altLang="zh-CN" dirty="0" err="1"/>
          </a:p>
        </p:txBody>
      </p:sp>
      <p:sp>
        <p:nvSpPr>
          <p:cNvPr id="11" name="矩形 10"/>
          <p:cNvSpPr/>
          <p:nvPr/>
        </p:nvSpPr>
        <p:spPr>
          <a:xfrm>
            <a:off x="9313545" y="4254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Footer</a:t>
            </a:r>
            <a:endParaRPr lang="en-US" altLang="zh-CN" dirty="0" err="1"/>
          </a:p>
        </p:txBody>
      </p:sp>
      <p:sp>
        <p:nvSpPr>
          <p:cNvPr id="12" name="椭圆 11"/>
          <p:cNvSpPr/>
          <p:nvPr/>
        </p:nvSpPr>
        <p:spPr>
          <a:xfrm>
            <a:off x="3388995" y="70040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2948305" y="132905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3893185" y="132905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3788418" y="1993900"/>
            <a:ext cx="467995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7" name="椭圆 16"/>
          <p:cNvSpPr/>
          <p:nvPr/>
        </p:nvSpPr>
        <p:spPr>
          <a:xfrm>
            <a:off x="4827278" y="1993900"/>
            <a:ext cx="467995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cxnSp>
        <p:nvCxnSpPr>
          <p:cNvPr id="18" name="直接连接符 17"/>
          <p:cNvCxnSpPr>
            <a:stCxn id="5" idx="2"/>
            <a:endCxn id="12" idx="0"/>
          </p:cNvCxnSpPr>
          <p:nvPr/>
        </p:nvCxnSpPr>
        <p:spPr>
          <a:xfrm flipH="1">
            <a:off x="3623310" y="400685"/>
            <a:ext cx="375285" cy="299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2" idx="3"/>
            <a:endCxn id="13" idx="0"/>
          </p:cNvCxnSpPr>
          <p:nvPr/>
        </p:nvCxnSpPr>
        <p:spPr>
          <a:xfrm flipH="1">
            <a:off x="3182620" y="1099820"/>
            <a:ext cx="274955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2" idx="5"/>
            <a:endCxn id="14" idx="0"/>
          </p:cNvCxnSpPr>
          <p:nvPr/>
        </p:nvCxnSpPr>
        <p:spPr>
          <a:xfrm>
            <a:off x="3788410" y="1099820"/>
            <a:ext cx="33909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4" idx="4"/>
            <a:endCxn id="16" idx="0"/>
          </p:cNvCxnSpPr>
          <p:nvPr/>
        </p:nvCxnSpPr>
        <p:spPr>
          <a:xfrm flipH="1">
            <a:off x="4022725" y="1797050"/>
            <a:ext cx="104775" cy="19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4" idx="6"/>
            <a:endCxn id="17" idx="0"/>
          </p:cNvCxnSpPr>
          <p:nvPr/>
        </p:nvCxnSpPr>
        <p:spPr>
          <a:xfrm>
            <a:off x="4361180" y="1563370"/>
            <a:ext cx="700405" cy="43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03036" y="340517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.tip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全部加载在内存中</a:t>
            </a: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356235" y="2639060"/>
            <a:ext cx="1164209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033270" y="282257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Header</a:t>
            </a:r>
            <a:endParaRPr lang="en-US" altLang="zh-CN" dirty="0" err="1"/>
          </a:p>
        </p:txBody>
      </p:sp>
      <p:sp>
        <p:nvSpPr>
          <p:cNvPr id="28" name="矩形 27"/>
          <p:cNvSpPr/>
          <p:nvPr/>
        </p:nvSpPr>
        <p:spPr>
          <a:xfrm>
            <a:off x="3037840" y="2822575"/>
            <a:ext cx="121856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29" name="矩形 28"/>
          <p:cNvSpPr/>
          <p:nvPr/>
        </p:nvSpPr>
        <p:spPr>
          <a:xfrm>
            <a:off x="4256405" y="2822575"/>
            <a:ext cx="125857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30" name="矩形 29"/>
          <p:cNvSpPr/>
          <p:nvPr/>
        </p:nvSpPr>
        <p:spPr>
          <a:xfrm>
            <a:off x="5514759" y="282257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94730" y="2822575"/>
            <a:ext cx="12109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34" name="矩形 33"/>
          <p:cNvSpPr/>
          <p:nvPr/>
        </p:nvSpPr>
        <p:spPr>
          <a:xfrm>
            <a:off x="7305675" y="282257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Footer</a:t>
            </a:r>
            <a:endParaRPr lang="en-US" altLang="zh-CN" dirty="0" err="1"/>
          </a:p>
        </p:txBody>
      </p:sp>
      <p:cxnSp>
        <p:nvCxnSpPr>
          <p:cNvPr id="35" name="曲线连接符 34"/>
          <p:cNvCxnSpPr>
            <a:stCxn id="13" idx="4"/>
            <a:endCxn id="28" idx="0"/>
          </p:cNvCxnSpPr>
          <p:nvPr/>
        </p:nvCxnSpPr>
        <p:spPr>
          <a:xfrm rot="5400000" flipV="1">
            <a:off x="2902585" y="2077085"/>
            <a:ext cx="1025525" cy="46482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16" idx="4"/>
            <a:endCxn id="29" idx="0"/>
          </p:cNvCxnSpPr>
          <p:nvPr/>
        </p:nvCxnSpPr>
        <p:spPr>
          <a:xfrm rot="5400000" flipV="1">
            <a:off x="4273550" y="2210435"/>
            <a:ext cx="360680" cy="862965"/>
          </a:xfrm>
          <a:prstGeom prst="curvedConnector3">
            <a:avLst>
              <a:gd name="adj1" fmla="val 4991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17" idx="4"/>
            <a:endCxn id="31" idx="0"/>
          </p:cNvCxnSpPr>
          <p:nvPr/>
        </p:nvCxnSpPr>
        <p:spPr>
          <a:xfrm rot="5400000" flipV="1">
            <a:off x="5700395" y="1822450"/>
            <a:ext cx="360680" cy="1638935"/>
          </a:xfrm>
          <a:prstGeom prst="curvedConnector3">
            <a:avLst>
              <a:gd name="adj1" fmla="val 4991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5540375" y="487045"/>
            <a:ext cx="58394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对于每一个字段，都用一个</a:t>
            </a:r>
            <a:r>
              <a:rPr lang="en-US" altLang="zh-CN" sz="1600" dirty="0">
                <a:solidFill>
                  <a:srgbClr val="FF0000"/>
                </a:solidFill>
              </a:rPr>
              <a:t>FST</a:t>
            </a:r>
            <a:r>
              <a:rPr lang="zh-CN" altLang="en-US" sz="1600" dirty="0"/>
              <a:t>来存储词典前缀</a:t>
            </a:r>
            <a:endParaRPr lang="en-US" altLang="zh-CN" sz="1600" dirty="0"/>
          </a:p>
          <a:p>
            <a:r>
              <a:rPr lang="en-US" altLang="zh-CN" sz="1600" dirty="0"/>
              <a:t>FST: Finite State Transducer, </a:t>
            </a:r>
            <a:r>
              <a:rPr lang="zh-CN" altLang="en-US" sz="1600" dirty="0"/>
              <a:t>有限状态转换器</a:t>
            </a:r>
            <a:br>
              <a:rPr lang="zh-CN" altLang="en-US" sz="1600" dirty="0"/>
            </a:br>
            <a:r>
              <a:rPr lang="zh-CN" altLang="en-US" sz="1600" dirty="0"/>
              <a:t>逻辑</a:t>
            </a:r>
            <a:r>
              <a:rPr lang="zh-CN" altLang="en-US" sz="1600" dirty="0"/>
              <a:t>结构上类似于字典树</a:t>
            </a:r>
            <a:br>
              <a:rPr lang="zh-CN" altLang="en-US" sz="1600" dirty="0"/>
            </a:br>
            <a:r>
              <a:rPr lang="zh-CN" altLang="en-US" sz="1600" dirty="0"/>
              <a:t>功能上类似于</a:t>
            </a:r>
            <a:r>
              <a:rPr lang="en-US" altLang="zh-CN" sz="1600" dirty="0"/>
              <a:t>HashMap (</a:t>
            </a:r>
            <a:r>
              <a:rPr lang="zh-CN" altLang="en-US" sz="1600" dirty="0"/>
              <a:t>单词前缀 </a:t>
            </a:r>
            <a:r>
              <a:rPr lang="en-US" altLang="zh-CN" sz="1600" dirty="0"/>
              <a:t>--&gt; </a:t>
            </a:r>
            <a:r>
              <a:rPr lang="zh-CN" altLang="en-US" sz="1600" dirty="0"/>
              <a:t>磁盘位置 的映射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r>
              <a:rPr lang="zh-CN" altLang="en-US" sz="1600" dirty="0"/>
              <a:t>节省内存，前缀匹配</a:t>
            </a:r>
            <a:endParaRPr lang="zh-CN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2223135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Suffix</a:t>
            </a:r>
            <a:endParaRPr lang="en-US" altLang="zh-CN" dirty="0"/>
          </a:p>
        </p:txBody>
      </p:sp>
      <p:sp>
        <p:nvSpPr>
          <p:cNvPr id="45" name="矩形 44"/>
          <p:cNvSpPr/>
          <p:nvPr/>
        </p:nvSpPr>
        <p:spPr>
          <a:xfrm>
            <a:off x="1421765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Suffix</a:t>
            </a:r>
            <a:endParaRPr lang="en-US" altLang="zh-CN" dirty="0"/>
          </a:p>
        </p:txBody>
      </p:sp>
      <p:sp>
        <p:nvSpPr>
          <p:cNvPr id="46" name="矩形 45"/>
          <p:cNvSpPr/>
          <p:nvPr/>
        </p:nvSpPr>
        <p:spPr>
          <a:xfrm>
            <a:off x="621030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Suffix</a:t>
            </a:r>
            <a:endParaRPr lang="en-US" altLang="zh-CN" dirty="0"/>
          </a:p>
        </p:txBody>
      </p:sp>
      <p:sp>
        <p:nvSpPr>
          <p:cNvPr id="47" name="矩形 46"/>
          <p:cNvSpPr/>
          <p:nvPr/>
        </p:nvSpPr>
        <p:spPr>
          <a:xfrm>
            <a:off x="3025140" y="3700145"/>
            <a:ext cx="400685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49885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</a:t>
            </a:r>
            <a:endParaRPr lang="en-US" altLang="zh-CN" dirty="0"/>
          </a:p>
        </p:txBody>
      </p:sp>
      <p:sp>
        <p:nvSpPr>
          <p:cNvPr id="50" name="矩形 49"/>
          <p:cNvSpPr/>
          <p:nvPr/>
        </p:nvSpPr>
        <p:spPr>
          <a:xfrm>
            <a:off x="416306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</a:t>
            </a:r>
            <a:endParaRPr lang="en-US" altLang="zh-CN" dirty="0"/>
          </a:p>
        </p:txBody>
      </p:sp>
      <p:sp>
        <p:nvSpPr>
          <p:cNvPr id="51" name="矩形 50"/>
          <p:cNvSpPr/>
          <p:nvPr/>
        </p:nvSpPr>
        <p:spPr>
          <a:xfrm>
            <a:off x="482727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</a:t>
            </a:r>
            <a:endParaRPr lang="en-US" altLang="zh-CN" dirty="0"/>
          </a:p>
        </p:txBody>
      </p:sp>
      <p:sp>
        <p:nvSpPr>
          <p:cNvPr id="52" name="矩形 51"/>
          <p:cNvSpPr/>
          <p:nvPr/>
        </p:nvSpPr>
        <p:spPr>
          <a:xfrm>
            <a:off x="5506720" y="3700145"/>
            <a:ext cx="400685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907405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</a:t>
            </a:r>
            <a:endParaRPr lang="en-US" altLang="zh-CN" dirty="0"/>
          </a:p>
        </p:txBody>
      </p:sp>
      <p:sp>
        <p:nvSpPr>
          <p:cNvPr id="54" name="矩形 53"/>
          <p:cNvSpPr/>
          <p:nvPr/>
        </p:nvSpPr>
        <p:spPr>
          <a:xfrm>
            <a:off x="6660515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</a:t>
            </a:r>
            <a:endParaRPr lang="en-US" altLang="zh-CN" dirty="0"/>
          </a:p>
        </p:txBody>
      </p:sp>
      <p:sp>
        <p:nvSpPr>
          <p:cNvPr id="56" name="矩形 55"/>
          <p:cNvSpPr/>
          <p:nvPr/>
        </p:nvSpPr>
        <p:spPr>
          <a:xfrm>
            <a:off x="7346950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</a:t>
            </a:r>
            <a:endParaRPr lang="en-US" altLang="zh-CN" dirty="0"/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617220" y="3167380"/>
            <a:ext cx="5511800" cy="5410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7316470" y="3187065"/>
            <a:ext cx="781685" cy="482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17219" y="6158863"/>
            <a:ext cx="2331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一个</a:t>
            </a:r>
            <a:r>
              <a:rPr lang="en-US" altLang="zh-CN" sz="1200" dirty="0"/>
              <a:t>block</a:t>
            </a:r>
            <a:r>
              <a:rPr lang="zh-CN" altLang="en-US" sz="1200" dirty="0"/>
              <a:t>中</a:t>
            </a:r>
            <a:r>
              <a:rPr lang="en-US" altLang="zh-CN" sz="1200" dirty="0"/>
              <a:t>25-48</a:t>
            </a:r>
            <a:r>
              <a:rPr lang="zh-CN" altLang="en-US" sz="1200" dirty="0"/>
              <a:t>个</a:t>
            </a:r>
            <a:r>
              <a:rPr lang="en-US" altLang="zh-CN" sz="1200" dirty="0"/>
              <a:t>term</a:t>
            </a:r>
            <a:endParaRPr lang="en-US" altLang="zh-CN" sz="12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06475" y="4236719"/>
          <a:ext cx="44547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134"/>
                <a:gridCol w="1099542"/>
                <a:gridCol w="20131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suffix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docFreq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postingsPointer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app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end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指向倒排表的指针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app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app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lication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文本框 47"/>
          <p:cNvSpPr txBox="1"/>
          <p:nvPr/>
        </p:nvSpPr>
        <p:spPr>
          <a:xfrm>
            <a:off x="165307" y="2706830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tim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在磁盘上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10911948" y="2706830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.doc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在磁盘上</a:t>
            </a:r>
            <a:endParaRPr lang="zh-CN" altLang="en-US" dirty="0"/>
          </a:p>
        </p:txBody>
      </p:sp>
      <p:cxnSp>
        <p:nvCxnSpPr>
          <p:cNvPr id="59" name="直接连接符 58"/>
          <p:cNvCxnSpPr/>
          <p:nvPr/>
        </p:nvCxnSpPr>
        <p:spPr>
          <a:xfrm flipV="1">
            <a:off x="5260022" y="2639060"/>
            <a:ext cx="3989689" cy="421894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7939869" y="6435862"/>
            <a:ext cx="1098749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skipdatas</a:t>
            </a:r>
            <a:endParaRPr lang="en-US" altLang="zh-CN" dirty="0"/>
          </a:p>
        </p:txBody>
      </p:sp>
      <p:sp>
        <p:nvSpPr>
          <p:cNvPr id="61" name="矩形 60"/>
          <p:cNvSpPr/>
          <p:nvPr/>
        </p:nvSpPr>
        <p:spPr>
          <a:xfrm>
            <a:off x="7211524" y="6435862"/>
            <a:ext cx="7283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freqs</a:t>
            </a:r>
            <a:endParaRPr lang="en-US" altLang="zh-CN" dirty="0"/>
          </a:p>
        </p:txBody>
      </p:sp>
      <p:sp>
        <p:nvSpPr>
          <p:cNvPr id="62" name="矩形 61"/>
          <p:cNvSpPr/>
          <p:nvPr/>
        </p:nvSpPr>
        <p:spPr>
          <a:xfrm>
            <a:off x="6217751" y="6435862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docids</a:t>
            </a:r>
            <a:endParaRPr lang="en-US" altLang="zh-CN" dirty="0"/>
          </a:p>
        </p:txBody>
      </p:sp>
      <p:sp>
        <p:nvSpPr>
          <p:cNvPr id="63" name="矩形 62"/>
          <p:cNvSpPr/>
          <p:nvPr/>
        </p:nvSpPr>
        <p:spPr>
          <a:xfrm>
            <a:off x="9038619" y="6435862"/>
            <a:ext cx="387710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1092328" y="6435862"/>
            <a:ext cx="1098749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skipdatas</a:t>
            </a:r>
            <a:endParaRPr lang="en-US" altLang="zh-CN" dirty="0"/>
          </a:p>
        </p:txBody>
      </p:sp>
      <p:sp>
        <p:nvSpPr>
          <p:cNvPr id="68" name="矩形 67"/>
          <p:cNvSpPr/>
          <p:nvPr/>
        </p:nvSpPr>
        <p:spPr>
          <a:xfrm>
            <a:off x="10363983" y="6435862"/>
            <a:ext cx="7283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freqs</a:t>
            </a:r>
            <a:endParaRPr lang="en-US" altLang="zh-CN" dirty="0"/>
          </a:p>
        </p:txBody>
      </p:sp>
      <p:sp>
        <p:nvSpPr>
          <p:cNvPr id="69" name="矩形 68"/>
          <p:cNvSpPr/>
          <p:nvPr/>
        </p:nvSpPr>
        <p:spPr>
          <a:xfrm>
            <a:off x="9370210" y="6435862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docids</a:t>
            </a:r>
            <a:endParaRPr lang="en-US" altLang="zh-CN" dirty="0"/>
          </a:p>
        </p:txBody>
      </p:sp>
      <p:cxnSp>
        <p:nvCxnSpPr>
          <p:cNvPr id="70" name="曲线连接符 34"/>
          <p:cNvCxnSpPr/>
          <p:nvPr/>
        </p:nvCxnSpPr>
        <p:spPr>
          <a:xfrm rot="16200000" flipH="1">
            <a:off x="4779702" y="4997814"/>
            <a:ext cx="1687262" cy="118883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曲线连接符 34"/>
          <p:cNvCxnSpPr/>
          <p:nvPr/>
        </p:nvCxnSpPr>
        <p:spPr>
          <a:xfrm>
            <a:off x="4689897" y="5190310"/>
            <a:ext cx="4680313" cy="1217386"/>
          </a:xfrm>
          <a:prstGeom prst="curvedConnector3">
            <a:avLst>
              <a:gd name="adj1" fmla="val 80816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885520" y="4853253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en-US" dirty="0">
                <a:solidFill>
                  <a:srgbClr val="FF0000"/>
                </a:solidFill>
              </a:rPr>
              <a:t>倒排表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36136" y="1387373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</a:rPr>
              <a:t>词典前缀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722959" y="6251196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词典后缀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418261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3413305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4408349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5403393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6387490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7382534" y="1845008"/>
            <a:ext cx="460566" cy="358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7843100" y="1845008"/>
            <a:ext cx="1098749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skipdatas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5175333" y="3004505"/>
            <a:ext cx="7283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freqs</a:t>
            </a:r>
            <a:endParaRPr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4181560" y="3004505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docids</a:t>
            </a:r>
            <a:endParaRPr lang="en-US" altLang="zh-CN" dirty="0"/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4181560" y="2203148"/>
            <a:ext cx="226789" cy="801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403393" y="2203148"/>
            <a:ext cx="500285" cy="801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808429" y="4260915"/>
            <a:ext cx="50321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每一个</a:t>
            </a:r>
            <a:r>
              <a:rPr lang="en-US" altLang="zh-CN" dirty="0"/>
              <a:t>block</a:t>
            </a:r>
            <a:r>
              <a:rPr lang="zh-CN" altLang="en-US" dirty="0"/>
              <a:t>由</a:t>
            </a:r>
            <a:r>
              <a:rPr lang="en-US" altLang="zh-CN" dirty="0"/>
              <a:t>128</a:t>
            </a:r>
            <a:r>
              <a:rPr lang="zh-CN" altLang="en-US" dirty="0"/>
              <a:t>个文档组成： </a:t>
            </a:r>
            <a:endParaRPr lang="en-US" altLang="zh-CN" dirty="0"/>
          </a:p>
          <a:p>
            <a:r>
              <a:rPr lang="en-US" altLang="zh-CN" dirty="0"/>
              <a:t>128</a:t>
            </a:r>
            <a:r>
              <a:rPr lang="zh-CN" altLang="en-US" dirty="0"/>
              <a:t>个文档</a:t>
            </a:r>
            <a:r>
              <a:rPr lang="en-US" altLang="zh-CN" dirty="0"/>
              <a:t>id</a:t>
            </a:r>
            <a:r>
              <a:rPr lang="zh-CN" altLang="en-US" dirty="0"/>
              <a:t>， </a:t>
            </a:r>
            <a:r>
              <a:rPr lang="en-US" altLang="zh-CN" dirty="0"/>
              <a:t>128</a:t>
            </a:r>
            <a:r>
              <a:rPr lang="zh-CN" altLang="en-US" dirty="0"/>
              <a:t>个词频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最后有一个跳跃表，用来加速多个倒排表的合并</a:t>
            </a:r>
            <a:endParaRPr lang="en-US" altLang="zh-CN" dirty="0"/>
          </a:p>
        </p:txBody>
      </p:sp>
      <p:sp>
        <p:nvSpPr>
          <p:cNvPr id="28" name="文本框 27"/>
          <p:cNvSpPr txBox="1"/>
          <p:nvPr/>
        </p:nvSpPr>
        <p:spPr>
          <a:xfrm>
            <a:off x="568325" y="240030"/>
            <a:ext cx="3324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倒排表物理结构</a:t>
            </a:r>
            <a:endParaRPr lang="zh-CN" altLang="en-US" sz="3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2418261" y="890332"/>
            <a:ext cx="432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包含某个单词的所有文档的文档</a:t>
            </a:r>
            <a:r>
              <a:rPr lang="en-US" altLang="zh-CN" dirty="0"/>
              <a:t>ID</a:t>
            </a:r>
            <a:r>
              <a:rPr lang="zh-CN" altLang="en-US" dirty="0"/>
              <a:t>和词频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1839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90988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40137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389286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438435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87584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36733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585882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48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635031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49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684180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55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733329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78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782478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82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831627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85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880776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89</a:t>
            </a:r>
            <a:endParaRPr lang="en-US" altLang="zh-CN" dirty="0"/>
          </a:p>
        </p:txBody>
      </p:sp>
      <p:sp>
        <p:nvSpPr>
          <p:cNvPr id="22" name="矩形 21"/>
          <p:cNvSpPr/>
          <p:nvPr/>
        </p:nvSpPr>
        <p:spPr>
          <a:xfrm>
            <a:off x="929925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98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979074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290226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88524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86822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35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85120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48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83418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55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81716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82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80014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89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978312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887152" y="226800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853112" y="226800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48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819072" y="226800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82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9785032" y="226800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5864542" y="104943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48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9796462" y="104943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cxnSp>
        <p:nvCxnSpPr>
          <p:cNvPr id="105" name="直接箭头连接符 104"/>
          <p:cNvCxnSpPr>
            <a:stCxn id="25" idx="2"/>
            <a:endCxn id="6" idx="0"/>
          </p:cNvCxnSpPr>
          <p:nvPr/>
        </p:nvCxnSpPr>
        <p:spPr>
          <a:xfrm>
            <a:off x="3145472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27" idx="2"/>
          </p:cNvCxnSpPr>
          <p:nvPr/>
        </p:nvCxnSpPr>
        <p:spPr>
          <a:xfrm>
            <a:off x="4128452" y="4046639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5115242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6089967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7081202" y="4075214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>
            <a:off x="8055927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9047162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10035857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>
            <a:off x="4130357" y="2680119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6097587" y="2680119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8056562" y="2745524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10019982" y="2745524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6088062" y="1379004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10019982" y="1379004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10505757" y="3623729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Level 0</a:t>
            </a:r>
            <a:endParaRPr lang="en-US" altLang="zh-CN"/>
          </a:p>
        </p:txBody>
      </p:sp>
      <p:sp>
        <p:nvSpPr>
          <p:cNvPr id="121" name="文本框 120"/>
          <p:cNvSpPr txBox="1"/>
          <p:nvPr/>
        </p:nvSpPr>
        <p:spPr>
          <a:xfrm>
            <a:off x="10486707" y="2377224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Level 1</a:t>
            </a:r>
            <a:endParaRPr lang="en-US" altLang="zh-CN"/>
          </a:p>
        </p:txBody>
      </p:sp>
      <p:sp>
        <p:nvSpPr>
          <p:cNvPr id="122" name="文本框 121"/>
          <p:cNvSpPr txBox="1"/>
          <p:nvPr/>
        </p:nvSpPr>
        <p:spPr>
          <a:xfrm>
            <a:off x="10505757" y="1158659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Level 2</a:t>
            </a:r>
            <a:endParaRPr lang="en-US" altLang="zh-CN"/>
          </a:p>
        </p:txBody>
      </p:sp>
      <p:sp>
        <p:nvSpPr>
          <p:cNvPr id="123" name="文本框 122"/>
          <p:cNvSpPr txBox="1"/>
          <p:nvPr/>
        </p:nvSpPr>
        <p:spPr>
          <a:xfrm>
            <a:off x="1122997" y="4877854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doc ids</a:t>
            </a:r>
            <a:endParaRPr lang="en-US" altLang="zh-CN"/>
          </a:p>
        </p:txBody>
      </p:sp>
      <p:sp>
        <p:nvSpPr>
          <p:cNvPr id="125" name="文本框 124"/>
          <p:cNvSpPr txBox="1"/>
          <p:nvPr/>
        </p:nvSpPr>
        <p:spPr>
          <a:xfrm>
            <a:off x="156527" y="2268004"/>
            <a:ext cx="1209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skipdatas</a:t>
            </a:r>
            <a:endParaRPr lang="en-US" altLang="zh-CN"/>
          </a:p>
        </p:txBody>
      </p:sp>
      <p:sp>
        <p:nvSpPr>
          <p:cNvPr id="126" name="文本框 125"/>
          <p:cNvSpPr txBox="1"/>
          <p:nvPr/>
        </p:nvSpPr>
        <p:spPr>
          <a:xfrm>
            <a:off x="568325" y="240030"/>
            <a:ext cx="3324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倒排表逻辑结构</a:t>
            </a:r>
            <a:endParaRPr lang="zh-CN" altLang="en-US" sz="3200" dirty="0"/>
          </a:p>
        </p:txBody>
      </p:sp>
      <p:sp>
        <p:nvSpPr>
          <p:cNvPr id="127" name="左大括号 126"/>
          <p:cNvSpPr/>
          <p:nvPr/>
        </p:nvSpPr>
        <p:spPr>
          <a:xfrm>
            <a:off x="1219517" y="1192314"/>
            <a:ext cx="318135" cy="25196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/>
          <p:cNvCxnSpPr>
            <a:stCxn id="25" idx="3"/>
            <a:endCxn id="27" idx="1"/>
          </p:cNvCxnSpPr>
          <p:nvPr/>
        </p:nvCxnSpPr>
        <p:spPr>
          <a:xfrm>
            <a:off x="3388042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438435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537876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636174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>
            <a:off x="732567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832770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9291637" y="3849154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148" idx="3"/>
          </p:cNvCxnSpPr>
          <p:nvPr/>
        </p:nvCxnSpPr>
        <p:spPr>
          <a:xfrm>
            <a:off x="2398241" y="2506764"/>
            <a:ext cx="14870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43" idx="3"/>
          </p:cNvCxnSpPr>
          <p:nvPr/>
        </p:nvCxnSpPr>
        <p:spPr>
          <a:xfrm>
            <a:off x="4372927" y="2506764"/>
            <a:ext cx="1472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>
            <a:off x="6336982" y="2506764"/>
            <a:ext cx="1472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8302942" y="2506764"/>
            <a:ext cx="1472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242474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82" name="矩形 81"/>
          <p:cNvSpPr/>
          <p:nvPr/>
        </p:nvSpPr>
        <p:spPr>
          <a:xfrm>
            <a:off x="291623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340772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389921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439070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488219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537368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88" name="矩形 87"/>
          <p:cNvSpPr/>
          <p:nvPr/>
        </p:nvSpPr>
        <p:spPr>
          <a:xfrm>
            <a:off x="586517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635666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684815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733964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783113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42" name="矩形 141"/>
          <p:cNvSpPr/>
          <p:nvPr/>
        </p:nvSpPr>
        <p:spPr>
          <a:xfrm>
            <a:off x="832262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881411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930560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979709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文本框 145"/>
          <p:cNvSpPr txBox="1"/>
          <p:nvPr/>
        </p:nvSpPr>
        <p:spPr>
          <a:xfrm>
            <a:off x="1156019" y="5333149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freqs</a:t>
            </a:r>
            <a:endParaRPr lang="en-US" altLang="zh-CN"/>
          </a:p>
        </p:txBody>
      </p:sp>
      <p:sp>
        <p:nvSpPr>
          <p:cNvPr id="147" name="矩形 146"/>
          <p:cNvSpPr/>
          <p:nvPr/>
        </p:nvSpPr>
        <p:spPr>
          <a:xfrm>
            <a:off x="1910561" y="3569119"/>
            <a:ext cx="485775" cy="477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1912466" y="2268004"/>
            <a:ext cx="485775" cy="477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>
            <a:off x="1923896" y="1049439"/>
            <a:ext cx="485775" cy="477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0" name="直接箭头连接符 149"/>
          <p:cNvCxnSpPr/>
          <p:nvPr/>
        </p:nvCxnSpPr>
        <p:spPr>
          <a:xfrm>
            <a:off x="2396336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149" idx="3"/>
            <a:endCxn id="63" idx="1"/>
          </p:cNvCxnSpPr>
          <p:nvPr/>
        </p:nvCxnSpPr>
        <p:spPr>
          <a:xfrm>
            <a:off x="2409671" y="1288199"/>
            <a:ext cx="34548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6361747" y="1278772"/>
            <a:ext cx="34548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85257" y="6042682"/>
            <a:ext cx="8521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实际上，</a:t>
            </a:r>
            <a:r>
              <a:rPr lang="en-US" altLang="zh-CN" dirty="0"/>
              <a:t>Level0</a:t>
            </a:r>
            <a:r>
              <a:rPr lang="zh-CN" altLang="en-US" dirty="0"/>
              <a:t>的</a:t>
            </a:r>
            <a:r>
              <a:rPr lang="en-US" altLang="zh-CN" dirty="0"/>
              <a:t>skip interval = BLOCK SIZE = 128</a:t>
            </a:r>
            <a:r>
              <a:rPr lang="zh-CN" altLang="en-US" dirty="0"/>
              <a:t>， 其他</a:t>
            </a:r>
            <a:r>
              <a:rPr lang="en-US" altLang="zh-CN" dirty="0"/>
              <a:t>Level</a:t>
            </a:r>
            <a:r>
              <a:rPr lang="zh-CN" altLang="en-US" dirty="0"/>
              <a:t>的</a:t>
            </a:r>
            <a:r>
              <a:rPr lang="en-US" altLang="zh-CN" dirty="0"/>
              <a:t>skip interval = 8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跳跃表的最大层数为</a:t>
            </a:r>
            <a:r>
              <a:rPr lang="en-US" altLang="zh-CN" dirty="0"/>
              <a:t>10 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Term</a:t>
            </a:r>
            <a:r>
              <a:rPr lang="zh-CN" altLang="en-US" dirty="0"/>
              <a:t>查找所有匹配的文档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以</a:t>
            </a:r>
            <a:r>
              <a:rPr lang="en-US" altLang="zh-CN" dirty="0"/>
              <a:t>Term(goodsTitle, </a:t>
            </a:r>
            <a:r>
              <a:rPr lang="en-US" altLang="zh-CN" dirty="0">
                <a:solidFill>
                  <a:srgbClr val="FF0000"/>
                </a:solidFill>
              </a:rPr>
              <a:t>app</a:t>
            </a:r>
            <a:r>
              <a:rPr lang="en-US" altLang="zh-CN" dirty="0">
                <a:solidFill>
                  <a:schemeClr val="accent6"/>
                </a:solidFill>
              </a:rPr>
              <a:t>le</a:t>
            </a:r>
            <a:r>
              <a:rPr lang="en-US" altLang="zh-CN" dirty="0"/>
              <a:t>)</a:t>
            </a:r>
            <a:r>
              <a:rPr lang="zh-CN" altLang="en-US" dirty="0"/>
              <a:t>为例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找到</a:t>
            </a:r>
            <a:r>
              <a:rPr lang="en-US" altLang="zh-CN" dirty="0"/>
              <a:t>goodsTitle</a:t>
            </a:r>
            <a:r>
              <a:rPr lang="zh-CN" altLang="en-US" dirty="0"/>
              <a:t>字段对应的</a:t>
            </a:r>
            <a:r>
              <a:rPr lang="en-US" altLang="zh-CN" dirty="0"/>
              <a:t>FSTIndex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在</a:t>
            </a:r>
            <a:r>
              <a:rPr lang="en-US" altLang="zh-CN" dirty="0"/>
              <a:t>FST</a:t>
            </a:r>
            <a:r>
              <a:rPr lang="zh-CN" altLang="en-US" dirty="0"/>
              <a:t>中对</a:t>
            </a:r>
            <a:r>
              <a:rPr lang="en-US" altLang="zh-CN" dirty="0"/>
              <a:t>apple</a:t>
            </a:r>
            <a:r>
              <a:rPr lang="zh-CN" altLang="en-US" dirty="0"/>
              <a:t>进行前缀匹配，匹配到</a:t>
            </a:r>
            <a:r>
              <a:rPr lang="en-US" altLang="zh-CN" dirty="0"/>
              <a:t>”</a:t>
            </a:r>
            <a:r>
              <a:rPr lang="en-US" altLang="zh-CN" dirty="0">
                <a:solidFill>
                  <a:srgbClr val="FF0000"/>
                </a:solidFill>
              </a:rPr>
              <a:t>app</a:t>
            </a:r>
            <a:r>
              <a:rPr lang="en-US" altLang="zh-CN" dirty="0"/>
              <a:t>”</a:t>
            </a:r>
            <a:r>
              <a:rPr lang="zh-CN" altLang="en-US" dirty="0"/>
              <a:t>三个字符</a:t>
            </a:r>
            <a:r>
              <a:rPr lang="en-US" altLang="zh-CN" dirty="0"/>
              <a:t>,</a:t>
            </a:r>
            <a:r>
              <a:rPr lang="zh-CN" altLang="en-US" dirty="0"/>
              <a:t>并获取到对应的</a:t>
            </a:r>
            <a:r>
              <a:rPr lang="en-US" altLang="zh-CN" dirty="0"/>
              <a:t>Block</a:t>
            </a:r>
            <a:r>
              <a:rPr lang="zh-CN" altLang="en-US" dirty="0"/>
              <a:t>在磁盘上的位置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从磁盘读取</a:t>
            </a:r>
            <a:r>
              <a:rPr lang="en-US" altLang="zh-CN" dirty="0"/>
              <a:t>Block</a:t>
            </a:r>
            <a:r>
              <a:rPr lang="zh-CN" altLang="en-US" dirty="0"/>
              <a:t>信息，对剩余的字符</a:t>
            </a:r>
            <a:r>
              <a:rPr lang="en-US" altLang="zh-CN" dirty="0"/>
              <a:t>”</a:t>
            </a:r>
            <a:r>
              <a:rPr lang="en-US" altLang="zh-CN" dirty="0">
                <a:solidFill>
                  <a:schemeClr val="accent6"/>
                </a:solidFill>
              </a:rPr>
              <a:t>le</a:t>
            </a:r>
            <a:r>
              <a:rPr lang="en-US" altLang="zh-CN" dirty="0"/>
              <a:t>”</a:t>
            </a:r>
            <a:r>
              <a:rPr lang="zh-CN" altLang="en-US" dirty="0"/>
              <a:t>进行后缀匹配，匹配完成后获取到倒排表在磁盘的位置信息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 Values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231425"/>
          </a:xfrm>
        </p:spPr>
        <p:txBody>
          <a:bodyPr/>
          <a:lstStyle/>
          <a:p>
            <a:r>
              <a:rPr lang="en-US" altLang="zh-CN" dirty="0"/>
              <a:t>Numeric Doc Values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8094" y="4034672"/>
            <a:ext cx="31710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从文档</a:t>
            </a:r>
            <a:r>
              <a:rPr lang="en-US" altLang="zh-CN" dirty="0"/>
              <a:t>ID</a:t>
            </a:r>
            <a:r>
              <a:rPr lang="zh-CN" altLang="en-US" dirty="0"/>
              <a:t>到字段值的映射关系</a:t>
            </a:r>
            <a:endParaRPr lang="en-US" altLang="zh-CN" dirty="0"/>
          </a:p>
          <a:p>
            <a:r>
              <a:rPr lang="zh-CN" altLang="en-US" dirty="0"/>
              <a:t>主要两部分数据： </a:t>
            </a:r>
            <a:endParaRPr lang="en-US" altLang="zh-CN" dirty="0"/>
          </a:p>
          <a:p>
            <a:r>
              <a:rPr lang="en-US" altLang="zh-CN" dirty="0"/>
              <a:t>	1. </a:t>
            </a:r>
            <a:r>
              <a:rPr lang="en-US" altLang="zh-CN" dirty="0" err="1"/>
              <a:t>DocIdSet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	2. Values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15900" y="348615"/>
          <a:ext cx="9500235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195"/>
                <a:gridCol w="1731010"/>
                <a:gridCol w="59550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文件后缀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用途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锁文件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write.lock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写时的锁文件。防止多个</a:t>
                      </a:r>
                      <a:r>
                        <a:rPr lang="en-US" altLang="zh-CN"/>
                        <a:t>IndexWriter</a:t>
                      </a:r>
                      <a:r>
                        <a:rPr lang="zh-CN" altLang="en-US"/>
                        <a:t>同时写一个索引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hlinkClick r:id="rId2" action="ppaction://hlinksldjump"/>
                        </a:rPr>
                        <a:t>提交点文件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segment_N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存储一个提交点</a:t>
                      </a:r>
                      <a:r>
                        <a:rPr lang="en-US" altLang="zh-CN"/>
                        <a:t>(commit point)</a:t>
                      </a:r>
                      <a:r>
                        <a:rPr lang="zh-CN" altLang="en-US"/>
                        <a:t>的信息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hlinkClick r:id="rId3" action="ppaction://hlinksldjump"/>
                        </a:rPr>
                        <a:t>段信息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.si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一个</a:t>
                      </a:r>
                      <a:r>
                        <a:rPr lang="en-US" altLang="zh-CN"/>
                        <a:t>segment</a:t>
                      </a:r>
                      <a:r>
                        <a:rPr lang="zh-CN" altLang="en-US"/>
                        <a:t>的元数据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hlinkClick r:id="rId4" action="ppaction://hlinksldjump"/>
                        </a:rPr>
                        <a:t>字段信息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.fnm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每个字段的元数据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hlinkClick r:id="rId5" action="ppaction://hlinksldjump"/>
                        </a:rPr>
                        <a:t>存储字段值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.fdx  </a:t>
                      </a:r>
                      <a:r>
                        <a:rPr lang="en-US" altLang="zh-CN" sz="1800">
                          <a:sym typeface="+mn-ea"/>
                        </a:rPr>
                        <a:t>.fdt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hlinkClick r:id="rId6" action="ppaction://hlinksldjump"/>
                        </a:rPr>
                        <a:t>倒排索引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.tim  .tip  .doc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.pos .pay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归一化因子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.nvd  .nvm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term vectors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.tvx   .tvd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 values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.dvd   .dvm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存活文档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.liv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Point values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.dii   .dim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复合文件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.cfs, .cfe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将一个</a:t>
                      </a:r>
                      <a:r>
                        <a:rPr lang="en-US" altLang="zh-CN"/>
                        <a:t>segment</a:t>
                      </a:r>
                      <a:r>
                        <a:rPr lang="zh-CN" altLang="en-US"/>
                        <a:t>中的所有文件合并，可以减少程序打开的文档数量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4206" y="320511"/>
            <a:ext cx="767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CONST_COMPRESSED  </a:t>
            </a:r>
            <a:r>
              <a:rPr lang="zh-CN" altLang="en-US" dirty="0"/>
              <a:t>常量压缩 </a:t>
            </a:r>
            <a:r>
              <a:rPr lang="en-US" altLang="zh-CN" dirty="0"/>
              <a:t>(</a:t>
            </a:r>
            <a:r>
              <a:rPr lang="zh-CN" altLang="en-US" dirty="0"/>
              <a:t>所有文档的值都是常数</a:t>
            </a:r>
            <a:r>
              <a:rPr lang="en-US" altLang="zh-CN" dirty="0"/>
              <a:t>C</a:t>
            </a:r>
            <a:r>
              <a:rPr lang="zh-CN" altLang="en-US" dirty="0"/>
              <a:t>，或者无值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48291" y="2337727"/>
            <a:ext cx="224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missingBitSet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348291" y="1373425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count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4606862" y="1373425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常数</a:t>
            </a:r>
            <a:r>
              <a:rPr lang="en-US" altLang="zh-CN" dirty="0"/>
              <a:t>C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1247187" y="132709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830640" y="3695307"/>
            <a:ext cx="397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missingBitSet</a:t>
            </a:r>
            <a:r>
              <a:rPr lang="en-US" altLang="zh-CN" dirty="0"/>
              <a:t> : </a:t>
            </a:r>
            <a:r>
              <a:rPr lang="zh-CN" altLang="en-US" dirty="0"/>
              <a:t>位集表示的无值的文档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38606" y="4421171"/>
            <a:ext cx="773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有些标识字段，只有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两种值，但不能使用</a:t>
            </a:r>
            <a:r>
              <a:rPr lang="en-US" altLang="zh-CN" dirty="0"/>
              <a:t>CONST_COMPRESSED</a:t>
            </a:r>
            <a:r>
              <a:rPr lang="zh-CN" altLang="en-US" dirty="0"/>
              <a:t>压缩，</a:t>
            </a:r>
            <a:endParaRPr lang="en-US" altLang="zh-CN" dirty="0"/>
          </a:p>
          <a:p>
            <a:r>
              <a:rPr lang="zh-CN" altLang="en-US" dirty="0"/>
              <a:t>是否应该改成  </a:t>
            </a:r>
            <a:r>
              <a:rPr lang="en-US" altLang="zh-CN" dirty="0"/>
              <a:t>missing </a:t>
            </a:r>
            <a:r>
              <a:rPr lang="zh-CN" altLang="en-US" dirty="0"/>
              <a:t>和 </a:t>
            </a:r>
            <a:r>
              <a:rPr lang="en-US" altLang="zh-CN" dirty="0"/>
              <a:t>1</a:t>
            </a:r>
            <a:r>
              <a:rPr lang="zh-CN" altLang="en-US" dirty="0"/>
              <a:t>两种？加速排序？  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38606" y="232653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dvd</a:t>
            </a:r>
            <a:r>
              <a:rPr lang="zh-CN" altLang="en-US" dirty="0"/>
              <a:t>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0666" y="233266"/>
            <a:ext cx="787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SPARSE_COMPRESSED	</a:t>
            </a:r>
            <a:r>
              <a:rPr lang="zh-CN" altLang="en-US" dirty="0"/>
              <a:t>稀疏压缩 </a:t>
            </a:r>
            <a:r>
              <a:rPr lang="en-US" altLang="zh-CN" dirty="0"/>
              <a:t>(</a:t>
            </a:r>
            <a:r>
              <a:rPr lang="zh-CN" altLang="en-US" dirty="0"/>
              <a:t>有值的文档不超过</a:t>
            </a:r>
            <a:r>
              <a:rPr lang="en-US" altLang="zh-CN" dirty="0"/>
              <a:t>1%</a:t>
            </a:r>
            <a:r>
              <a:rPr lang="zh-CN" altLang="en-US" dirty="0"/>
              <a:t>，且总数</a:t>
            </a:r>
            <a:r>
              <a:rPr lang="en-US" altLang="zh-CN" dirty="0"/>
              <a:t>&gt;=1024)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62550" y="1168604"/>
            <a:ext cx="224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numDocsWithValue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4208143" y="1168604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blockShift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3788472" y="2422307"/>
            <a:ext cx="639677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min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4428150" y="2422307"/>
            <a:ext cx="866571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avgInc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5294721" y="2422307"/>
            <a:ext cx="1031677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pointer</a:t>
            </a:r>
            <a:endParaRPr lang="en-US" altLang="zh-CN" dirty="0"/>
          </a:p>
        </p:txBody>
      </p:sp>
      <p:sp>
        <p:nvSpPr>
          <p:cNvPr id="22" name="矩形 21"/>
          <p:cNvSpPr/>
          <p:nvPr/>
        </p:nvSpPr>
        <p:spPr>
          <a:xfrm>
            <a:off x="5466714" y="1168604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blockMeta</a:t>
            </a:r>
            <a:endParaRPr lang="en-US" altLang="zh-CN" dirty="0"/>
          </a:p>
        </p:txBody>
      </p:sp>
      <p:sp>
        <p:nvSpPr>
          <p:cNvPr id="23" name="矩形 22"/>
          <p:cNvSpPr/>
          <p:nvPr/>
        </p:nvSpPr>
        <p:spPr>
          <a:xfrm>
            <a:off x="6725285" y="1168604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blockMeta</a:t>
            </a:r>
            <a:endParaRPr lang="en-US" altLang="zh-CN" dirty="0"/>
          </a:p>
        </p:txBody>
      </p:sp>
      <p:sp>
        <p:nvSpPr>
          <p:cNvPr id="24" name="矩形 23"/>
          <p:cNvSpPr/>
          <p:nvPr/>
        </p:nvSpPr>
        <p:spPr>
          <a:xfrm>
            <a:off x="7982273" y="1168206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blockMeta</a:t>
            </a:r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9240845" y="1167808"/>
            <a:ext cx="42475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en-US" altLang="zh-CN" dirty="0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788473" y="1534954"/>
            <a:ext cx="1652676" cy="887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6309253" y="1534954"/>
            <a:ext cx="414449" cy="873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967353" y="4420852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blockData</a:t>
            </a:r>
            <a:endParaRPr lang="en-US" altLang="zh-CN" dirty="0"/>
          </a:p>
        </p:txBody>
      </p:sp>
      <p:sp>
        <p:nvSpPr>
          <p:cNvPr id="31" name="矩形 30"/>
          <p:cNvSpPr/>
          <p:nvPr/>
        </p:nvSpPr>
        <p:spPr>
          <a:xfrm>
            <a:off x="3225924" y="4420852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blockData</a:t>
            </a:r>
            <a:endParaRPr lang="en-US" altLang="zh-CN" dirty="0"/>
          </a:p>
        </p:txBody>
      </p:sp>
      <p:sp>
        <p:nvSpPr>
          <p:cNvPr id="32" name="矩形 31"/>
          <p:cNvSpPr/>
          <p:nvPr/>
        </p:nvSpPr>
        <p:spPr>
          <a:xfrm>
            <a:off x="4484495" y="4420852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blockData</a:t>
            </a:r>
            <a:endParaRPr lang="en-US" altLang="zh-CN" dirty="0"/>
          </a:p>
        </p:txBody>
      </p:sp>
      <p:sp>
        <p:nvSpPr>
          <p:cNvPr id="33" name="矩形 32"/>
          <p:cNvSpPr/>
          <p:nvPr/>
        </p:nvSpPr>
        <p:spPr>
          <a:xfrm>
            <a:off x="5743066" y="4420852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blockData</a:t>
            </a:r>
            <a:endParaRPr lang="en-US" altLang="zh-CN" dirty="0"/>
          </a:p>
        </p:txBody>
      </p:sp>
      <p:sp>
        <p:nvSpPr>
          <p:cNvPr id="34" name="矩形 33"/>
          <p:cNvSpPr/>
          <p:nvPr/>
        </p:nvSpPr>
        <p:spPr>
          <a:xfrm>
            <a:off x="7591806" y="2431313"/>
            <a:ext cx="639677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min</a:t>
            </a:r>
            <a:endParaRPr lang="en-US" altLang="zh-CN" dirty="0"/>
          </a:p>
        </p:txBody>
      </p:sp>
      <p:sp>
        <p:nvSpPr>
          <p:cNvPr id="35" name="矩形 34"/>
          <p:cNvSpPr/>
          <p:nvPr/>
        </p:nvSpPr>
        <p:spPr>
          <a:xfrm>
            <a:off x="8231484" y="2431313"/>
            <a:ext cx="866571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avgInc</a:t>
            </a:r>
            <a:endParaRPr lang="en-US" altLang="zh-CN" dirty="0"/>
          </a:p>
        </p:txBody>
      </p:sp>
      <p:sp>
        <p:nvSpPr>
          <p:cNvPr id="36" name="矩形 35"/>
          <p:cNvSpPr/>
          <p:nvPr/>
        </p:nvSpPr>
        <p:spPr>
          <a:xfrm>
            <a:off x="9098055" y="2431313"/>
            <a:ext cx="1031677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pointer</a:t>
            </a:r>
            <a:endParaRPr lang="en-US" altLang="zh-CN" dirty="0"/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7591806" y="1534954"/>
            <a:ext cx="419671" cy="896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9270048" y="1534954"/>
            <a:ext cx="859684" cy="896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/>
          <p:cNvCxnSpPr>
            <a:stCxn id="18" idx="2"/>
            <a:endCxn id="30" idx="0"/>
          </p:cNvCxnSpPr>
          <p:nvPr/>
        </p:nvCxnSpPr>
        <p:spPr>
          <a:xfrm rot="5400000">
            <a:off x="3383398" y="1993689"/>
            <a:ext cx="1640405" cy="32139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/>
          <p:cNvCxnSpPr>
            <a:stCxn id="36" idx="2"/>
            <a:endCxn id="33" idx="0"/>
          </p:cNvCxnSpPr>
          <p:nvPr/>
        </p:nvCxnSpPr>
        <p:spPr>
          <a:xfrm rot="5400000">
            <a:off x="7177424" y="1984381"/>
            <a:ext cx="1631399" cy="32415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121031" y="5344998"/>
            <a:ext cx="7285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每个</a:t>
            </a:r>
            <a:r>
              <a:rPr lang="en-US" altLang="zh-CN" dirty="0" err="1"/>
              <a:t>blockData</a:t>
            </a:r>
            <a:r>
              <a:rPr lang="zh-CN" altLang="en-US" dirty="0"/>
              <a:t>存放一批</a:t>
            </a:r>
            <a:r>
              <a:rPr lang="en-US" altLang="zh-CN" dirty="0"/>
              <a:t>doc id</a:t>
            </a:r>
            <a:r>
              <a:rPr lang="zh-CN" altLang="en-US" dirty="0"/>
              <a:t>，数量为</a:t>
            </a:r>
            <a:r>
              <a:rPr lang="en-US" altLang="zh-CN" dirty="0"/>
              <a:t>2^blockShift = 2^16 = 65536</a:t>
            </a:r>
            <a:r>
              <a:rPr lang="zh-CN" altLang="en-US" dirty="0"/>
              <a:t>个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1282045" y="6315959"/>
            <a:ext cx="972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此外，还将所有非空值重新写作一个</a:t>
            </a:r>
            <a:r>
              <a:rPr lang="en-US" altLang="zh-CN" dirty="0"/>
              <a:t>Numeric</a:t>
            </a:r>
            <a:r>
              <a:rPr lang="zh-CN" altLang="en-US" dirty="0"/>
              <a:t>字段。 </a:t>
            </a:r>
            <a:r>
              <a:rPr lang="en-US" altLang="zh-CN" dirty="0"/>
              <a:t>Write non-missing values as a numeric field</a:t>
            </a:r>
            <a:endParaRPr lang="zh-CN" altLang="en-US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980388" y="3525625"/>
            <a:ext cx="10463752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57839" y="243131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14367" y="390147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dvd</a:t>
            </a:r>
            <a:r>
              <a:rPr lang="zh-CN" altLang="en-US" dirty="0"/>
              <a:t>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0666" y="233266"/>
            <a:ext cx="613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TABLE_COMPRESSED   </a:t>
            </a:r>
            <a:r>
              <a:rPr lang="zh-CN" altLang="en-US" dirty="0"/>
              <a:t>表格压缩 </a:t>
            </a:r>
            <a:r>
              <a:rPr lang="en-US" altLang="zh-CN" dirty="0"/>
              <a:t>(</a:t>
            </a:r>
            <a:r>
              <a:rPr lang="zh-CN" altLang="en-US" dirty="0"/>
              <a:t>去重之后的值</a:t>
            </a:r>
            <a:r>
              <a:rPr lang="en-US" altLang="zh-CN" dirty="0"/>
              <a:t>&lt;=256</a:t>
            </a:r>
            <a:r>
              <a:rPr lang="zh-CN" altLang="en-US" dirty="0"/>
              <a:t>种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31903" y="2341436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missingBitSet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231903" y="991016"/>
            <a:ext cx="111236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count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3344266" y="991016"/>
            <a:ext cx="111236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tableSize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398244" y="93297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456629" y="991016"/>
            <a:ext cx="148000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tableElement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5936637" y="991016"/>
            <a:ext cx="148000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tableElement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7416645" y="991016"/>
            <a:ext cx="148000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tableElement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8896653" y="991016"/>
            <a:ext cx="619027" cy="358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469091" y="234143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dvd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975819" y="2341436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OrdinalValues</a:t>
            </a:r>
            <a:r>
              <a:rPr lang="en-US" altLang="zh-CN" dirty="0"/>
              <a:t>…</a:t>
            </a:r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2231903" y="3141155"/>
            <a:ext cx="741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missingBitSet</a:t>
            </a:r>
            <a:r>
              <a:rPr lang="en-US" altLang="zh-CN" dirty="0"/>
              <a:t> : </a:t>
            </a:r>
            <a:r>
              <a:rPr lang="zh-CN" altLang="en-US" dirty="0"/>
              <a:t>位集表示的无值的文档</a:t>
            </a:r>
            <a:endParaRPr lang="en-US" altLang="zh-CN" dirty="0"/>
          </a:p>
          <a:p>
            <a:r>
              <a:rPr lang="en-US" altLang="zh-CN" dirty="0" err="1"/>
              <a:t>OrdinalValues</a:t>
            </a:r>
            <a:r>
              <a:rPr lang="en-US" altLang="zh-CN" dirty="0"/>
              <a:t> : </a:t>
            </a:r>
            <a:r>
              <a:rPr lang="zh-CN" altLang="en-US" dirty="0"/>
              <a:t>以</a:t>
            </a:r>
            <a:r>
              <a:rPr lang="en-US" altLang="zh-CN" dirty="0"/>
              <a:t>packed int</a:t>
            </a:r>
            <a:r>
              <a:rPr lang="zh-CN" altLang="en-US" dirty="0"/>
              <a:t>的形式存储每一个文档的值在</a:t>
            </a:r>
            <a:r>
              <a:rPr lang="en-US" altLang="zh-CN" dirty="0"/>
              <a:t>table</a:t>
            </a:r>
            <a:r>
              <a:rPr lang="zh-CN" altLang="en-US" dirty="0"/>
              <a:t>中的序号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9938" y="216816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 GCD_COMPRESSED    </a:t>
            </a:r>
            <a:r>
              <a:rPr lang="zh-CN" altLang="en-US" dirty="0"/>
              <a:t>最大公约数压缩    </a:t>
            </a:r>
            <a:r>
              <a:rPr lang="en-US" altLang="zh-CN" dirty="0"/>
              <a:t>(value - min) / </a:t>
            </a:r>
            <a:r>
              <a:rPr lang="en-US" altLang="zh-CN" dirty="0" err="1"/>
              <a:t>gcd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41372" y="944164"/>
            <a:ext cx="111236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count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3353735" y="944164"/>
            <a:ext cx="111236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minValue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398244" y="93297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466098" y="944164"/>
            <a:ext cx="744717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gcd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5210815" y="944164"/>
            <a:ext cx="148000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bitRequired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2241372" y="2294302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missingBitSet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478560" y="229430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dvd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85288" y="2294302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Values</a:t>
            </a:r>
            <a:endParaRPr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2241372" y="3094021"/>
            <a:ext cx="5025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missingBitSet</a:t>
            </a:r>
            <a:r>
              <a:rPr lang="en-US" altLang="zh-CN" dirty="0"/>
              <a:t> : </a:t>
            </a:r>
            <a:r>
              <a:rPr lang="zh-CN" altLang="en-US" dirty="0"/>
              <a:t>位集表示的无值的文档</a:t>
            </a:r>
            <a:endParaRPr lang="en-US" altLang="zh-CN" dirty="0"/>
          </a:p>
          <a:p>
            <a:r>
              <a:rPr lang="en-US" altLang="zh-CN" dirty="0"/>
              <a:t>Values: </a:t>
            </a:r>
            <a:r>
              <a:rPr lang="zh-CN" altLang="en-US" dirty="0"/>
              <a:t>以</a:t>
            </a:r>
            <a:r>
              <a:rPr lang="en-US" altLang="zh-CN" dirty="0"/>
              <a:t>packed int</a:t>
            </a:r>
            <a:r>
              <a:rPr lang="zh-CN" altLang="en-US" dirty="0"/>
              <a:t>的形式存储每一个文档的值</a:t>
            </a:r>
            <a:r>
              <a:rPr lang="en-US" altLang="zh-CN" dirty="0"/>
              <a:t>,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实际存储的是</a:t>
            </a:r>
            <a:r>
              <a:rPr lang="en-US" altLang="zh-CN" dirty="0"/>
              <a:t>(value-min)/</a:t>
            </a:r>
            <a:r>
              <a:rPr lang="en-US" altLang="zh-CN" dirty="0" err="1"/>
              <a:t>gcd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9938" y="311085"/>
            <a:ext cx="334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Binary Doc Values</a:t>
            </a:r>
            <a:endParaRPr lang="en-US" altLang="zh-CN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448102" y="1394510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241372" y="2294302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BinaryValues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478560" y="229430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dvd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85288" y="2294302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missingBitSet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5729204" y="2294302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BinaryIndex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829559" y="3337089"/>
            <a:ext cx="88168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BinaryValues</a:t>
            </a:r>
            <a:r>
              <a:rPr lang="en-US" altLang="zh-CN" dirty="0"/>
              <a:t> : </a:t>
            </a:r>
            <a:r>
              <a:rPr lang="zh-CN" altLang="en-US" dirty="0"/>
              <a:t>顺序写入所有文档的值</a:t>
            </a:r>
            <a:endParaRPr lang="en-US" altLang="zh-CN" dirty="0"/>
          </a:p>
          <a:p>
            <a:r>
              <a:rPr lang="en-US" altLang="zh-CN" dirty="0" err="1"/>
              <a:t>missingBitSet</a:t>
            </a:r>
            <a:r>
              <a:rPr lang="en-US" altLang="zh-CN" dirty="0"/>
              <a:t> : </a:t>
            </a:r>
            <a:r>
              <a:rPr lang="zh-CN" altLang="en-US" dirty="0"/>
              <a:t>位集表示的无值文档</a:t>
            </a:r>
            <a:endParaRPr lang="en-US" altLang="zh-CN" dirty="0"/>
          </a:p>
          <a:p>
            <a:r>
              <a:rPr lang="en-US" altLang="zh-CN" dirty="0" err="1"/>
              <a:t>BinaryIndex</a:t>
            </a:r>
            <a:r>
              <a:rPr lang="en-US" altLang="zh-CN" dirty="0"/>
              <a:t> : </a:t>
            </a:r>
            <a:endParaRPr lang="en-US" altLang="zh-CN" dirty="0"/>
          </a:p>
          <a:p>
            <a:r>
              <a:rPr lang="en-US" altLang="zh-CN" dirty="0"/>
              <a:t>    1. </a:t>
            </a:r>
            <a:r>
              <a:rPr lang="zh-CN" altLang="en-US" dirty="0"/>
              <a:t>定长： 所有的值的长度都相同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不需要存储</a:t>
            </a:r>
            <a:r>
              <a:rPr lang="en-US" altLang="zh-CN" dirty="0" err="1"/>
              <a:t>BinaryIndex</a:t>
            </a:r>
            <a:r>
              <a:rPr lang="zh-CN" altLang="en-US" dirty="0"/>
              <a:t>，直接根据</a:t>
            </a:r>
            <a:r>
              <a:rPr lang="en-US" altLang="zh-CN" dirty="0"/>
              <a:t>length*index</a:t>
            </a:r>
            <a:r>
              <a:rPr lang="zh-CN" altLang="en-US" dirty="0"/>
              <a:t>来计算每个文档的值的偏移量</a:t>
            </a:r>
            <a:endParaRPr lang="en-US" altLang="zh-CN" dirty="0"/>
          </a:p>
          <a:p>
            <a:r>
              <a:rPr lang="en-US" altLang="zh-CN" dirty="0"/>
              <a:t>    2. </a:t>
            </a:r>
            <a:r>
              <a:rPr lang="zh-CN" altLang="en-US" dirty="0"/>
              <a:t>变长： 不是所有的值都是相同的长度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则</a:t>
            </a:r>
            <a:r>
              <a:rPr lang="en-US" altLang="zh-CN" dirty="0" err="1"/>
              <a:t>BinaryIndex</a:t>
            </a:r>
            <a:r>
              <a:rPr lang="zh-CN" altLang="en-US" dirty="0"/>
              <a:t>存储的是每个文档的值在</a:t>
            </a:r>
            <a:r>
              <a:rPr lang="en-US" altLang="zh-CN" dirty="0" err="1"/>
              <a:t>BinaryValues</a:t>
            </a:r>
            <a:r>
              <a:rPr lang="zh-CN" altLang="en-US" dirty="0"/>
              <a:t>中的结束位置</a:t>
            </a:r>
            <a:endParaRPr lang="en-US" altLang="zh-CN" dirty="0"/>
          </a:p>
          <a:p>
            <a:r>
              <a:rPr lang="en-US" altLang="zh-CN" dirty="0"/>
              <a:t>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Term Vector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209007" y="378120"/>
            <a:ext cx="117740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894886" y="602226"/>
            <a:ext cx="2139886" cy="35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Header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039485" y="602226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034011" y="602226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075673" y="602226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655423" y="602226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697085" y="602226"/>
            <a:ext cx="2412426" cy="3582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Footer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2990" y="1413121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DocBase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327785" y="1412875"/>
            <a:ext cx="136398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ChunkDocs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691765" y="1412875"/>
            <a:ext cx="134366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NumFields 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4034790" y="1412875"/>
            <a:ext cx="134366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FieldNums 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5311775" y="1412875"/>
            <a:ext cx="154495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FieldNumOffs 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6856730" y="1412875"/>
            <a:ext cx="84518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Flags 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3730625" y="2551430"/>
            <a:ext cx="130746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NumTerms 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5038090" y="2551430"/>
            <a:ext cx="149796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TermLengths 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6536055" y="2551430"/>
            <a:ext cx="128460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TermFreqs 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7820660" y="2551430"/>
            <a:ext cx="1104900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Positions 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8925560" y="2551430"/>
            <a:ext cx="134302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StartOffsets 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10268585" y="2551430"/>
            <a:ext cx="101790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Lengths 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11286490" y="2551430"/>
            <a:ext cx="84518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......</a:t>
            </a:r>
            <a:endParaRPr lang="en-US" altLang="zh-CN" dirty="0"/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307975" y="966470"/>
            <a:ext cx="3726180" cy="434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009515" y="947420"/>
            <a:ext cx="2702560" cy="4540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0" idx="3"/>
            <a:endCxn id="12" idx="1"/>
          </p:cNvCxnSpPr>
          <p:nvPr/>
        </p:nvCxnSpPr>
        <p:spPr>
          <a:xfrm flipH="1">
            <a:off x="3730625" y="1591945"/>
            <a:ext cx="3971290" cy="1138555"/>
          </a:xfrm>
          <a:prstGeom prst="curvedConnector5">
            <a:avLst>
              <a:gd name="adj1" fmla="val -5996"/>
              <a:gd name="adj2" fmla="val 50028"/>
              <a:gd name="adj3" fmla="val 105996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92480" y="3565525"/>
            <a:ext cx="78289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&lt;</a:t>
            </a:r>
            <a:r>
              <a:rPr lang="zh-CN" altLang="en-US"/>
              <a:t>文档</a:t>
            </a:r>
            <a:r>
              <a:rPr lang="en-US" altLang="zh-CN"/>
              <a:t>ID, </a:t>
            </a:r>
            <a:r>
              <a:rPr lang="zh-CN" altLang="en-US"/>
              <a:t>字段名</a:t>
            </a:r>
            <a:r>
              <a:rPr lang="en-US" altLang="zh-CN"/>
              <a:t>&gt;  --&gt; Map&lt;Term, (</a:t>
            </a:r>
            <a:r>
              <a:rPr lang="zh-CN" altLang="en-US"/>
              <a:t>词频、位置、偏移量</a:t>
            </a:r>
            <a:r>
              <a:rPr lang="en-US" altLang="zh-CN"/>
              <a:t>..)&gt;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7960"/>
            <a:ext cx="10515600" cy="5901690"/>
          </a:xfrm>
        </p:spPr>
        <p:txBody>
          <a:bodyPr/>
          <a:lstStyle/>
          <a:p>
            <a:r>
              <a:rPr lang="en-US" altLang="zh-CN" sz="2000" dirty="0">
                <a:sym typeface="+mn-ea"/>
              </a:rPr>
              <a:t>DocBase : chunk</a:t>
            </a:r>
            <a:r>
              <a:rPr lang="zh-CN" altLang="en-US" sz="2000" dirty="0">
                <a:sym typeface="+mn-ea"/>
              </a:rPr>
              <a:t>中第一个文档的</a:t>
            </a:r>
            <a:r>
              <a:rPr lang="en-US" altLang="zh-CN" sz="2000" dirty="0">
                <a:sym typeface="+mn-ea"/>
              </a:rPr>
              <a:t>ID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ChunkDocs : chunk</a:t>
            </a:r>
            <a:r>
              <a:rPr lang="zh-CN" altLang="en-US" sz="2000" dirty="0">
                <a:sym typeface="+mn-ea"/>
              </a:rPr>
              <a:t>中的文档总数</a:t>
            </a:r>
            <a:endParaRPr lang="zh-CN" altLang="en-US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NumFields </a:t>
            </a:r>
            <a:r>
              <a:rPr lang="en-US" altLang="zh-CN" sz="2000" dirty="0">
                <a:sym typeface="+mn-ea"/>
              </a:rPr>
              <a:t>: </a:t>
            </a:r>
            <a:r>
              <a:rPr lang="zh-CN" altLang="en-US" sz="2000" dirty="0">
                <a:sym typeface="+mn-ea"/>
              </a:rPr>
              <a:t>每个文档的字段数</a:t>
            </a:r>
            <a:endParaRPr lang="zh-CN" altLang="en-US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FieldNums </a:t>
            </a:r>
            <a:r>
              <a:rPr lang="en-US" altLang="zh-CN" sz="2000" dirty="0">
                <a:sym typeface="+mn-ea"/>
              </a:rPr>
              <a:t>:  </a:t>
            </a:r>
            <a:r>
              <a:rPr lang="zh-CN" altLang="en-US" sz="2000" dirty="0">
                <a:sym typeface="+mn-ea"/>
              </a:rPr>
              <a:t>每个文档的字段编号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FieldNumOffs : </a:t>
            </a:r>
            <a:r>
              <a:rPr lang="zh-CN" altLang="en-US" sz="2000" dirty="0">
                <a:sym typeface="+mn-ea"/>
              </a:rPr>
              <a:t>每个字段的偏移位置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Flags : </a:t>
            </a:r>
            <a:r>
              <a:rPr lang="zh-CN" altLang="en-US" sz="2000" dirty="0">
                <a:sym typeface="+mn-ea"/>
              </a:rPr>
              <a:t>标识位。是否存储</a:t>
            </a:r>
            <a:r>
              <a:rPr lang="en-US" altLang="zh-CN" sz="2000" dirty="0">
                <a:sym typeface="+mn-ea"/>
              </a:rPr>
              <a:t>positions, offsets </a:t>
            </a:r>
            <a:r>
              <a:rPr lang="zh-CN" altLang="en-US" sz="2000" dirty="0">
                <a:sym typeface="+mn-ea"/>
              </a:rPr>
              <a:t>和 </a:t>
            </a:r>
            <a:r>
              <a:rPr lang="en-US" altLang="zh-CN" sz="2000" dirty="0">
                <a:sym typeface="+mn-ea"/>
              </a:rPr>
              <a:t>paloads</a:t>
            </a:r>
            <a:endParaRPr lang="en-US" altLang="zh-CN" sz="2000" dirty="0">
              <a:sym typeface="+mn-ea"/>
            </a:endParaRPr>
          </a:p>
          <a:p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NumTerms : </a:t>
            </a:r>
            <a:r>
              <a:rPr lang="zh-CN" altLang="en-US" sz="2000" dirty="0">
                <a:sym typeface="+mn-ea"/>
              </a:rPr>
              <a:t>每一个文档每一个字段的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数目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TermLengths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的长度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TermFreqs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的词频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Positions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的位置信息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StartOffsets : 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的起始偏移量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Lengths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的偏移长度 </a:t>
            </a: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提交点文件</a:t>
            </a:r>
            <a:r>
              <a:rPr lang="en-US" altLang="zh-CN"/>
              <a:t>: segment_N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04825" y="1591945"/>
            <a:ext cx="109588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一个提交点文件是一系列</a:t>
            </a:r>
            <a:r>
              <a:rPr lang="en-US" altLang="zh-CN"/>
              <a:t>segment</a:t>
            </a:r>
            <a:r>
              <a:rPr lang="zh-CN" altLang="en-US"/>
              <a:t>的集合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可能有一个或多个提交点文件，如</a:t>
            </a:r>
            <a:r>
              <a:rPr lang="en-US" altLang="zh-CN">
                <a:sym typeface="+mn-ea"/>
              </a:rPr>
              <a:t>: segment_0, segment_1 ...  </a:t>
            </a:r>
            <a:r>
              <a:rPr lang="zh-CN" altLang="en-US">
                <a:sym typeface="+mn-ea"/>
              </a:rPr>
              <a:t>当前活跃的是版本号最大的</a:t>
            </a:r>
            <a:r>
              <a:rPr lang="zh-CN">
                <a:sym typeface="+mn-ea"/>
              </a:rPr>
              <a:t>那一个。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125345" y="1081405"/>
            <a:ext cx="1689735" cy="4019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NameCounter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3823970" y="1081405"/>
            <a:ext cx="1482090" cy="4019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SegCount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306060" y="1081405"/>
            <a:ext cx="1482090" cy="4019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SegInfo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196590" y="3017520"/>
            <a:ext cx="1482090" cy="4019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SegName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118350" y="1081405"/>
            <a:ext cx="1482090" cy="4019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SegInfo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788150" y="1115060"/>
            <a:ext cx="330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678680" y="3017520"/>
            <a:ext cx="627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5208270" y="3017520"/>
            <a:ext cx="1775460" cy="4019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DeletionCount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6983730" y="3034665"/>
            <a:ext cx="627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3197225" y="1468755"/>
            <a:ext cx="2144395" cy="1575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764655" y="1459230"/>
            <a:ext cx="711835" cy="158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53440" y="4466590"/>
            <a:ext cx="78936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NameCounter</a:t>
            </a:r>
            <a:r>
              <a:rPr lang="zh-CN" altLang="en-US"/>
              <a:t>：用来命名新的</a:t>
            </a:r>
            <a:r>
              <a:rPr lang="en-US" altLang="zh-CN"/>
              <a:t>segment</a:t>
            </a:r>
            <a:endParaRPr lang="en-US" altLang="zh-CN"/>
          </a:p>
          <a:p>
            <a:r>
              <a:rPr lang="en-US" altLang="zh-CN"/>
              <a:t>SegCount</a:t>
            </a:r>
            <a:r>
              <a:rPr lang="zh-CN" altLang="en-US"/>
              <a:t>：</a:t>
            </a:r>
            <a:r>
              <a:rPr lang="en-US" altLang="zh-CN"/>
              <a:t>segment</a:t>
            </a:r>
            <a:r>
              <a:rPr lang="zh-CN" altLang="en-US"/>
              <a:t>总数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SegName</a:t>
            </a:r>
            <a:r>
              <a:rPr lang="zh-CN" altLang="en-US"/>
              <a:t>：</a:t>
            </a:r>
            <a:r>
              <a:rPr lang="en-US" altLang="zh-CN"/>
              <a:t>segment</a:t>
            </a:r>
            <a:r>
              <a:rPr lang="zh-CN" altLang="en-US"/>
              <a:t>的名称。例如</a:t>
            </a:r>
            <a:r>
              <a:rPr lang="en-US" altLang="zh-CN"/>
              <a:t>: “_0”</a:t>
            </a:r>
            <a:endParaRPr lang="en-US" altLang="zh-CN"/>
          </a:p>
          <a:p>
            <a:r>
              <a:rPr lang="en-US" altLang="zh-CN"/>
              <a:t>DeletionCount</a:t>
            </a:r>
            <a:r>
              <a:rPr lang="zh-CN" altLang="en-US"/>
              <a:t>：</a:t>
            </a:r>
            <a:r>
              <a:rPr lang="en-US" altLang="zh-CN"/>
              <a:t>segment</a:t>
            </a:r>
            <a:r>
              <a:rPr lang="zh-CN" altLang="en-US"/>
              <a:t>中已删除文档的总数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26720" y="320675"/>
            <a:ext cx="224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segment_N</a:t>
            </a:r>
            <a:r>
              <a:rPr lang="zh-CN" altLang="en-US"/>
              <a:t>文件内容</a:t>
            </a:r>
            <a:r>
              <a:rPr lang="en-US" altLang="zh-CN"/>
              <a:t>: 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段信息</a:t>
            </a:r>
            <a:r>
              <a:rPr lang="en-US" altLang="zh-CN"/>
              <a:t>:  .si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620520" y="169100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/>
              <a:t>Header</a:t>
            </a:r>
            <a:endParaRPr lang="en-US" altLang="zh-CN" dirty="0" err="1"/>
          </a:p>
        </p:txBody>
      </p:sp>
      <p:sp>
        <p:nvSpPr>
          <p:cNvPr id="5" name="矩形 4"/>
          <p:cNvSpPr/>
          <p:nvPr/>
        </p:nvSpPr>
        <p:spPr>
          <a:xfrm>
            <a:off x="2625090" y="1691005"/>
            <a:ext cx="121856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SegSize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843655" y="1691005"/>
            <a:ext cx="78994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Files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4632960" y="1691005"/>
            <a:ext cx="182880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IsCompoundFile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8857615" y="169100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/>
              <a:t>Footer</a:t>
            </a:r>
            <a:endParaRPr lang="en-US" altLang="zh-CN" dirty="0" err="1"/>
          </a:p>
        </p:txBody>
      </p:sp>
      <p:sp>
        <p:nvSpPr>
          <p:cNvPr id="8" name="矩形 7"/>
          <p:cNvSpPr/>
          <p:nvPr/>
        </p:nvSpPr>
        <p:spPr>
          <a:xfrm>
            <a:off x="6461760" y="1691005"/>
            <a:ext cx="121348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IndexSort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6461760" y="1691005"/>
            <a:ext cx="121348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IndexSort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7675245" y="1691005"/>
            <a:ext cx="121348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SortField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775970" y="2898775"/>
            <a:ext cx="111067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SegSize :  </a:t>
            </a:r>
            <a:r>
              <a:rPr lang="zh-CN" altLang="en-US"/>
              <a:t>段中的文档总数 </a:t>
            </a:r>
            <a:endParaRPr lang="en-US" altLang="zh-CN"/>
          </a:p>
          <a:p>
            <a:r>
              <a:rPr lang="en-US" altLang="zh-CN"/>
              <a:t>Files :  </a:t>
            </a:r>
            <a:r>
              <a:rPr lang="zh-CN" altLang="en-US"/>
              <a:t>该段引用的文件名称列表</a:t>
            </a:r>
            <a:endParaRPr lang="en-US" altLang="zh-CN"/>
          </a:p>
          <a:p>
            <a:r>
              <a:rPr lang="en-US" altLang="zh-CN"/>
              <a:t>IsCompoundFile : </a:t>
            </a:r>
            <a:r>
              <a:rPr lang="zh-CN" altLang="en-US"/>
              <a:t>是否使用复合文件</a:t>
            </a:r>
            <a:endParaRPr lang="en-US" altLang="zh-CN"/>
          </a:p>
          <a:p>
            <a:r>
              <a:rPr lang="en-US" altLang="zh-CN"/>
              <a:t>IndexSort &amp; SortField : </a:t>
            </a:r>
            <a:r>
              <a:rPr lang="zh-CN" altLang="en-US"/>
              <a:t>索引的预排序信息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字段信息</a:t>
            </a:r>
            <a:r>
              <a:rPr lang="en-US" altLang="zh-CN"/>
              <a:t>:  .fnm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496060" y="169100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/>
              <a:t>Header</a:t>
            </a:r>
            <a:endParaRPr lang="en-US" altLang="zh-CN" dirty="0" err="1"/>
          </a:p>
        </p:txBody>
      </p:sp>
      <p:sp>
        <p:nvSpPr>
          <p:cNvPr id="5" name="矩形 4"/>
          <p:cNvSpPr/>
          <p:nvPr/>
        </p:nvSpPr>
        <p:spPr>
          <a:xfrm>
            <a:off x="2496185" y="1691005"/>
            <a:ext cx="150685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FieldsCount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003040" y="1691005"/>
            <a:ext cx="125857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Field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5261394" y="169100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41365" y="1691005"/>
            <a:ext cx="12109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Field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7052310" y="169100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/>
              <a:t>Footer</a:t>
            </a:r>
            <a:endParaRPr lang="en-US" altLang="zh-CN" dirty="0" err="1"/>
          </a:p>
        </p:txBody>
      </p:sp>
      <p:sp>
        <p:nvSpPr>
          <p:cNvPr id="3" name="矩形 2"/>
          <p:cNvSpPr/>
          <p:nvPr/>
        </p:nvSpPr>
        <p:spPr>
          <a:xfrm>
            <a:off x="1744345" y="3249930"/>
            <a:ext cx="150685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FieldName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251200" y="3249930"/>
            <a:ext cx="150685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FieldNumber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4718050" y="3249930"/>
            <a:ext cx="127254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FieldBits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5975985" y="3249930"/>
            <a:ext cx="15919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DocValuesBits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7567714" y="3249930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1724660" y="2059940"/>
            <a:ext cx="2280920" cy="1208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226050" y="2072640"/>
            <a:ext cx="2884805" cy="1170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16890" y="4020185"/>
            <a:ext cx="107003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FieldsCount : </a:t>
            </a:r>
            <a:r>
              <a:rPr lang="zh-CN" altLang="en-US"/>
              <a:t>字段总数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FieldName: </a:t>
            </a:r>
            <a:r>
              <a:rPr lang="zh-CN" altLang="en-US"/>
              <a:t>字段名称</a:t>
            </a:r>
            <a:endParaRPr lang="zh-CN" altLang="en-US"/>
          </a:p>
          <a:p>
            <a:r>
              <a:rPr lang="en-US" altLang="zh-CN"/>
              <a:t>FieldNumber: </a:t>
            </a:r>
            <a:r>
              <a:rPr lang="zh-CN" altLang="en-US"/>
              <a:t>字段编号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41655" y="334645"/>
            <a:ext cx="1134110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FieldBits (1</a:t>
            </a:r>
            <a:r>
              <a:rPr lang="zh-CN" altLang="en-US"/>
              <a:t>字节</a:t>
            </a:r>
            <a:r>
              <a:rPr lang="en-US" altLang="zh-CN"/>
              <a:t>): 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最低位</a:t>
            </a:r>
            <a:r>
              <a:rPr lang="en-US" altLang="zh-CN"/>
              <a:t>(0x1) : 1</a:t>
            </a:r>
            <a:r>
              <a:rPr lang="zh-CN" altLang="en-US"/>
              <a:t>表示有</a:t>
            </a:r>
            <a:r>
              <a:rPr lang="en-US" altLang="zh-CN"/>
              <a:t>term vectors, 0</a:t>
            </a:r>
            <a:r>
              <a:rPr lang="zh-CN" altLang="en-US"/>
              <a:t>表示无 </a:t>
            </a:r>
            <a:endParaRPr lang="zh-CN" altLang="en-US"/>
          </a:p>
          <a:p>
            <a:r>
              <a:rPr lang="zh-CN" altLang="en-US"/>
              <a:t>第二低位</a:t>
            </a:r>
            <a:r>
              <a:rPr lang="en-US" altLang="zh-CN"/>
              <a:t>(0x2): 1</a:t>
            </a:r>
            <a:r>
              <a:rPr lang="zh-CN" altLang="en-US"/>
              <a:t>表示索引的字段</a:t>
            </a:r>
            <a:r>
              <a:rPr lang="zh-CN" altLang="en-US"/>
              <a:t>省略掉了</a:t>
            </a:r>
            <a:r>
              <a:rPr lang="en-US" altLang="zh-CN"/>
              <a:t>norms</a:t>
            </a:r>
            <a:endParaRPr lang="en-US" altLang="zh-CN"/>
          </a:p>
          <a:p>
            <a:r>
              <a:rPr lang="zh-CN" altLang="en-US"/>
              <a:t>第三低位</a:t>
            </a:r>
            <a:r>
              <a:rPr lang="en-US" altLang="zh-CN"/>
              <a:t>(0x4), 1</a:t>
            </a:r>
            <a:r>
              <a:rPr lang="zh-CN" altLang="en-US"/>
              <a:t>表示索引的字段</a:t>
            </a:r>
            <a:r>
              <a:rPr lang="zh-CN" altLang="en-US"/>
              <a:t>存储了</a:t>
            </a:r>
            <a:r>
              <a:rPr lang="en-US" altLang="zh-CN"/>
              <a:t>payload</a:t>
            </a:r>
            <a:r>
              <a:rPr lang="zh-CN" altLang="en-US"/>
              <a:t>信息</a:t>
            </a:r>
            <a:endParaRPr lang="zh-CN" altLang="en-US"/>
          </a:p>
          <a:p>
            <a:r>
              <a:rPr lang="zh-CN" altLang="en-US"/>
              <a:t>第四低位</a:t>
            </a:r>
            <a:r>
              <a:rPr lang="en-US" altLang="zh-CN"/>
              <a:t>(0x8), 1</a:t>
            </a:r>
            <a:r>
              <a:rPr lang="zh-CN" altLang="en-US"/>
              <a:t>表示是</a:t>
            </a:r>
            <a:r>
              <a:rPr lang="zh-CN" altLang="en-US"/>
              <a:t>软删除字段 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IndexOptions (1</a:t>
            </a:r>
            <a:r>
              <a:rPr lang="zh-CN" altLang="en-US"/>
              <a:t>字节</a:t>
            </a:r>
            <a:r>
              <a:rPr lang="en-US" altLang="zh-CN"/>
              <a:t>)</a:t>
            </a:r>
            <a:r>
              <a:rPr lang="en-US" altLang="zh-CN"/>
              <a:t>: </a:t>
            </a:r>
            <a:endParaRPr lang="en-US" altLang="zh-CN"/>
          </a:p>
          <a:p>
            <a:r>
              <a:rPr lang="en-US" altLang="zh-CN"/>
              <a:t>0:  </a:t>
            </a:r>
            <a:r>
              <a:rPr lang="zh-CN" altLang="en-US"/>
              <a:t>不索引</a:t>
            </a:r>
            <a:endParaRPr lang="zh-CN" altLang="en-US"/>
          </a:p>
          <a:p>
            <a:r>
              <a:rPr lang="en-US" altLang="zh-CN"/>
              <a:t>1:  DOCS_ONLY </a:t>
            </a:r>
            <a:endParaRPr lang="en-US" altLang="zh-CN"/>
          </a:p>
          <a:p>
            <a:r>
              <a:rPr lang="en-US" altLang="zh-CN"/>
              <a:t>2.  DOCS_AND_FREQS  </a:t>
            </a:r>
            <a:endParaRPr lang="en-US" altLang="zh-CN"/>
          </a:p>
          <a:p>
            <a:r>
              <a:rPr lang="en-US" altLang="zh-CN"/>
              <a:t>3.  DOCS_AND_FREQS_AND_POSITIONS</a:t>
            </a:r>
            <a:endParaRPr lang="en-US" altLang="zh-CN"/>
          </a:p>
          <a:p>
            <a:r>
              <a:rPr lang="en-US" altLang="zh-CN"/>
              <a:t>4.  DOCS_AND_FREQS_AND_POSITIONS_AND_OFFSETS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DocValuesBits (1</a:t>
            </a:r>
            <a:r>
              <a:rPr lang="zh-CN" altLang="en-US"/>
              <a:t>字节</a:t>
            </a:r>
            <a:r>
              <a:rPr lang="en-US" altLang="zh-CN"/>
              <a:t>): </a:t>
            </a:r>
            <a:endParaRPr lang="en-US" altLang="zh-CN"/>
          </a:p>
          <a:p>
            <a:r>
              <a:rPr lang="en-US" altLang="zh-CN"/>
              <a:t>0:  no DocValues for this field </a:t>
            </a:r>
            <a:endParaRPr lang="en-US" altLang="zh-CN"/>
          </a:p>
          <a:p>
            <a:r>
              <a:rPr lang="en-US" altLang="zh-CN"/>
              <a:t>1:  NumericDocValues</a:t>
            </a:r>
            <a:endParaRPr lang="en-US" altLang="zh-CN"/>
          </a:p>
          <a:p>
            <a:r>
              <a:rPr lang="en-US" altLang="zh-CN"/>
              <a:t>2:  BinaryDocValues</a:t>
            </a:r>
            <a:endParaRPr lang="en-US" altLang="zh-CN"/>
          </a:p>
          <a:p>
            <a:r>
              <a:rPr lang="en-US" altLang="zh-CN"/>
              <a:t>3:  SortedDocValues  </a:t>
            </a:r>
            <a:endParaRPr lang="en-US" altLang="zh-CN"/>
          </a:p>
          <a:p>
            <a:r>
              <a:rPr lang="en-US" altLang="zh-CN"/>
              <a:t>4:  SortedSetDocValues</a:t>
            </a:r>
            <a:endParaRPr lang="en-US" altLang="zh-CN"/>
          </a:p>
          <a:p>
            <a:r>
              <a:rPr lang="en-US" altLang="zh-CN"/>
              <a:t>5:  SortedNumericDocValues 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Stored Fields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34912" y="254524"/>
            <a:ext cx="2139886" cy="35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PackedIntsVersion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79511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74037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15699" y="254524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95449" y="25452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41824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088199" y="254522"/>
            <a:ext cx="2412426" cy="3582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BlocksEndMarker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846136" y="1621409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92511" y="1621408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938886" y="1621408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2201578" y="612741"/>
            <a:ext cx="1173220" cy="10086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369323" y="612741"/>
            <a:ext cx="3657600" cy="10086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201578" y="1621406"/>
            <a:ext cx="1637640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DocBases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846136" y="1979625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892511" y="1979624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938886" y="1979624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201578" y="1979622"/>
            <a:ext cx="1637640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StartPointers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992180" y="1621406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992180" y="1979622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113122" y="2714920"/>
            <a:ext cx="117740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4776" y="793907"/>
            <a:ext cx="2073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fdx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全部加载在内存中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9328036" y="701574"/>
            <a:ext cx="28091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实际在磁盘上的存储单元是</a:t>
            </a:r>
            <a:r>
              <a:rPr lang="en-US" altLang="zh-CN" sz="1400" dirty="0"/>
              <a:t>chunk</a:t>
            </a:r>
            <a:r>
              <a:rPr lang="zh-CN" altLang="en-US" sz="1400" dirty="0"/>
              <a:t>，</a:t>
            </a:r>
            <a:endParaRPr lang="en-US" altLang="zh-CN" sz="1400" dirty="0"/>
          </a:p>
          <a:p>
            <a:r>
              <a:rPr lang="en-US" altLang="zh-CN" sz="1400" dirty="0"/>
              <a:t>Block</a:t>
            </a:r>
            <a:r>
              <a:rPr lang="zh-CN" altLang="en-US" sz="1400" dirty="0"/>
              <a:t>是为了将一批</a:t>
            </a:r>
            <a:r>
              <a:rPr lang="en-US" altLang="zh-CN" sz="1400" dirty="0"/>
              <a:t>chunk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docID</a:t>
            </a:r>
            <a:r>
              <a:rPr lang="zh-CN" altLang="en-US" sz="1400" dirty="0"/>
              <a:t>和指针放在一起进行整数压缩</a:t>
            </a:r>
            <a:endParaRPr lang="zh-CN" altLang="en-US" sz="1400" dirty="0"/>
          </a:p>
        </p:txBody>
      </p:sp>
      <p:sp>
        <p:nvSpPr>
          <p:cNvPr id="35" name="矩形 34"/>
          <p:cNvSpPr/>
          <p:nvPr/>
        </p:nvSpPr>
        <p:spPr>
          <a:xfrm>
            <a:off x="1885361" y="3271105"/>
            <a:ext cx="2139886" cy="35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Header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029960" y="327110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024486" y="327110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066148" y="327110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645898" y="3271104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692640" y="3271766"/>
            <a:ext cx="2412426" cy="3582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Footer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endCxn id="36" idx="0"/>
          </p:cNvCxnSpPr>
          <p:nvPr/>
        </p:nvCxnSpPr>
        <p:spPr>
          <a:xfrm>
            <a:off x="4147794" y="2337841"/>
            <a:ext cx="405354" cy="933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213021" y="2337841"/>
            <a:ext cx="405354" cy="933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8" idx="2"/>
            <a:endCxn id="39" idx="0"/>
          </p:cNvCxnSpPr>
          <p:nvPr/>
        </p:nvCxnSpPr>
        <p:spPr>
          <a:xfrm flipH="1">
            <a:off x="7169086" y="2337841"/>
            <a:ext cx="346282" cy="9332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088198" y="1646626"/>
            <a:ext cx="3497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Chunk</a:t>
            </a:r>
            <a:r>
              <a:rPr lang="zh-CN" altLang="en-US" sz="1400" dirty="0"/>
              <a:t>中第一个文档的</a:t>
            </a:r>
            <a:r>
              <a:rPr lang="en-US" altLang="zh-CN" sz="1400" dirty="0" err="1"/>
              <a:t>docID</a:t>
            </a:r>
            <a:r>
              <a:rPr lang="en-US" altLang="zh-CN" sz="1400" dirty="0"/>
              <a:t>(</a:t>
            </a:r>
            <a:r>
              <a:rPr lang="zh-CN" altLang="en-US" sz="1400" dirty="0"/>
              <a:t>二分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8090097" y="2004842"/>
            <a:ext cx="2809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Chunk</a:t>
            </a:r>
            <a:r>
              <a:rPr lang="zh-CN" altLang="en-US" sz="1400" dirty="0"/>
              <a:t>在磁盘上的位置</a:t>
            </a:r>
            <a:endParaRPr lang="zh-CN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2485531" y="4298622"/>
            <a:ext cx="1366884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ChunkDocs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3859334" y="4298621"/>
            <a:ext cx="1759041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DocFieldCounts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31574" y="4298619"/>
            <a:ext cx="1367523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DocLengths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1274605" y="4298619"/>
            <a:ext cx="120400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DocBase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7012296" y="4298619"/>
            <a:ext cx="1940022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CompressedDocs</a:t>
            </a:r>
            <a:endParaRPr lang="zh-CN" altLang="en-US" dirty="0"/>
          </a:p>
        </p:txBody>
      </p:sp>
      <p:cxnSp>
        <p:nvCxnSpPr>
          <p:cNvPr id="66" name="直接连接符 65"/>
          <p:cNvCxnSpPr/>
          <p:nvPr/>
        </p:nvCxnSpPr>
        <p:spPr>
          <a:xfrm>
            <a:off x="7041824" y="4637989"/>
            <a:ext cx="722922" cy="4996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024486" y="3648179"/>
            <a:ext cx="3927832" cy="6548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7729982" y="5137611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8724508" y="5137611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9766170" y="5137613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345920" y="513761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cxnSp>
        <p:nvCxnSpPr>
          <p:cNvPr id="79" name="直接连接符 78"/>
          <p:cNvCxnSpPr/>
          <p:nvPr/>
        </p:nvCxnSpPr>
        <p:spPr>
          <a:xfrm>
            <a:off x="8927540" y="4637989"/>
            <a:ext cx="2460042" cy="4996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1269892" y="3624905"/>
            <a:ext cx="2755355" cy="6781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5698070" y="6033755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Value2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3671310" y="6043179"/>
            <a:ext cx="217464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FieldNumAndType2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6718371" y="6033754"/>
            <a:ext cx="79699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618017" y="6043182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Value1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518348" y="6043179"/>
            <a:ext cx="217464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FieldNumAndType1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7533922" y="6043179"/>
            <a:ext cx="2415998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FieldNumAndTypeN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9793708" y="6043179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ValueN</a:t>
            </a:r>
            <a:endParaRPr lang="zh-CN" altLang="en-US" dirty="0"/>
          </a:p>
        </p:txBody>
      </p:sp>
      <p:cxnSp>
        <p:nvCxnSpPr>
          <p:cNvPr id="104" name="直接连接符 103"/>
          <p:cNvCxnSpPr/>
          <p:nvPr/>
        </p:nvCxnSpPr>
        <p:spPr>
          <a:xfrm flipV="1">
            <a:off x="518348" y="5472564"/>
            <a:ext cx="7211634" cy="6030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 flipV="1">
            <a:off x="8743061" y="5495831"/>
            <a:ext cx="2060720" cy="5797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45223" y="322867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fdt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在磁盘上</a:t>
            </a:r>
            <a:endParaRPr lang="zh-CN" altLang="en-US" dirty="0"/>
          </a:p>
        </p:txBody>
      </p:sp>
      <p:sp>
        <p:nvSpPr>
          <p:cNvPr id="124" name="左大括号 123"/>
          <p:cNvSpPr/>
          <p:nvPr/>
        </p:nvSpPr>
        <p:spPr>
          <a:xfrm>
            <a:off x="9118456" y="4010260"/>
            <a:ext cx="231170" cy="6548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9316002" y="3849167"/>
            <a:ext cx="199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BEST_SPEED</a:t>
            </a:r>
            <a:endParaRPr lang="zh-CN" altLang="en-US" dirty="0"/>
          </a:p>
        </p:txBody>
      </p:sp>
      <p:sp>
        <p:nvSpPr>
          <p:cNvPr id="130" name="文本框 129"/>
          <p:cNvSpPr txBox="1"/>
          <p:nvPr/>
        </p:nvSpPr>
        <p:spPr>
          <a:xfrm>
            <a:off x="9328313" y="4480452"/>
            <a:ext cx="238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BEST_COMPRESSION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c960a9b8-55aa-45dd-a392-3632166f1cda}"/>
</p:tagLst>
</file>

<file path=ppt/tags/tag2.xml><?xml version="1.0" encoding="utf-8"?>
<p:tagLst xmlns:p="http://schemas.openxmlformats.org/presentationml/2006/main">
  <p:tag name="REFSHAPE" val="976944972"/>
  <p:tag name="KSO_WM_UNIT_PLACING_PICTURE_USER_VIEWPORT" val="{&quot;height&quot;:10275,&quot;width&quot;:889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5770</Words>
  <Application>WPS 演示</Application>
  <PresentationFormat>宽屏</PresentationFormat>
  <Paragraphs>745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宋体</vt:lpstr>
      <vt:lpstr>Wingdings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提交点文件: segment_N</vt:lpstr>
      <vt:lpstr>PowerPoint 演示文稿</vt:lpstr>
      <vt:lpstr>段信息:  .si</vt:lpstr>
      <vt:lpstr>字段信息:  .fnm</vt:lpstr>
      <vt:lpstr>PowerPoint 演示文稿</vt:lpstr>
      <vt:lpstr>Stored Fields </vt:lpstr>
      <vt:lpstr>PowerPoint 演示文稿</vt:lpstr>
      <vt:lpstr>PowerPoint 演示文稿</vt:lpstr>
      <vt:lpstr>根据文档id，获取文档的存储字段信息</vt:lpstr>
      <vt:lpstr>倒排索引</vt:lpstr>
      <vt:lpstr>PowerPoint 演示文稿</vt:lpstr>
      <vt:lpstr>PowerPoint 演示文稿</vt:lpstr>
      <vt:lpstr>PowerPoint 演示文稿</vt:lpstr>
      <vt:lpstr>PowerPoint 演示文稿</vt:lpstr>
      <vt:lpstr>根据Term查找所有匹配的文档id</vt:lpstr>
      <vt:lpstr>Doc Values </vt:lpstr>
      <vt:lpstr>Numeric Doc Values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Term Vector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 祥</dc:creator>
  <cp:lastModifiedBy>EDZ</cp:lastModifiedBy>
  <cp:revision>54</cp:revision>
  <dcterms:created xsi:type="dcterms:W3CDTF">2019-08-11T10:36:00Z</dcterms:created>
  <dcterms:modified xsi:type="dcterms:W3CDTF">2020-01-10T01:39:41Z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