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68" r:id="rId2"/>
    <p:sldId id="257" r:id="rId3"/>
    <p:sldId id="269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88" r:id="rId23"/>
    <p:sldId id="290" r:id="rId24"/>
    <p:sldId id="291" r:id="rId25"/>
    <p:sldId id="292" r:id="rId26"/>
    <p:sldId id="293" r:id="rId27"/>
    <p:sldId id="263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91">
          <p15:clr>
            <a:srgbClr val="A4A3A4"/>
          </p15:clr>
        </p15:guide>
        <p15:guide id="2" pos="61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1" autoAdjust="0"/>
    <p:restoredTop sz="96090" autoAdjust="0"/>
  </p:normalViewPr>
  <p:slideViewPr>
    <p:cSldViewPr snapToGrid="0" showGuides="1">
      <p:cViewPr>
        <p:scale>
          <a:sx n="100" d="100"/>
          <a:sy n="100" d="100"/>
        </p:scale>
        <p:origin x="-1140" y="-138"/>
      </p:cViewPr>
      <p:guideLst>
        <p:guide orient="horz" pos="1691"/>
        <p:guide pos="6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1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285750" y="184280"/>
            <a:ext cx="669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2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信息系统安全风险</a:t>
            </a:r>
            <a:endParaRPr lang="zh-CN" altLang="en-US" sz="4000" b="1" kern="0" dirty="0">
              <a:solidFill>
                <a:srgbClr val="7BA9CA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73138" y="2021981"/>
            <a:ext cx="8769745" cy="4886233"/>
            <a:chOff x="973138" y="2021981"/>
            <a:chExt cx="8769745" cy="4886233"/>
          </a:xfrm>
        </p:grpSpPr>
        <p:sp>
          <p:nvSpPr>
            <p:cNvPr id="2" name="矩形 1"/>
            <p:cNvSpPr/>
            <p:nvPr/>
          </p:nvSpPr>
          <p:spPr>
            <a:xfrm>
              <a:off x="981469" y="2021981"/>
              <a:ext cx="7827679" cy="423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en-US" altLang="zh-CN" b="1" dirty="0" smtClean="0">
                  <a:latin typeface="微软雅黑" panose="020B0503020204020204" charset="-122"/>
                  <a:ea typeface="楷体_GB2312"/>
                  <a:cs typeface="微软雅黑" panose="020B0503020204020204" charset="-122"/>
                </a:rPr>
                <a:t>3. </a:t>
              </a:r>
              <a:r>
                <a:rPr lang="zh-CN" altLang="en-US" b="1" dirty="0">
                  <a:latin typeface="微软雅黑" panose="020B0503020204020204" charset="-122"/>
                  <a:ea typeface="楷体_GB2312"/>
                  <a:cs typeface="微软雅黑" panose="020B0503020204020204" charset="-122"/>
                </a:rPr>
                <a:t>展示交流　</a:t>
              </a:r>
            </a:p>
          </p:txBody>
        </p:sp>
        <p:sp>
          <p:nvSpPr>
            <p:cNvPr id="12" name="标题 1"/>
            <p:cNvSpPr txBox="1"/>
            <p:nvPr/>
          </p:nvSpPr>
          <p:spPr>
            <a:xfrm>
              <a:off x="973138" y="2430754"/>
              <a:ext cx="6269335" cy="662781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cs typeface="+mn-cs"/>
                </a:rPr>
                <a:t>教师点评拓展，学生总结提升</a:t>
              </a:r>
              <a:endPara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cs typeface="+mn-cs"/>
                </a:rPr>
                <a:t>（</a:t>
              </a:r>
              <a:r>
                <a:rPr lang="en-US" altLang="zh-CN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cs typeface="+mn-cs"/>
                </a:rPr>
                <a:t>1</a:t>
              </a:r>
              <a:r>
                <a:rPr lang="zh-CN" altLang="en-US" sz="1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  <a:cs typeface="+mn-cs"/>
                </a:rPr>
                <a:t>）自然灾害</a:t>
              </a:r>
            </a:p>
            <a:p>
              <a:pPr>
                <a:lnSpc>
                  <a:spcPct val="120000"/>
                </a:lnSpc>
                <a:spcAft>
                  <a:spcPts val="1000"/>
                </a:spcAft>
              </a:pPr>
              <a:endPara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981469" y="3262044"/>
              <a:ext cx="7415556" cy="36461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Aft>
                  <a:spcPts val="1000"/>
                </a:spcAft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问题：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①该类风险属于以下哪类风险？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　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A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自然灾害 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B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人为失误 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C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系统漏洞    </a:t>
              </a: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D </a:t>
              </a: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恶意攻击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②这类风险给信息系统造成的破坏除了案例中遇到的，你还知道哪些？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③这类风险具有什么特点？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④如何防范？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  <a:spcAft>
                  <a:spcPts val="1000"/>
                </a:spcAft>
              </a:pPr>
              <a:endParaRPr lang="en-US" altLang="zh-CN" dirty="0"/>
            </a:p>
          </p:txBody>
        </p:sp>
        <p:sp>
          <p:nvSpPr>
            <p:cNvPr id="15" name="文本框 11"/>
            <p:cNvSpPr txBox="1">
              <a:spLocks noChangeArrowheads="1"/>
            </p:cNvSpPr>
            <p:nvPr/>
          </p:nvSpPr>
          <p:spPr bwMode="auto">
            <a:xfrm>
              <a:off x="981470" y="5097922"/>
              <a:ext cx="8761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　　环境因素</a:t>
              </a:r>
              <a:r>
                <a:rPr lang="zh-CN" alt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itchFamily="49" charset="-122"/>
                  <a:ea typeface="楷体_GB2312" pitchFamily="49" charset="-122"/>
                </a:rPr>
                <a:t>：温度、湿度等使信息系统出现故障甚至瘫痪</a:t>
              </a:r>
              <a:r>
                <a:rPr lang="zh-CN" altLang="en-US" sz="1800" b="1" dirty="0">
                  <a:ea typeface="楷体_GB2312"/>
                </a:rPr>
                <a:t>。</a:t>
              </a:r>
            </a:p>
          </p:txBody>
        </p:sp>
        <p:sp>
          <p:nvSpPr>
            <p:cNvPr id="16" name="文本框 4"/>
            <p:cNvSpPr txBox="1">
              <a:spLocks noChangeArrowheads="1"/>
            </p:cNvSpPr>
            <p:nvPr/>
          </p:nvSpPr>
          <p:spPr bwMode="auto">
            <a:xfrm>
              <a:off x="5177088" y="5539262"/>
              <a:ext cx="27146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>
                  <a:latin typeface="微软雅黑" panose="020B0503020204020204" charset="-122"/>
                  <a:ea typeface="楷体_GB2312"/>
                </a:rPr>
                <a:t>毁灭性的摧毁</a:t>
              </a:r>
            </a:p>
          </p:txBody>
        </p:sp>
        <p:sp>
          <p:nvSpPr>
            <p:cNvPr id="17" name="文本框 5"/>
            <p:cNvSpPr txBox="1">
              <a:spLocks noChangeArrowheads="1"/>
            </p:cNvSpPr>
            <p:nvPr/>
          </p:nvSpPr>
          <p:spPr bwMode="auto">
            <a:xfrm>
              <a:off x="3938436" y="5547106"/>
              <a:ext cx="19526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>
                  <a:latin typeface="微软雅黑" panose="020B0503020204020204" charset="-122"/>
                  <a:ea typeface="楷体_GB2312"/>
                </a:rPr>
                <a:t>不能控制</a:t>
              </a:r>
            </a:p>
          </p:txBody>
        </p:sp>
        <p:sp>
          <p:nvSpPr>
            <p:cNvPr id="18" name="文本框 2"/>
            <p:cNvSpPr txBox="1">
              <a:spLocks noChangeArrowheads="1"/>
            </p:cNvSpPr>
            <p:nvPr/>
          </p:nvSpPr>
          <p:spPr bwMode="auto">
            <a:xfrm>
              <a:off x="2583794" y="6010951"/>
              <a:ext cx="20177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b="1" dirty="0">
                  <a:latin typeface="微软雅黑" panose="020B0503020204020204" charset="-122"/>
                  <a:ea typeface="楷体_GB2312"/>
                </a:rPr>
                <a:t>云端备份</a:t>
              </a:r>
            </a:p>
          </p:txBody>
        </p:sp>
      </p:grpSp>
      <p:sp>
        <p:nvSpPr>
          <p:cNvPr id="1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70" y="2021981"/>
            <a:ext cx="7170858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3. </a:t>
            </a:r>
            <a:r>
              <a:rPr lang="zh-CN" altLang="en-US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展示交流　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73138" y="2430754"/>
            <a:ext cx="6269335" cy="662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教师点评拓展，学生总结提升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）人为失误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469" y="3262044"/>
            <a:ext cx="7415556" cy="180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①该类风险属于以下哪类风险？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自然灾害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人为失误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系统漏洞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D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恶意攻击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②你还知道哪些因为人为失误导致的信息系统安全风险事件？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81469" y="5042018"/>
            <a:ext cx="7415555" cy="88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频繁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开关电脑；把电脑放在高温、潮湿的环境下；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把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密码、口令告诉他人）；没有随时保存文件的习惯。</a:t>
            </a: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981470" y="5901631"/>
            <a:ext cx="100949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③你认为造成人为失误这种风险的根本原因是什么？</a:t>
            </a:r>
          </a:p>
        </p:txBody>
      </p:sp>
      <p:sp>
        <p:nvSpPr>
          <p:cNvPr id="11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" grpId="0"/>
      <p:bldP spid="4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70" y="2021981"/>
            <a:ext cx="6166306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3. </a:t>
            </a:r>
            <a:r>
              <a:rPr lang="zh-CN" altLang="en-US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展示交流　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983343"/>
            <a:ext cx="8678007" cy="4056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973455" y="2430780"/>
            <a:ext cx="6269355" cy="498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教师点评拓展，学生总结提升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）系统漏洞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469" y="3262044"/>
            <a:ext cx="7415556" cy="213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①该类风险属于以下哪类风险？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自然灾害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人为失误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系统漏洞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D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恶意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攻击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②除了软硬件漏洞之外还有什么漏洞对信息系统造成破坏或损失？原因是什么？如何防范？</a:t>
            </a: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69" y="2923681"/>
            <a:ext cx="6951917" cy="352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①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协议：是在服务器和客户端之间遵守的协议，即服务器按照一定规则，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发送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到客户端（一般是浏览器）的传送通信协议。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②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协议以下不足：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通信使用明文（不加密），内容可能会被窃听。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b.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不验证通信方身份，因此可能遭遇伪装。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c.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无法证明报文的完整性（即准确性），所以可能已遭篡改。</a:t>
            </a: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76" y="2409217"/>
            <a:ext cx="4173045" cy="98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8986" y="2024662"/>
            <a:ext cx="69519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你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知道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协议吗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69" y="2021981"/>
            <a:ext cx="695191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你知道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协议吗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245" y="2583848"/>
            <a:ext cx="4173045" cy="98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108364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81469" y="3905108"/>
            <a:ext cx="6951917" cy="167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③ 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协议漏洞风险：受到攻击后，使服务器瘫痪，如死循环、拒绝服务等。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防范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措施：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服务器通过建立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Web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应用防火墙和打虚拟补丁。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　　　　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https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协议网站。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69" y="2021981"/>
            <a:ext cx="6951917" cy="380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你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知道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协议吗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476" y="4606976"/>
            <a:ext cx="4173045" cy="98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981468" y="5644673"/>
            <a:ext cx="695191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如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协议的链接网站有可能是钓鱼网站，而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协议的链接网站就相对安全得多。</a:t>
            </a:r>
          </a:p>
        </p:txBody>
      </p:sp>
      <p:sp>
        <p:nvSpPr>
          <p:cNvPr id="10" name="矩形 9"/>
          <p:cNvSpPr/>
          <p:nvPr/>
        </p:nvSpPr>
        <p:spPr>
          <a:xfrm>
            <a:off x="976286" y="2449460"/>
            <a:ext cx="6951917" cy="2663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协议是超文本传输协议。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https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是安全的超文本传输协议，是安全版的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认证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完整性保护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=https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作用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：解决了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协议的不足</a:t>
            </a:r>
          </a:p>
          <a:p>
            <a:pPr>
              <a:lnSpc>
                <a:spcPct val="120000"/>
              </a:lnSpc>
              <a:spcAft>
                <a:spcPts val="900"/>
              </a:spcAft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69" y="3116685"/>
            <a:ext cx="6951917" cy="243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系统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漏洞：</a:t>
            </a:r>
            <a:b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操作系统漏洞、应用软件漏洞等软件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漏洞。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硬件漏洞。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协议漏洞。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3138" y="1998298"/>
            <a:ext cx="6951917" cy="364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ea typeface="楷体_GB2312"/>
              </a:rPr>
              <a:t>任务：参看漏洞教学参考材料，回答学案</a:t>
            </a:r>
            <a:r>
              <a:rPr lang="zh-CN" altLang="en-US" b="1" dirty="0" smtClean="0">
                <a:ea typeface="楷体_GB2312"/>
              </a:rPr>
              <a:t>问题</a:t>
            </a:r>
            <a:endParaRPr lang="en-US" altLang="zh-CN" b="1" dirty="0" smtClean="0">
              <a:latin typeface="楷体_GB2312" pitchFamily="49" charset="-122"/>
              <a:ea typeface="楷体_GB231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什么是系统漏洞？系统漏洞怎么产生的？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系统漏洞有什么特点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如何发现和修复系统漏洞？</a:t>
            </a:r>
          </a:p>
        </p:txBody>
      </p:sp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Aft>
                <a:spcPts val="1000"/>
              </a:spcAft>
            </a:pPr>
            <a:endParaRPr lang="zh-CN" alt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81469" y="3215311"/>
            <a:ext cx="7647375" cy="104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dirty="0">
                <a:latin typeface="微软雅黑" panose="020B0503020204020204" charset="-122"/>
                <a:ea typeface="楷体_GB2312"/>
              </a:rPr>
              <a:t>      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系统漏洞是指在硬件、软件、协议的具体实现或系统安全策略上存在的缺陷。来自操作系统或应用软件编码时产生的错误，也可能来自硬件设备设计时的缺陷。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981469" y="4606403"/>
            <a:ext cx="2705972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漏洞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问题长期存在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981469" y="5509992"/>
            <a:ext cx="6344991" cy="38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补丁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程序修补漏洞，漏洞扫描工具（监测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修复）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15" name="等腰三角形 14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70" y="2021981"/>
            <a:ext cx="6166306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3. </a:t>
            </a:r>
            <a:r>
              <a:rPr lang="zh-CN" altLang="en-US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展示交流　</a:t>
            </a:r>
          </a:p>
        </p:txBody>
      </p:sp>
      <p:sp>
        <p:nvSpPr>
          <p:cNvPr id="12" name="标题 1"/>
          <p:cNvSpPr txBox="1"/>
          <p:nvPr/>
        </p:nvSpPr>
        <p:spPr>
          <a:xfrm>
            <a:off x="973138" y="2430754"/>
            <a:ext cx="6269335" cy="6627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教师点评拓展，学生总结提升</a:t>
            </a: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）恶意攻击：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1469" y="3262044"/>
            <a:ext cx="7415556" cy="3389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①该类风险属于以下哪类风险？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自然灾害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B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人为失误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系统漏洞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D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恶意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攻击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②为什么发生恶意攻击风险？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存在各种软、硬件及协议漏洞，因为有漏洞和缺陷才会受攻击，如二维码攻击事件等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③恶意攻击信息系统安全的原理是什么？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1470" y="2200208"/>
            <a:ext cx="6166306" cy="427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扫描二维码损失财产原理：</a:t>
            </a:r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32996" y="1983343"/>
            <a:ext cx="8678007" cy="47136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84" y="2782025"/>
            <a:ext cx="7403432" cy="3304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66675" y="3060769"/>
            <a:ext cx="9210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信息系统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安全风险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8828" y="2698750"/>
            <a:ext cx="6882963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）根据表中每个案例导致信息系统安全风险的原因，回答其分别属于哪类风险？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）系统漏洞包括几种漏洞？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）导致人为失误风险发生的根本原因是什么？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）导致恶意攻击风险发生的根本原因是什么？</a:t>
            </a: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三、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总结归纳，回答问题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任意多边形 10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40146"/>
              </p:ext>
            </p:extLst>
          </p:nvPr>
        </p:nvGraphicFramePr>
        <p:xfrm>
          <a:off x="291725" y="1112733"/>
          <a:ext cx="8632706" cy="5654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47"/>
                <a:gridCol w="2006013"/>
                <a:gridCol w="1965201"/>
                <a:gridCol w="3394855"/>
                <a:gridCol w="834790"/>
              </a:tblGrid>
              <a:tr h="563853"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案例号</a:t>
                      </a:r>
                      <a:endParaRPr lang="en-US" altLang="zh-CN" sz="1100" b="1" dirty="0" smtClean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对信息系统造成破坏或损失</a:t>
                      </a:r>
                      <a:endParaRPr lang="zh-CN" altLang="en-US" sz="11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导致破坏或损失的原因</a:t>
                      </a:r>
                      <a:endParaRPr lang="zh-CN" altLang="en-US" sz="11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防范措施</a:t>
                      </a:r>
                      <a:endParaRPr lang="zh-CN" altLang="en-US" sz="11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类别</a:t>
                      </a:r>
                      <a:endParaRPr lang="zh-CN" altLang="en-US" sz="11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563853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通信设备及网络摧毁、电力设备、信息系统毁坏、信息数据、电子文件破坏。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地震、雪灾、洪水、飓风等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云端备份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自然灾害</a:t>
                      </a:r>
                    </a:p>
                  </a:txBody>
                  <a:tcPr/>
                </a:tc>
              </a:tr>
              <a:tr h="886055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用户数据泄露、宕机、选举失败、隐私泄露、毁坏硬件设备。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信息放在为受保护区域、误删除、人为泄露、点击不名邮件、密码设置简单、修改重要参数、</a:t>
                      </a:r>
                      <a:r>
                        <a:rPr lang="zh-CN" altLang="en-US" sz="1100" b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频繁开关计算机、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风险意识淡薄。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增强风险意识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人为失误</a:t>
                      </a:r>
                    </a:p>
                    <a:p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563853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隐私泄露、财产被盗；路由器出厂固件漏洞。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硬件漏洞、制造商产品安全意识薄弱、没有统一的安全标准。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定时更新设备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APP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；；安装杀毒软件；启用防火墙；品牌产品；安装漏洞扫描工具。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硬件漏洞</a:t>
                      </a:r>
                    </a:p>
                    <a:p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724954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4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计算机锁屏、文件加密勒索钱财；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30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万台电脑被攻击、破坏服务器运行。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Win7\</a:t>
                      </a:r>
                      <a:r>
                        <a:rPr lang="en-US" altLang="zh-CN" sz="1100" b="0" dirty="0" err="1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winxp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操作系统漏洞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养成良好的上网习惯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及时备份文件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陌生邮件及链接不随意点击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安装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NSA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武器库免疫工具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定时更新操作系统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及时打补丁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安装杀病毒软件，启用防火墙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安装漏洞扫描工具。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操作系统漏洞</a:t>
                      </a:r>
                    </a:p>
                    <a:p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563853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5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客户信息泄露、订单信息被修改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应用程序（客户管理、订单管理系统）漏洞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定时更新应用程序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安装杀毒软件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启用防火墙等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安装漏洞扫描工具。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应用程序漏洞</a:t>
                      </a:r>
                    </a:p>
                    <a:p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563853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6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隐私、泄露、财产损失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随意登录免费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Wi-Fi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，风险意识弱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不要见网就连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不要进行网购和网银操作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手机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Wi-Fi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开关设置在关闭状态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慎用或不用公共免费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Wi-Fi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恶意攻击</a:t>
                      </a:r>
                    </a:p>
                    <a:p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563853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7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余额宝、支付宝财务被盗；支付密码被篡改。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随意扫描二维码；安全意识弱，支付软件漏洞，恶意攻击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安装带安全监测功能的维码检测</a:t>
                      </a:r>
                    </a:p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工具</a:t>
                      </a:r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;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慎重扫描二维码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b="0" kern="0" dirty="0" smtClean="0">
                          <a:solidFill>
                            <a:schemeClr val="dk1"/>
                          </a:solidFill>
                          <a:latin typeface="楷体_GB2312" pitchFamily="49" charset="-122"/>
                          <a:ea typeface="楷体_GB2312" panose="02010609030101010101" pitchFamily="49" charset="-122"/>
                          <a:cs typeface="+mn-cs"/>
                        </a:rPr>
                        <a:t>恶意攻击</a:t>
                      </a:r>
                    </a:p>
                    <a:p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  <a:tr h="402752"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补充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服务器瘫痪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http</a:t>
                      </a:r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协议漏洞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https://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协议漏洞</a:t>
                      </a:r>
                      <a:endParaRPr lang="zh-CN" altLang="en-US" sz="1100" b="0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7364" y="2641220"/>
            <a:ext cx="6166306" cy="1407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）导致人为失误风险发生的根本原因是什么？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）导致恶意攻击风险发生的根本原因是什么？</a:t>
            </a:r>
          </a:p>
        </p:txBody>
      </p:sp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三、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总结归纳，回答问题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967364" y="3102512"/>
            <a:ext cx="81484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 smtClean="0">
                <a:latin typeface="微软雅黑" panose="020B0503020204020204" charset="-122"/>
                <a:ea typeface="楷体_GB2312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信息用户的信息系统安全风险意识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弱。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967364" y="4131791"/>
            <a:ext cx="87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存在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系统漏洞，给恶意攻击者以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可乘之机。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三、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总结归纳，回答问题</a:t>
            </a:r>
          </a:p>
        </p:txBody>
      </p:sp>
      <p:sp>
        <p:nvSpPr>
          <p:cNvPr id="24" name="等腰三角形 23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973138" y="2641290"/>
            <a:ext cx="7242607" cy="293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因此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，为了避免信息系统安全风险发生，应从两个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方面　　采取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措施：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人的因素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：提升信息系统安全风险意识，谨慎行事，提高警惕、遵纪守法、负责任地使用信息系统；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系统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漏洞：从代码编写上没有绝对的安全，总有考虑不周；希望智能设备的生产商能把性能和安全统一考虑，那样，我们的生活会更加美好。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/>
          <p:nvPr/>
        </p:nvSpPr>
        <p:spPr>
          <a:xfrm>
            <a:off x="973138" y="2274121"/>
            <a:ext cx="4481236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下列情况，你该怎么做？</a:t>
            </a: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55" y="2831076"/>
            <a:ext cx="1925564" cy="2390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5" name="图片 14" descr="漏洞提示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41" y="2831075"/>
            <a:ext cx="1801590" cy="2390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1307330" y="5324956"/>
            <a:ext cx="19690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微软雅黑" panose="020B0503020204020204" charset="-122"/>
                <a:ea typeface="楷体_GB2312"/>
              </a:rPr>
              <a:t>你</a:t>
            </a:r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会扫描二维码？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85638" y="5324921"/>
            <a:ext cx="22319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你会登录</a:t>
            </a:r>
            <a:r>
              <a:rPr lang="zh-CN" altLang="en-US" sz="1800" b="1" dirty="0" smtClean="0">
                <a:latin typeface="微软雅黑" panose="020B0503020204020204" charset="-122"/>
                <a:ea typeface="楷体_GB2312"/>
              </a:rPr>
              <a:t>免费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Wi-Fi?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837608" y="5324921"/>
            <a:ext cx="1963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你会修补漏洞吗？</a:t>
            </a:r>
          </a:p>
        </p:txBody>
      </p:sp>
      <p:sp>
        <p:nvSpPr>
          <p:cNvPr id="20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四、练习</a:t>
            </a:r>
          </a:p>
        </p:txBody>
      </p:sp>
      <p:sp>
        <p:nvSpPr>
          <p:cNvPr id="21" name="等腰三角形 20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00785" y="2830830"/>
            <a:ext cx="2182495" cy="244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63700" y="3081020"/>
            <a:ext cx="12560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一个获赠购物红包的二维码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981470" y="2274121"/>
            <a:ext cx="4481236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课堂测试：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）下发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试卷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）试卷分析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四、练习</a:t>
            </a:r>
          </a:p>
        </p:txBody>
      </p:sp>
      <p:sp>
        <p:nvSpPr>
          <p:cNvPr id="21" name="等腰三角形 20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2"/>
          <p:cNvSpPr txBox="1"/>
          <p:nvPr/>
        </p:nvSpPr>
        <p:spPr>
          <a:xfrm>
            <a:off x="973137" y="3403755"/>
            <a:ext cx="7339589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请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2018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年信息系统安全事件中的一些事件进行分析归类，找到风险原因并提出相应的防范措施和合理化建议。</a:t>
            </a:r>
          </a:p>
        </p:txBody>
      </p:sp>
      <p:sp>
        <p:nvSpPr>
          <p:cNvPr id="20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五、作业</a:t>
            </a:r>
          </a:p>
        </p:txBody>
      </p:sp>
      <p:sp>
        <p:nvSpPr>
          <p:cNvPr id="21" name="等腰三角形 20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2" name="任意多边形 21"/>
          <p:cNvSpPr/>
          <p:nvPr/>
        </p:nvSpPr>
        <p:spPr>
          <a:xfrm rot="10800000" flipH="1">
            <a:off x="232996" y="1983343"/>
            <a:ext cx="8678007" cy="425003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46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一、引入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973138" y="2565331"/>
            <a:ext cx="4481236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下列情况，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你该怎么做？</a:t>
            </a:r>
            <a:endParaRPr lang="zh-CN" altLang="en-US" sz="20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pic>
        <p:nvPicPr>
          <p:cNvPr id="1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55" y="3053011"/>
            <a:ext cx="1925564" cy="2390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5" name="图片 14" descr="漏洞提示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41" y="3053010"/>
            <a:ext cx="1801590" cy="23909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6" name="任意多边形 15"/>
          <p:cNvSpPr/>
          <p:nvPr/>
        </p:nvSpPr>
        <p:spPr>
          <a:xfrm rot="10800000" flipH="1">
            <a:off x="232996" y="1719067"/>
            <a:ext cx="8678007" cy="461547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8"/>
          <p:cNvSpPr txBox="1">
            <a:spLocks noChangeArrowheads="1"/>
          </p:cNvSpPr>
          <p:nvPr/>
        </p:nvSpPr>
        <p:spPr bwMode="auto">
          <a:xfrm>
            <a:off x="1369925" y="5546856"/>
            <a:ext cx="1843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 smtClean="0">
                <a:latin typeface="微软雅黑" panose="020B0503020204020204" charset="-122"/>
                <a:ea typeface="楷体_GB2312"/>
              </a:rPr>
              <a:t>你</a:t>
            </a:r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会扫描二维码？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573537" y="5546856"/>
            <a:ext cx="2211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你会登录</a:t>
            </a:r>
            <a:r>
              <a:rPr lang="zh-CN" altLang="en-US" sz="1800" b="1" dirty="0" smtClean="0">
                <a:latin typeface="微软雅黑" panose="020B0503020204020204" charset="-122"/>
                <a:ea typeface="楷体_GB2312"/>
              </a:rPr>
              <a:t>免费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Wi-Fi?</a:t>
            </a: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918741" y="5546856"/>
            <a:ext cx="1963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你会修补漏洞吗？</a:t>
            </a:r>
          </a:p>
        </p:txBody>
      </p:sp>
      <p:sp>
        <p:nvSpPr>
          <p:cNvPr id="3" name="矩形 2"/>
          <p:cNvSpPr/>
          <p:nvPr/>
        </p:nvSpPr>
        <p:spPr>
          <a:xfrm>
            <a:off x="1151255" y="3025140"/>
            <a:ext cx="2182495" cy="244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4170" y="3275330"/>
            <a:ext cx="12560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</a:rPr>
              <a:t>一个获赠购物红包的二维码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6" name="Picture 2" descr="E:\涂涂涂\人教社光盘制作项目\美化素材\未标题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64" y="2986032"/>
            <a:ext cx="3079916" cy="307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088396" y="4200013"/>
            <a:ext cx="740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信息</a:t>
            </a:r>
            <a:endParaRPr lang="en-US" altLang="zh-CN" sz="20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 lvl="0"/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系统</a:t>
            </a:r>
          </a:p>
        </p:txBody>
      </p:sp>
      <p:sp>
        <p:nvSpPr>
          <p:cNvPr id="3" name="矩形 2"/>
          <p:cNvSpPr/>
          <p:nvPr/>
        </p:nvSpPr>
        <p:spPr>
          <a:xfrm>
            <a:off x="3051098" y="472323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</a:rPr>
              <a:t>过程</a:t>
            </a:r>
          </a:p>
        </p:txBody>
      </p:sp>
      <p:sp>
        <p:nvSpPr>
          <p:cNvPr id="21" name="矩形 20"/>
          <p:cNvSpPr/>
          <p:nvPr/>
        </p:nvSpPr>
        <p:spPr>
          <a:xfrm>
            <a:off x="5013387" y="4907899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</a:rPr>
              <a:t>软硬件</a:t>
            </a:r>
          </a:p>
        </p:txBody>
      </p:sp>
      <p:sp>
        <p:nvSpPr>
          <p:cNvPr id="4" name="矩形 3"/>
          <p:cNvSpPr/>
          <p:nvPr/>
        </p:nvSpPr>
        <p:spPr>
          <a:xfrm>
            <a:off x="3662605" y="5329465"/>
            <a:ext cx="1247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</a:rPr>
              <a:t>网络和通信设备</a:t>
            </a:r>
          </a:p>
        </p:txBody>
      </p:sp>
      <p:sp>
        <p:nvSpPr>
          <p:cNvPr id="5" name="矩形 4"/>
          <p:cNvSpPr/>
          <p:nvPr/>
        </p:nvSpPr>
        <p:spPr>
          <a:xfrm>
            <a:off x="4910581" y="368225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charset="-122"/>
                <a:ea typeface="楷体_GB2312"/>
              </a:rPr>
              <a:t>用户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41126" y="3480715"/>
            <a:ext cx="1044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</a:rPr>
              <a:t>数据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785787" y="2146019"/>
            <a:ext cx="7199114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（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一）信息系统安全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风险</a:t>
            </a:r>
            <a:endParaRPr lang="en-US" altLang="zh-CN" sz="2000" b="1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问题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：信息系统包括哪几部分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85787" y="2146019"/>
            <a:ext cx="7199114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（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一）信息系统安全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风险</a:t>
            </a:r>
            <a:endParaRPr lang="en-US" altLang="zh-CN" sz="2000" b="1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　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：信息系统安全风险是指在使用信息系统过程中遇到的什么？</a:t>
            </a: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828931" y="2986032"/>
            <a:ext cx="3079916" cy="3079917"/>
            <a:chOff x="2909164" y="2986032"/>
            <a:chExt cx="3079916" cy="3079917"/>
          </a:xfrm>
        </p:grpSpPr>
        <p:pic>
          <p:nvPicPr>
            <p:cNvPr id="1026" name="Picture 2" descr="E:\涂涂涂\人教社光盘制作项目\美化素材\未标题-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164" y="2986032"/>
              <a:ext cx="3079916" cy="307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4088396" y="4200013"/>
              <a:ext cx="7405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zh-CN" altLang="en-US" sz="2000" b="1" dirty="0">
                  <a:latin typeface="微软雅黑" panose="020B0503020204020204" charset="-122"/>
                  <a:ea typeface="楷体_GB2312"/>
                  <a:cs typeface="微软雅黑" panose="020B0503020204020204" charset="-122"/>
                </a:rPr>
                <a:t>信息</a:t>
              </a:r>
              <a:endParaRPr lang="en-US" altLang="zh-CN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endParaRPr>
            </a:p>
            <a:p>
              <a:pPr lvl="0"/>
              <a:r>
                <a:rPr lang="zh-CN" altLang="en-US" sz="2000" b="1" dirty="0">
                  <a:latin typeface="微软雅黑" panose="020B0503020204020204" charset="-122"/>
                  <a:ea typeface="楷体_GB2312"/>
                  <a:cs typeface="微软雅黑" panose="020B0503020204020204" charset="-122"/>
                </a:rPr>
                <a:t>系统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3051098" y="4723233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</a:rPr>
                <a:t>过程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013387" y="4907899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</a:rPr>
                <a:t>软硬件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3662605" y="5329465"/>
              <a:ext cx="12479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</a:rPr>
                <a:t>网络和通信设备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4910581" y="3682259"/>
              <a:ext cx="6495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</a:rPr>
                <a:t>用户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楷体_GB231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41126" y="3480715"/>
              <a:ext cx="11175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楷体_GB2312"/>
                </a:rPr>
                <a:t>数据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1328437" y="3932651"/>
            <a:ext cx="1054156" cy="1447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anchor="ctr"/>
          <a:lstStyle/>
          <a:p>
            <a:pPr algn="ctr">
              <a:defRPr/>
            </a:pPr>
            <a:r>
              <a:rPr lang="zh-CN" altLang="en-US" sz="2000" b="1" dirty="0">
                <a:latin typeface="微软雅黑" panose="020B0503020204020204" charset="-122"/>
                <a:ea typeface="楷体_GB2312"/>
              </a:rPr>
              <a:t>安全风险信息系统</a:t>
            </a:r>
          </a:p>
        </p:txBody>
      </p:sp>
      <p:sp>
        <p:nvSpPr>
          <p:cNvPr id="17" name="矩形 16"/>
          <p:cNvSpPr/>
          <p:nvPr/>
        </p:nvSpPr>
        <p:spPr>
          <a:xfrm>
            <a:off x="2493235" y="3932651"/>
            <a:ext cx="1892110" cy="147732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z="3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a typeface="楷体_GB2312"/>
              </a:rPr>
              <a:t>　</a:t>
            </a:r>
            <a:endParaRPr lang="en-US" altLang="zh-CN" sz="30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a typeface="楷体_GB2312"/>
            </a:endParaRPr>
          </a:p>
          <a:p>
            <a:pPr algn="ctr">
              <a:defRPr/>
            </a:pPr>
            <a:endParaRPr lang="en-US" altLang="zh-CN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微软雅黑" panose="020B0503020204020204" charset="-122"/>
              <a:ea typeface="楷体_GB2312"/>
            </a:endParaRPr>
          </a:p>
          <a:p>
            <a:pPr algn="ctr">
              <a:defRPr/>
            </a:pPr>
            <a:endParaRPr lang="en-US" altLang="zh-CN" sz="3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latin typeface="微软雅黑" panose="020B0503020204020204" charset="-122"/>
              <a:ea typeface="楷体_GB231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64636" y="4240428"/>
            <a:ext cx="3702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5000" b="1" dirty="0" smtClean="0">
                <a:solidFill>
                  <a:schemeClr val="bg1"/>
                </a:solidFill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？</a:t>
            </a:r>
            <a:endParaRPr lang="zh-CN" altLang="en-US" sz="5000" b="1" dirty="0">
              <a:solidFill>
                <a:schemeClr val="bg1"/>
              </a:solidFill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内容占位符 2"/>
          <p:cNvSpPr txBox="1"/>
          <p:nvPr/>
        </p:nvSpPr>
        <p:spPr>
          <a:xfrm>
            <a:off x="785787" y="2109923"/>
            <a:ext cx="7199114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1. 信息系统安全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风险　</a:t>
            </a:r>
            <a:endParaRPr lang="en-US" altLang="zh-CN" sz="2000" b="1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/>
              </a:rPr>
              <a:t>　</a:t>
            </a:r>
            <a:r>
              <a:rPr lang="zh-CN" altLang="en-US" sz="2000" b="1" dirty="0" smtClean="0">
                <a:latin typeface="微软雅黑" panose="020B0503020204020204" charset="-122"/>
                <a:ea typeface="楷体_GB231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问题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：在使用信息系统过程中，遇到过哪些风险？这些风险给信息系统造成了哪些破坏或损失？导致这些风险的原因是什么？我们该怎么办？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0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9" name="内容占位符 2"/>
          <p:cNvSpPr txBox="1"/>
          <p:nvPr/>
        </p:nvSpPr>
        <p:spPr>
          <a:xfrm>
            <a:off x="786130" y="1962150"/>
            <a:ext cx="7762875" cy="18713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2. 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提出任务，分析案例并填表</a:t>
            </a:r>
            <a:r>
              <a:rPr lang="zh-CN" altLang="en-US" sz="18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　　　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　</a:t>
            </a:r>
            <a:r>
              <a:rPr lang="zh-CN" altLang="en-US" sz="1800" dirty="0">
                <a:latin typeface="微软雅黑" panose="020B0503020204020204" charset="-122"/>
                <a:ea typeface="楷体_GB2312"/>
              </a:rPr>
              <a:t>　任务：以小组为单位，对本组的文字或视频案例进行浏览、分析；对每个案例中的分析材料进行思考、判断，然后根据案例、案例分析材料，各组按下表要求讨论交流，并将结果填入任务单中相应的单元格内并提交；最后，每组选派一人做展示汇报。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1800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14400" y="3966648"/>
          <a:ext cx="7315200" cy="260017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51556"/>
                <a:gridCol w="3038673"/>
                <a:gridCol w="2364245"/>
                <a:gridCol w="1060726"/>
              </a:tblGrid>
              <a:tr h="196278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楷体_GB2312"/>
                          <a:cs typeface="+mn-cs"/>
                        </a:rPr>
                        <a:t>案例号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</a:txBody>
                  <a:tcPr marL="41560" marR="41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楷体_GB2312"/>
                          <a:cs typeface="+mn-cs"/>
                        </a:rPr>
                        <a:t>对信息系统造成的破坏和损失</a:t>
                      </a:r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kern="120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楷体_GB2312"/>
                          <a:cs typeface="+mn-cs"/>
                        </a:rPr>
                        <a:t>导致破坏和损失的原因</a:t>
                      </a:r>
                      <a:endParaRPr lang="zh-CN" altLang="zh-CN" sz="1200" b="1" kern="120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  <a:p>
                      <a:pPr algn="ctr"/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</a:txBody>
                  <a:tcPr marL="41560" marR="41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1200" b="1" kern="1200" dirty="0" smtClean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b="1" kern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楷体_GB2312"/>
                          <a:cs typeface="+mn-cs"/>
                        </a:rPr>
                        <a:t>防范</a:t>
                      </a:r>
                      <a:r>
                        <a:rPr lang="zh-CN" altLang="zh-CN" sz="1200" b="1" kern="1200" dirty="0" smtClean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楷体_GB2312"/>
                          <a:cs typeface="+mn-cs"/>
                        </a:rPr>
                        <a:t>措施</a:t>
                      </a:r>
                    </a:p>
                    <a:p>
                      <a:pPr algn="ctr"/>
                      <a:endParaRPr lang="zh-CN" altLang="en-US" sz="1200" b="1" kern="1200" dirty="0">
                        <a:solidFill>
                          <a:schemeClr val="bg1"/>
                        </a:solidFill>
                        <a:latin typeface="微软雅黑" panose="020B0503020204020204" charset="-122"/>
                        <a:ea typeface="楷体_GB2312"/>
                        <a:cs typeface="+mn-cs"/>
                      </a:endParaRPr>
                    </a:p>
                  </a:txBody>
                  <a:tcPr marL="41560" marR="4156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6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4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12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7</a:t>
                      </a:r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2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ea typeface="楷体_GB2312"/>
                      </a:endParaRPr>
                    </a:p>
                  </a:txBody>
                  <a:tcPr marL="41560" marR="41560" marT="20779" marB="20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任意多边形 7"/>
          <p:cNvSpPr/>
          <p:nvPr/>
        </p:nvSpPr>
        <p:spPr>
          <a:xfrm rot="10800000" flipH="1">
            <a:off x="233045" y="1828800"/>
            <a:ext cx="8677910" cy="491998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/>
          <p:nvPr/>
        </p:nvSpPr>
        <p:spPr>
          <a:xfrm>
            <a:off x="785786" y="2103476"/>
            <a:ext cx="7762750" cy="709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2. 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提出任务，分析案例并填表</a:t>
            </a:r>
            <a:r>
              <a:rPr lang="zh-CN" altLang="en-US" sz="18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　　</a:t>
            </a:r>
            <a:endParaRPr lang="en-US" altLang="zh-CN" sz="1800" b="1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　　</a:t>
            </a:r>
            <a:r>
              <a:rPr lang="zh-CN" altLang="en-US" sz="1800" b="1" dirty="0">
                <a:latin typeface="微软雅黑" panose="020B0503020204020204" charset="-122"/>
                <a:ea typeface="楷体_GB2312"/>
              </a:rPr>
              <a:t>各组案例分配表</a:t>
            </a:r>
            <a:endParaRPr lang="zh-CN" altLang="en-US" sz="18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graphicFrame>
        <p:nvGraphicFramePr>
          <p:cNvPr id="10" name="内容占位符 3"/>
          <p:cNvGraphicFramePr/>
          <p:nvPr/>
        </p:nvGraphicFramePr>
        <p:xfrm>
          <a:off x="2078507" y="3131609"/>
          <a:ext cx="5177307" cy="262781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39010"/>
                <a:gridCol w="3438297"/>
              </a:tblGrid>
              <a:tr h="508399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组别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案例号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223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号、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号案例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9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2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号案例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9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3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号、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号案例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399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4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</a:pP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6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号、</a:t>
                      </a:r>
                      <a:r>
                        <a:rPr lang="en-US" altLang="zh-CN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7</a:t>
                      </a:r>
                      <a:r>
                        <a:rPr lang="zh-CN" altLang="en-US" sz="20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号案例</a:t>
                      </a:r>
                      <a:endParaRPr lang="zh-CN" altLang="en-US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1800" marR="61800" marT="30901" marB="30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任意多边形 16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85786" y="2103476"/>
            <a:ext cx="7827679" cy="1953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3. </a:t>
            </a:r>
            <a:r>
              <a:rPr lang="zh-CN" altLang="en-US" sz="20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展示交流</a:t>
            </a:r>
            <a:r>
              <a:rPr lang="zh-CN" altLang="en-US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　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要求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播放视频或文字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案例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2）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根据案例中的事件，逐项说明你在表中填写的内容。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二、信息系统安全风险分类、原因及防范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1000</Words>
  <Application>Microsoft Office PowerPoint</Application>
  <PresentationFormat>全屏显示(4:3)</PresentationFormat>
  <Paragraphs>227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148</cp:revision>
  <dcterms:created xsi:type="dcterms:W3CDTF">2019-04-15T01:46:00Z</dcterms:created>
  <dcterms:modified xsi:type="dcterms:W3CDTF">2019-08-27T06:25:02Z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