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68" r:id="rId2"/>
    <p:sldId id="269" r:id="rId3"/>
    <p:sldId id="287" r:id="rId4"/>
    <p:sldId id="382" r:id="rId5"/>
    <p:sldId id="384" r:id="rId6"/>
    <p:sldId id="385" r:id="rId7"/>
    <p:sldId id="386" r:id="rId8"/>
    <p:sldId id="387" r:id="rId9"/>
    <p:sldId id="388" r:id="rId10"/>
    <p:sldId id="381" r:id="rId11"/>
    <p:sldId id="390" r:id="rId12"/>
    <p:sldId id="391" r:id="rId13"/>
    <p:sldId id="392" r:id="rId14"/>
    <p:sldId id="393" r:id="rId15"/>
    <p:sldId id="394" r:id="rId16"/>
    <p:sldId id="395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405" r:id="rId26"/>
    <p:sldId id="263" r:id="rId27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466E8C"/>
    <a:srgbClr val="62C5DC"/>
    <a:srgbClr val="313332"/>
    <a:srgbClr val="919191"/>
    <a:srgbClr val="F2F2F2"/>
    <a:srgbClr val="508EFF"/>
    <a:srgbClr val="BB9F7A"/>
    <a:srgbClr val="64978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14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3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楷体_GB231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楷体_GB2312"/>
            </a:endParaRPr>
          </a:p>
        </p:txBody>
      </p:sp>
      <p:sp>
        <p:nvSpPr>
          <p:cNvPr id="5" name="文本框 12"/>
          <p:cNvSpPr txBox="1"/>
          <p:nvPr userDrawn="1"/>
        </p:nvSpPr>
        <p:spPr>
          <a:xfrm>
            <a:off x="250914" y="184280"/>
            <a:ext cx="863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3 </a:t>
            </a:r>
            <a:r>
              <a:rPr lang="zh-CN" altLang="en-US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安全</a:t>
            </a:r>
            <a:r>
              <a:rPr lang="zh-CN" altLang="en-US" sz="4000" b="1" kern="0" dirty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防范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7224" y="1375062"/>
            <a:ext cx="8496944" cy="4680520"/>
            <a:chOff x="250141" y="526458"/>
            <a:chExt cx="7778243" cy="4090583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4" t="10248" r="19180" b="24740"/>
            <a:stretch>
              <a:fillRect/>
            </a:stretch>
          </p:blipFill>
          <p:spPr bwMode="auto">
            <a:xfrm>
              <a:off x="1115616" y="526458"/>
              <a:ext cx="6912768" cy="4090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115616" y="843558"/>
              <a:ext cx="360040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下箭头 6"/>
            <p:cNvSpPr/>
            <p:nvPr/>
          </p:nvSpPr>
          <p:spPr>
            <a:xfrm rot="14266051">
              <a:off x="394157" y="973425"/>
              <a:ext cx="504056" cy="792088"/>
            </a:xfrm>
            <a:prstGeom prst="downArrow">
              <a:avLst/>
            </a:prstGeom>
            <a:solidFill>
              <a:srgbClr val="62C5DC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6368" y="1348774"/>
            <a:ext cx="8496944" cy="4752528"/>
            <a:chOff x="898213" y="699542"/>
            <a:chExt cx="6385742" cy="32258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94" t="10919" r="19051" b="25077"/>
            <a:stretch>
              <a:fillRect/>
            </a:stretch>
          </p:blipFill>
          <p:spPr bwMode="auto">
            <a:xfrm>
              <a:off x="1763688" y="699542"/>
              <a:ext cx="5520267" cy="322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763688" y="886084"/>
              <a:ext cx="360040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下箭头 5"/>
            <p:cNvSpPr/>
            <p:nvPr/>
          </p:nvSpPr>
          <p:spPr>
            <a:xfrm rot="14266051">
              <a:off x="1042229" y="1015951"/>
              <a:ext cx="504056" cy="792088"/>
            </a:xfrm>
            <a:prstGeom prst="downArrow">
              <a:avLst/>
            </a:prstGeom>
            <a:solidFill>
              <a:srgbClr val="62C5DC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22377" y="1420782"/>
            <a:ext cx="8129015" cy="4794714"/>
            <a:chOff x="1699189" y="699542"/>
            <a:chExt cx="5601699" cy="3276601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5" t="10248" r="19050" b="24740"/>
            <a:stretch>
              <a:fillRect/>
            </a:stretch>
          </p:blipFill>
          <p:spPr bwMode="auto">
            <a:xfrm>
              <a:off x="1763688" y="699542"/>
              <a:ext cx="5537200" cy="3276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699189" y="1131590"/>
              <a:ext cx="5105059" cy="146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下箭头 5"/>
          <p:cNvSpPr/>
          <p:nvPr/>
        </p:nvSpPr>
        <p:spPr>
          <a:xfrm rot="13547608">
            <a:off x="157282" y="2136129"/>
            <a:ext cx="504056" cy="644337"/>
          </a:xfrm>
          <a:prstGeom prst="downArrow">
            <a:avLst/>
          </a:prstGeom>
          <a:solidFill>
            <a:srgbClr val="62C5DC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41260" y="1420782"/>
            <a:ext cx="7776864" cy="4611588"/>
            <a:chOff x="1367136" y="123478"/>
            <a:chExt cx="7776864" cy="461158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89" t="14447" r="12436" b="20205"/>
            <a:stretch>
              <a:fillRect/>
            </a:stretch>
          </p:blipFill>
          <p:spPr bwMode="auto">
            <a:xfrm>
              <a:off x="1367136" y="123478"/>
              <a:ext cx="7776864" cy="461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5381836" y="915566"/>
              <a:ext cx="3762164" cy="360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下箭头 5"/>
          <p:cNvSpPr/>
          <p:nvPr/>
        </p:nvSpPr>
        <p:spPr>
          <a:xfrm rot="14266051">
            <a:off x="4144760" y="2544532"/>
            <a:ext cx="504056" cy="792088"/>
          </a:xfrm>
          <a:prstGeom prst="downArrow">
            <a:avLst/>
          </a:prstGeom>
          <a:solidFill>
            <a:srgbClr val="62C5DC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5" y="1331027"/>
            <a:ext cx="8352244" cy="4310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29" b="89286" l="0" r="94000">
                        <a14:foregroundMark x1="24000" y1="29464" x2="24667" y2="67857"/>
                        <a14:foregroundMark x1="40667" y1="75000" x2="72667" y2="74107"/>
                        <a14:foregroundMark x1="87333" y1="74107" x2="87333" y2="741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5" y="3966900"/>
            <a:ext cx="1553770" cy="116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Administrator\Desktop\2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04" r="88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64" y="1770984"/>
            <a:ext cx="1584845" cy="162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istrator\Desktop\3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00" b="88800" l="9581" r="922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304" y="2803818"/>
            <a:ext cx="1729864" cy="129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"/>
          <p:cNvSpPr txBox="1"/>
          <p:nvPr/>
        </p:nvSpPr>
        <p:spPr>
          <a:xfrm>
            <a:off x="700785" y="4926993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我的计算机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3684530" y="3698516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Internet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6781425" y="319720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文件服务器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311968" y="3568709"/>
            <a:ext cx="1119336" cy="79638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552204" y="2943778"/>
            <a:ext cx="1119460" cy="35168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线形标注 2 10"/>
          <p:cNvSpPr/>
          <p:nvPr/>
        </p:nvSpPr>
        <p:spPr>
          <a:xfrm>
            <a:off x="2783231" y="5266926"/>
            <a:ext cx="1627057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892"/>
              <a:gd name="adj6" fmla="val -48915"/>
            </a:avLst>
          </a:prstGeom>
          <a:solidFill>
            <a:srgbClr val="62C5DC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网卡数据包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50" y="1235701"/>
            <a:ext cx="2937510" cy="64516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信息安全防范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6222" y="2669540"/>
            <a:ext cx="2631186" cy="11957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“认证方法”过于单一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4821102" y="2669540"/>
            <a:ext cx="2640402" cy="11957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“明文传输”易截获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4" grpId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50" y="1235701"/>
            <a:ext cx="2019300" cy="64516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身份认证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5750" y="2027256"/>
            <a:ext cx="8429434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常见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的三种身份认证方法：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31001"/>
          <a:stretch>
            <a:fillRect/>
          </a:stretch>
        </p:blipFill>
        <p:spPr bwMode="auto">
          <a:xfrm>
            <a:off x="981646" y="3213747"/>
            <a:ext cx="7733538" cy="237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108"/>
          <p:cNvSpPr txBox="1"/>
          <p:nvPr/>
        </p:nvSpPr>
        <p:spPr>
          <a:xfrm>
            <a:off x="1941840" y="4308488"/>
            <a:ext cx="1003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楷体_GB2312"/>
              </a:rPr>
              <a:t>方法一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楷体_GB2312"/>
            </a:endParaRPr>
          </a:p>
        </p:txBody>
      </p:sp>
      <p:sp>
        <p:nvSpPr>
          <p:cNvPr id="9" name="TextBox 110"/>
          <p:cNvSpPr txBox="1"/>
          <p:nvPr/>
        </p:nvSpPr>
        <p:spPr>
          <a:xfrm>
            <a:off x="4588316" y="3741352"/>
            <a:ext cx="101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楷体_GB2312"/>
              </a:rPr>
              <a:t>方法二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楷体_GB2312"/>
            </a:endParaRPr>
          </a:p>
        </p:txBody>
      </p:sp>
      <p:sp>
        <p:nvSpPr>
          <p:cNvPr id="10" name="TextBox 111"/>
          <p:cNvSpPr txBox="1"/>
          <p:nvPr/>
        </p:nvSpPr>
        <p:spPr>
          <a:xfrm>
            <a:off x="7214253" y="2913606"/>
            <a:ext cx="102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楷体_GB2312"/>
              </a:rPr>
              <a:t>方法三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楷体_GB2312"/>
            </a:endParaRPr>
          </a:p>
        </p:txBody>
      </p:sp>
      <p:sp>
        <p:nvSpPr>
          <p:cNvPr id="11" name="TextBox 112"/>
          <p:cNvSpPr txBox="1"/>
          <p:nvPr/>
        </p:nvSpPr>
        <p:spPr>
          <a:xfrm>
            <a:off x="1042548" y="4965573"/>
            <a:ext cx="2140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楷体_GB2312"/>
              </a:rPr>
              <a:t>使用用户名密码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楷体_GB2312"/>
            </a:endParaRPr>
          </a:p>
        </p:txBody>
      </p:sp>
      <p:sp>
        <p:nvSpPr>
          <p:cNvPr id="12" name="TextBox 113"/>
          <p:cNvSpPr txBox="1"/>
          <p:nvPr/>
        </p:nvSpPr>
        <p:spPr>
          <a:xfrm>
            <a:off x="3665130" y="4308488"/>
            <a:ext cx="2334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楷体_GB2312"/>
              </a:rPr>
              <a:t>借助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楷体_GB2312"/>
              </a:rPr>
              <a:t>用户唯一信物</a:t>
            </a:r>
          </a:p>
        </p:txBody>
      </p:sp>
      <p:sp>
        <p:nvSpPr>
          <p:cNvPr id="14" name="TextBox 114"/>
          <p:cNvSpPr txBox="1"/>
          <p:nvPr/>
        </p:nvSpPr>
        <p:spPr>
          <a:xfrm>
            <a:off x="6324565" y="3473964"/>
            <a:ext cx="239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楷体_GB2312"/>
              </a:rPr>
              <a:t>利用用户生物特征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楷体_GB231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36" y="3885680"/>
            <a:ext cx="816015" cy="816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144" y="3221176"/>
            <a:ext cx="891172" cy="89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939" y="2439869"/>
            <a:ext cx="825882" cy="825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50" y="1235701"/>
            <a:ext cx="3855720" cy="64516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借助用户唯一信物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7283" y="2535679"/>
            <a:ext cx="8429434" cy="17866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200" kern="0" dirty="0">
                <a:solidFill>
                  <a:srgbClr val="466E8C"/>
                </a:solidFill>
                <a:ea typeface="楷体_GB2312"/>
                <a:cs typeface="+mj-cs"/>
              </a:rPr>
              <a:t>身份证</a:t>
            </a:r>
            <a:endParaRPr lang="en-US" altLang="zh-CN" sz="3200" kern="0" dirty="0">
              <a:solidFill>
                <a:srgbClr val="466E8C"/>
              </a:solidFill>
              <a:ea typeface="楷体_GB2312"/>
              <a:cs typeface="+mj-cs"/>
            </a:endParaRPr>
          </a:p>
          <a:p>
            <a:pPr marL="0" indent="0" algn="ctr">
              <a:buNone/>
              <a:defRPr/>
            </a:pPr>
            <a:r>
              <a:rPr lang="en-US" altLang="zh-CN" sz="3200" kern="0" dirty="0">
                <a:solidFill>
                  <a:srgbClr val="466E8C"/>
                </a:solidFill>
                <a:ea typeface="楷体_GB2312"/>
                <a:cs typeface="+mj-cs"/>
              </a:rPr>
              <a:t>U</a:t>
            </a:r>
            <a:r>
              <a:rPr lang="zh-CN" altLang="en-US" sz="3200" kern="0" dirty="0">
                <a:solidFill>
                  <a:srgbClr val="466E8C"/>
                </a:solidFill>
                <a:ea typeface="楷体_GB2312"/>
                <a:cs typeface="+mj-cs"/>
              </a:rPr>
              <a:t>盾</a:t>
            </a:r>
          </a:p>
          <a:p>
            <a:pPr marL="0" indent="0" algn="ctr">
              <a:buNone/>
              <a:defRPr/>
            </a:pPr>
            <a:r>
              <a:rPr lang="zh-CN" altLang="en-US" sz="3200" kern="0" dirty="0">
                <a:solidFill>
                  <a:srgbClr val="466E8C"/>
                </a:solidFill>
                <a:ea typeface="楷体_GB2312"/>
                <a:cs typeface="+mj-cs"/>
              </a:rPr>
              <a:t>电子狗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50" y="1235701"/>
            <a:ext cx="3855720" cy="64516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利用用户生物特征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7283" y="2535679"/>
            <a:ext cx="8429434" cy="17866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200" kern="0" dirty="0">
                <a:solidFill>
                  <a:srgbClr val="466E8C"/>
                </a:solidFill>
                <a:ea typeface="楷体_GB2312"/>
                <a:cs typeface="+mj-cs"/>
              </a:rPr>
              <a:t>指纹识别</a:t>
            </a:r>
            <a:endParaRPr lang="en-US" altLang="zh-CN" sz="3200" kern="0" dirty="0">
              <a:solidFill>
                <a:srgbClr val="466E8C"/>
              </a:solidFill>
              <a:ea typeface="楷体_GB2312"/>
              <a:cs typeface="+mj-cs"/>
            </a:endParaRPr>
          </a:p>
          <a:p>
            <a:pPr marL="0" indent="0" algn="ctr">
              <a:buNone/>
              <a:defRPr/>
            </a:pPr>
            <a:r>
              <a:rPr lang="zh-CN" altLang="en-US" sz="3200" kern="0" dirty="0">
                <a:solidFill>
                  <a:srgbClr val="466E8C"/>
                </a:solidFill>
                <a:ea typeface="楷体_GB2312"/>
                <a:cs typeface="+mj-cs"/>
              </a:rPr>
              <a:t>人脸识别</a:t>
            </a:r>
          </a:p>
          <a:p>
            <a:pPr marL="0" indent="0" algn="ctr">
              <a:buNone/>
              <a:defRPr/>
            </a:pPr>
            <a:r>
              <a:rPr lang="zh-CN" altLang="en-US" sz="3200" kern="0" dirty="0">
                <a:solidFill>
                  <a:srgbClr val="466E8C"/>
                </a:solidFill>
                <a:ea typeface="楷体_GB2312"/>
                <a:cs typeface="+mj-cs"/>
              </a:rPr>
              <a:t>虹膜识别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4477" y="3091546"/>
            <a:ext cx="839504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　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安全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防范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50" y="1235701"/>
            <a:ext cx="2019300" cy="64516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身份认证</a:t>
            </a:r>
          </a:p>
        </p:txBody>
      </p:sp>
      <p:sp>
        <p:nvSpPr>
          <p:cNvPr id="7" name="TextBox 25"/>
          <p:cNvSpPr txBox="1"/>
          <p:nvPr/>
        </p:nvSpPr>
        <p:spPr>
          <a:xfrm>
            <a:off x="484760" y="2778698"/>
            <a:ext cx="2195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66E8C"/>
                </a:solidFill>
                <a:latin typeface="楷体_GB2312" pitchFamily="49" charset="-122"/>
                <a:ea typeface="楷体_GB2312" pitchFamily="49" charset="-122"/>
              </a:rPr>
              <a:t>用户名密码</a:t>
            </a:r>
          </a:p>
        </p:txBody>
      </p:sp>
      <p:sp>
        <p:nvSpPr>
          <p:cNvPr id="8" name="TextBox 26"/>
          <p:cNvSpPr txBox="1"/>
          <p:nvPr/>
        </p:nvSpPr>
        <p:spPr>
          <a:xfrm>
            <a:off x="484760" y="3216908"/>
            <a:ext cx="2050883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成本低，注册快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密码容易被破解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Box 32"/>
          <p:cNvSpPr txBox="1"/>
          <p:nvPr/>
        </p:nvSpPr>
        <p:spPr>
          <a:xfrm>
            <a:off x="2814958" y="2778698"/>
            <a:ext cx="2447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466E8C"/>
                </a:solidFill>
                <a:latin typeface="楷体_GB2312" pitchFamily="49" charset="-122"/>
                <a:ea typeface="楷体_GB2312" pitchFamily="49" charset="-122"/>
              </a:rPr>
              <a:t>使用唯一信物</a:t>
            </a:r>
          </a:p>
        </p:txBody>
      </p:sp>
      <p:sp>
        <p:nvSpPr>
          <p:cNvPr id="11" name="TextBox 33"/>
          <p:cNvSpPr txBox="1"/>
          <p:nvPr/>
        </p:nvSpPr>
        <p:spPr>
          <a:xfrm>
            <a:off x="2814958" y="3216908"/>
            <a:ext cx="3013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安全系数较高，可靠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造价高，不方便，申请慢</a:t>
            </a:r>
          </a:p>
        </p:txBody>
      </p:sp>
      <p:sp>
        <p:nvSpPr>
          <p:cNvPr id="14" name="TextBox 39"/>
          <p:cNvSpPr txBox="1"/>
          <p:nvPr/>
        </p:nvSpPr>
        <p:spPr>
          <a:xfrm>
            <a:off x="5963156" y="2778698"/>
            <a:ext cx="2023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66E8C"/>
                </a:solidFill>
                <a:latin typeface="楷体_GB2312" pitchFamily="49" charset="-122"/>
                <a:ea typeface="楷体_GB2312" pitchFamily="49" charset="-122"/>
              </a:rPr>
              <a:t>生物特征</a:t>
            </a:r>
          </a:p>
        </p:txBody>
      </p:sp>
      <p:sp>
        <p:nvSpPr>
          <p:cNvPr id="15" name="TextBox 40"/>
          <p:cNvSpPr txBox="1"/>
          <p:nvPr/>
        </p:nvSpPr>
        <p:spPr>
          <a:xfrm>
            <a:off x="5963156" y="3216908"/>
            <a:ext cx="2837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独一无二，使用方便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一旦被复制，不可变更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50" y="1235701"/>
            <a:ext cx="2019300" cy="64516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身份认证</a:t>
            </a:r>
          </a:p>
        </p:txBody>
      </p:sp>
      <p:sp>
        <p:nvSpPr>
          <p:cNvPr id="19" name="矩形 18"/>
          <p:cNvSpPr/>
          <p:nvPr/>
        </p:nvSpPr>
        <p:spPr>
          <a:xfrm>
            <a:off x="771922" y="3126610"/>
            <a:ext cx="7600157" cy="604781"/>
          </a:xfrm>
          <a:prstGeom prst="rect">
            <a:avLst/>
          </a:prstGeom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根据信息的重要程度选择合理的认证方式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50" y="1235701"/>
            <a:ext cx="2937510" cy="64516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信息安全防范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1613998" y="2603440"/>
            <a:ext cx="2658662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“认证方法”过于单一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4864999" y="2603440"/>
            <a:ext cx="2656665" cy="1454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“明文传输”易截获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50" y="1235701"/>
            <a:ext cx="183575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HTTP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协议</a:t>
            </a:r>
          </a:p>
        </p:txBody>
      </p:sp>
      <p:sp>
        <p:nvSpPr>
          <p:cNvPr id="7" name="右箭头 6"/>
          <p:cNvSpPr/>
          <p:nvPr/>
        </p:nvSpPr>
        <p:spPr>
          <a:xfrm rot="19694734">
            <a:off x="2726841" y="3850533"/>
            <a:ext cx="3515889" cy="2252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000" b="1">
              <a:ea typeface="楷体_GB231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5750" y="4448620"/>
            <a:ext cx="1551813" cy="846980"/>
          </a:xfrm>
          <a:prstGeom prst="roundRect">
            <a:avLst>
              <a:gd name="adj" fmla="val 121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ea typeface="楷体_GB2312"/>
              </a:rPr>
              <a:t>输入账号密码（明文）</a:t>
            </a:r>
            <a:endParaRPr lang="zh-CN" altLang="en-US" sz="2000" b="1" dirty="0">
              <a:ea typeface="楷体_GB2312"/>
            </a:endParaRPr>
          </a:p>
        </p:txBody>
      </p:sp>
      <p:sp>
        <p:nvSpPr>
          <p:cNvPr id="9" name="圆角矩形 8"/>
          <p:cNvSpPr/>
          <p:nvPr/>
        </p:nvSpPr>
        <p:spPr>
          <a:xfrm rot="19634970">
            <a:off x="3523099" y="3187882"/>
            <a:ext cx="1320436" cy="724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ea typeface="楷体_GB2312"/>
              </a:rPr>
              <a:t>数据发送（明文）</a:t>
            </a:r>
            <a:endParaRPr lang="zh-CN" altLang="en-US" sz="2000" b="1" dirty="0">
              <a:ea typeface="楷体_GB2312"/>
            </a:endParaRPr>
          </a:p>
        </p:txBody>
      </p:sp>
      <p:pic>
        <p:nvPicPr>
          <p:cNvPr id="10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29" b="89286" l="0" r="94000">
                        <a14:foregroundMark x1="24000" y1="29464" x2="24667" y2="67857"/>
                        <a14:foregroundMark x1="40667" y1="75000" x2="72667" y2="74107"/>
                        <a14:foregroundMark x1="87333" y1="74107" x2="87333" y2="741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27" y="4872110"/>
            <a:ext cx="19050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Administrator\Desktop\2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04" r="88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70" y="2143512"/>
            <a:ext cx="1348474" cy="13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3658870"/>
            <a:ext cx="5319395" cy="2228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50" y="1235701"/>
            <a:ext cx="2042547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HTTPS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协议</a:t>
            </a:r>
          </a:p>
        </p:txBody>
      </p:sp>
      <p:sp>
        <p:nvSpPr>
          <p:cNvPr id="7" name="右箭头 6"/>
          <p:cNvSpPr/>
          <p:nvPr/>
        </p:nvSpPr>
        <p:spPr>
          <a:xfrm rot="19694734">
            <a:off x="2726841" y="3850533"/>
            <a:ext cx="3515889" cy="2252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2000" b="1">
              <a:ea typeface="楷体_GB231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5750" y="4448620"/>
            <a:ext cx="1551813" cy="846980"/>
          </a:xfrm>
          <a:prstGeom prst="roundRect">
            <a:avLst>
              <a:gd name="adj" fmla="val 121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ea typeface="楷体_GB2312"/>
              </a:rPr>
              <a:t>输入账号密码（明文）</a:t>
            </a:r>
            <a:endParaRPr lang="zh-CN" altLang="en-US" sz="2000" b="1" dirty="0">
              <a:ea typeface="楷体_GB2312"/>
            </a:endParaRPr>
          </a:p>
        </p:txBody>
      </p:sp>
      <p:sp>
        <p:nvSpPr>
          <p:cNvPr id="9" name="圆角矩形 8"/>
          <p:cNvSpPr/>
          <p:nvPr/>
        </p:nvSpPr>
        <p:spPr>
          <a:xfrm rot="19634970">
            <a:off x="3523099" y="3187882"/>
            <a:ext cx="1320436" cy="724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ea typeface="楷体_GB2312"/>
              </a:rPr>
              <a:t>数据发送（密文）</a:t>
            </a:r>
            <a:endParaRPr lang="zh-CN" altLang="en-US" sz="2000" b="1" dirty="0">
              <a:ea typeface="楷体_GB2312"/>
            </a:endParaRPr>
          </a:p>
        </p:txBody>
      </p:sp>
      <p:pic>
        <p:nvPicPr>
          <p:cNvPr id="10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29" b="89286" l="0" r="94000">
                        <a14:foregroundMark x1="24000" y1="29464" x2="24667" y2="67857"/>
                        <a14:foregroundMark x1="40667" y1="75000" x2="72667" y2="74107"/>
                        <a14:foregroundMark x1="87333" y1="74107" x2="87333" y2="741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27" y="4872110"/>
            <a:ext cx="1905000" cy="14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Administrator\Desktop\2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04" r="88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70" y="2143512"/>
            <a:ext cx="1348474" cy="13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4183317" y="4009051"/>
            <a:ext cx="4274639" cy="1950032"/>
            <a:chOff x="4475115" y="2267789"/>
            <a:chExt cx="4274639" cy="195003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19" t="41469" r="38332" b="19840"/>
            <a:stretch>
              <a:fillRect/>
            </a:stretch>
          </p:blipFill>
          <p:spPr bwMode="auto">
            <a:xfrm>
              <a:off x="5002757" y="2267789"/>
              <a:ext cx="3746997" cy="1950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组合 15"/>
            <p:cNvGrpSpPr/>
            <p:nvPr/>
          </p:nvGrpSpPr>
          <p:grpSpPr bwMode="auto">
            <a:xfrm>
              <a:off x="4475115" y="2795249"/>
              <a:ext cx="1374775" cy="458788"/>
              <a:chOff x="6184232" y="3601453"/>
              <a:chExt cx="747341" cy="184484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6184232" y="3601453"/>
                <a:ext cx="176048" cy="184484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6360280" y="3785937"/>
                <a:ext cx="571293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8465" y="1405881"/>
            <a:ext cx="2937510" cy="64516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信息安全防范</a:t>
            </a:r>
          </a:p>
        </p:txBody>
      </p:sp>
      <p:sp>
        <p:nvSpPr>
          <p:cNvPr id="19" name="矩形 18"/>
          <p:cNvSpPr/>
          <p:nvPr/>
        </p:nvSpPr>
        <p:spPr>
          <a:xfrm>
            <a:off x="1695451" y="2792731"/>
            <a:ext cx="5753098" cy="1272540"/>
          </a:xfrm>
          <a:prstGeom prst="rect">
            <a:avLst/>
          </a:prstGeom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如何避免“自然灾害”与“人为失误”带来的数据损失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？</a:t>
            </a:r>
            <a:endParaRPr lang="zh-CN" altLang="en-US" sz="3200" b="1" kern="0" dirty="0">
              <a:solidFill>
                <a:srgbClr val="466E8C"/>
              </a:solidFill>
              <a:latin typeface="楷体_GB2312" pitchFamily="49" charset="-122"/>
              <a:ea typeface="楷体_GB231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95865" y="3126610"/>
            <a:ext cx="5952271" cy="604781"/>
          </a:xfrm>
          <a:prstGeom prst="rect">
            <a:avLst/>
          </a:prstGeom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如何保护信息系统中的私人数据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信息安全防范</a:t>
            </a:r>
          </a:p>
        </p:txBody>
      </p:sp>
      <p:sp>
        <p:nvSpPr>
          <p:cNvPr id="4" name="TextBox 15"/>
          <p:cNvSpPr txBox="1"/>
          <p:nvPr/>
        </p:nvSpPr>
        <p:spPr>
          <a:xfrm>
            <a:off x="3545356" y="2248585"/>
            <a:ext cx="2053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466E8C"/>
                </a:solidFill>
                <a:latin typeface="微软雅黑" panose="020B0503020204020204" charset="-122"/>
                <a:ea typeface="楷体_GB2312"/>
              </a:rPr>
              <a:t>身份认证</a:t>
            </a:r>
            <a:endParaRPr lang="zh-CN" altLang="en-US" sz="3200" b="1" dirty="0">
              <a:solidFill>
                <a:srgbClr val="466E8C"/>
              </a:solidFill>
              <a:latin typeface="微软雅黑" panose="020B0503020204020204" charset="-122"/>
              <a:ea typeface="楷体_GB2312"/>
            </a:endParaRPr>
          </a:p>
        </p:txBody>
      </p:sp>
      <p:sp>
        <p:nvSpPr>
          <p:cNvPr id="5" name="TextBox 15"/>
          <p:cNvSpPr txBox="1"/>
          <p:nvPr/>
        </p:nvSpPr>
        <p:spPr>
          <a:xfrm>
            <a:off x="3697756" y="2894915"/>
            <a:ext cx="2053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466E8C"/>
                </a:solidFill>
                <a:latin typeface="微软雅黑" panose="020B0503020204020204" charset="-122"/>
                <a:ea typeface="楷体_GB2312"/>
              </a:rPr>
              <a:t>你是谁？</a:t>
            </a:r>
            <a:endParaRPr lang="zh-CN" altLang="en-US" sz="3200" b="1" dirty="0">
              <a:solidFill>
                <a:srgbClr val="466E8C"/>
              </a:solidFill>
              <a:latin typeface="微软雅黑" panose="020B0503020204020204" charset="-122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4" grpId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身份认证流程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28343" y="1820476"/>
            <a:ext cx="1080120" cy="4552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466E8C"/>
                </a:solidFill>
                <a:ea typeface="楷体_GB2312"/>
              </a:rPr>
              <a:t>开始</a:t>
            </a:r>
            <a:endParaRPr lang="zh-CN" altLang="en-US" sz="2000" b="1" dirty="0">
              <a:solidFill>
                <a:srgbClr val="466E8C"/>
              </a:solidFill>
              <a:ea typeface="楷体_GB231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84015" y="2576042"/>
            <a:ext cx="1376260" cy="7007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466E8C"/>
                </a:solidFill>
                <a:ea typeface="楷体_GB2312"/>
              </a:rPr>
              <a:t>输入用户名密码</a:t>
            </a:r>
            <a:endParaRPr lang="zh-CN" altLang="en-US" sz="2000" b="1" dirty="0">
              <a:solidFill>
                <a:srgbClr val="466E8C"/>
              </a:solidFill>
              <a:ea typeface="楷体_GB231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487308" y="3571402"/>
            <a:ext cx="1376260" cy="729330"/>
          </a:xfrm>
          <a:prstGeom prst="roundRect">
            <a:avLst/>
          </a:prstGeom>
          <a:solidFill>
            <a:srgbClr val="7BA9CA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楷体_GB2312"/>
              </a:rPr>
              <a:t>验证用户名密码</a:t>
            </a:r>
            <a:endParaRPr lang="zh-CN" altLang="en-US" sz="2000" b="1" dirty="0">
              <a:solidFill>
                <a:schemeClr val="bg1"/>
              </a:solidFill>
              <a:ea typeface="楷体_GB2312"/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2346005" y="4602761"/>
            <a:ext cx="1658866" cy="72008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466E8C"/>
                </a:solidFill>
                <a:ea typeface="楷体_GB2312"/>
              </a:rPr>
              <a:t>验证正确</a:t>
            </a:r>
            <a:endParaRPr lang="zh-CN" altLang="en-US" sz="2000" b="1" dirty="0">
              <a:solidFill>
                <a:srgbClr val="466E8C"/>
              </a:solidFill>
              <a:ea typeface="楷体_GB231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80140" y="5617614"/>
            <a:ext cx="1990596" cy="809225"/>
          </a:xfrm>
          <a:prstGeom prst="roundRect">
            <a:avLst/>
          </a:prstGeom>
          <a:solidFill>
            <a:srgbClr val="7BA9CA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楷体_GB2312"/>
              </a:rPr>
              <a:t>允许进入，授予相关权限</a:t>
            </a:r>
            <a:endParaRPr lang="zh-CN" altLang="en-US" sz="2000" b="1" dirty="0">
              <a:solidFill>
                <a:schemeClr val="bg1"/>
              </a:solidFill>
              <a:ea typeface="楷体_GB231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3065528" y="2283176"/>
            <a:ext cx="219820" cy="30345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ea typeface="楷体_GB231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3065528" y="5329878"/>
            <a:ext cx="224738" cy="2922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ea typeface="楷体_GB2312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3069324" y="4296082"/>
            <a:ext cx="216243" cy="29284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ea typeface="楷体_GB231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069324" y="3283813"/>
            <a:ext cx="216024" cy="29673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ea typeface="楷体_GB231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014881" y="4377585"/>
            <a:ext cx="2016224" cy="1170432"/>
          </a:xfrm>
          <a:prstGeom prst="roundRect">
            <a:avLst/>
          </a:prstGeom>
          <a:solidFill>
            <a:srgbClr val="7BA9CA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ea typeface="楷体_GB2312"/>
              </a:rPr>
              <a:t>提示用户名密码错误，返回登录界面</a:t>
            </a:r>
            <a:endParaRPr lang="zh-CN" altLang="en-US" sz="2000" b="1" dirty="0">
              <a:solidFill>
                <a:schemeClr val="bg1"/>
              </a:solidFill>
              <a:ea typeface="楷体_GB231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4001632" y="4854789"/>
            <a:ext cx="1013249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ea typeface="楷体_GB2312"/>
            </a:endParaRPr>
          </a:p>
        </p:txBody>
      </p:sp>
      <p:sp>
        <p:nvSpPr>
          <p:cNvPr id="18" name="直角上箭头 17"/>
          <p:cNvSpPr/>
          <p:nvPr/>
        </p:nvSpPr>
        <p:spPr>
          <a:xfrm rot="16200000">
            <a:off x="4297328" y="2324373"/>
            <a:ext cx="1623248" cy="2483176"/>
          </a:xfrm>
          <a:prstGeom prst="bentUpArrow">
            <a:avLst>
              <a:gd name="adj1" fmla="val 7729"/>
              <a:gd name="adj2" fmla="val 10590"/>
              <a:gd name="adj3" fmla="val 92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信息安全防范</a:t>
            </a:r>
          </a:p>
        </p:txBody>
      </p:sp>
      <p:sp>
        <p:nvSpPr>
          <p:cNvPr id="19" name="矩形 18"/>
          <p:cNvSpPr/>
          <p:nvPr/>
        </p:nvSpPr>
        <p:spPr>
          <a:xfrm>
            <a:off x="2110429" y="3126610"/>
            <a:ext cx="4923143" cy="604781"/>
          </a:xfrm>
          <a:prstGeom prst="rect">
            <a:avLst/>
          </a:prstGeom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用户名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+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密码足够安全么？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50" y="1235701"/>
            <a:ext cx="224452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抓取数据包</a:t>
            </a:r>
          </a:p>
        </p:txBody>
      </p:sp>
      <p:sp>
        <p:nvSpPr>
          <p:cNvPr id="19" name="矩形 18"/>
          <p:cNvSpPr/>
          <p:nvPr/>
        </p:nvSpPr>
        <p:spPr>
          <a:xfrm>
            <a:off x="2107223" y="3087369"/>
            <a:ext cx="4929555" cy="683264"/>
          </a:xfrm>
          <a:prstGeom prst="rect">
            <a:avLst/>
          </a:prstGeom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使用</a:t>
            </a:r>
            <a:r>
              <a:rPr lang="en-US" altLang="zh-CN" sz="3200" b="1" kern="0" dirty="0" err="1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wireshark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抓取数据包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38254" r="70630" b="-289"/>
          <a:stretch>
            <a:fillRect/>
          </a:stretch>
        </p:blipFill>
        <p:spPr bwMode="auto">
          <a:xfrm>
            <a:off x="2464768" y="1409923"/>
            <a:ext cx="3600400" cy="481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211760" y="3391286"/>
            <a:ext cx="3672408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rot="7952122">
            <a:off x="6167504" y="3448695"/>
            <a:ext cx="504056" cy="792088"/>
          </a:xfrm>
          <a:prstGeom prst="downArrow">
            <a:avLst/>
          </a:prstGeom>
          <a:solidFill>
            <a:srgbClr val="62C5DC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5" t="14200" r="12507" b="19948"/>
          <a:stretch>
            <a:fillRect/>
          </a:stretch>
        </p:blipFill>
        <p:spPr bwMode="auto">
          <a:xfrm>
            <a:off x="619560" y="1473271"/>
            <a:ext cx="7560840" cy="452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47552" y="3446150"/>
            <a:ext cx="7848872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0800000">
            <a:off x="1843696" y="3878198"/>
            <a:ext cx="504056" cy="792088"/>
          </a:xfrm>
          <a:prstGeom prst="downArrow">
            <a:avLst/>
          </a:prstGeom>
          <a:solidFill>
            <a:srgbClr val="62C5DC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220</Words>
  <Application>Microsoft Office PowerPoint</Application>
  <PresentationFormat>全屏显示(4:3)</PresentationFormat>
  <Paragraphs>65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180</cp:revision>
  <dcterms:created xsi:type="dcterms:W3CDTF">2019-04-15T01:46:00Z</dcterms:created>
  <dcterms:modified xsi:type="dcterms:W3CDTF">2019-08-28T07:29:19Z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