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68" r:id="rId2"/>
    <p:sldId id="257" r:id="rId3"/>
    <p:sldId id="269" r:id="rId4"/>
    <p:sldId id="299" r:id="rId5"/>
    <p:sldId id="325" r:id="rId6"/>
    <p:sldId id="326" r:id="rId7"/>
    <p:sldId id="327" r:id="rId8"/>
    <p:sldId id="328" r:id="rId9"/>
    <p:sldId id="329" r:id="rId10"/>
    <p:sldId id="330" r:id="rId11"/>
    <p:sldId id="331" r:id="rId12"/>
    <p:sldId id="332" r:id="rId13"/>
    <p:sldId id="333" r:id="rId14"/>
    <p:sldId id="334" r:id="rId15"/>
    <p:sldId id="346" r:id="rId16"/>
    <p:sldId id="335" r:id="rId17"/>
    <p:sldId id="336" r:id="rId18"/>
    <p:sldId id="339" r:id="rId19"/>
    <p:sldId id="340" r:id="rId20"/>
    <p:sldId id="341" r:id="rId21"/>
    <p:sldId id="342" r:id="rId22"/>
    <p:sldId id="343" r:id="rId23"/>
    <p:sldId id="344" r:id="rId24"/>
    <p:sldId id="263" r:id="rId2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4">
          <p15:clr>
            <a:srgbClr val="A4A3A4"/>
          </p15:clr>
        </p15:guide>
        <p15:guide id="2" pos="6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F2F2F2"/>
    <a:srgbClr val="508EFF"/>
    <a:srgbClr val="BB9F7A"/>
    <a:srgbClr val="649788"/>
    <a:srgbClr val="1F4E79"/>
    <a:srgbClr val="2683C6"/>
    <a:srgbClr val="043B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090" autoAdjust="0"/>
  </p:normalViewPr>
  <p:slideViewPr>
    <p:cSldViewPr snapToGrid="0" showGuides="1">
      <p:cViewPr>
        <p:scale>
          <a:sx n="100" d="100"/>
          <a:sy n="100" d="100"/>
        </p:scale>
        <p:origin x="-1140" y="-138"/>
      </p:cViewPr>
      <p:guideLst>
        <p:guide orient="horz" pos="1624"/>
        <p:guide pos="6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4178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254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sp>
        <p:nvSpPr>
          <p:cNvPr id="6" name="文本框 9"/>
          <p:cNvSpPr txBox="1"/>
          <p:nvPr userDrawn="1"/>
        </p:nvSpPr>
        <p:spPr>
          <a:xfrm>
            <a:off x="285750" y="184280"/>
            <a:ext cx="66925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5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数据加密</a:t>
            </a:r>
            <a:endParaRPr lang="zh-CN" altLang="en-US" sz="4000" b="1" kern="0" dirty="0">
              <a:solidFill>
                <a:srgbClr val="7BA9CA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cxnSp>
        <p:nvCxnSpPr>
          <p:cNvPr id="7" name="直接箭头连接符 6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回顾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循环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2578100"/>
            <a:ext cx="7502130" cy="2949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循环变量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in 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列表：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循环代码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例如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for  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x  in range(0,10):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	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　　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print(x)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结果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输出 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0 1 2 3 4 5 6 7 8 9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思考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41870" y="2973920"/>
            <a:ext cx="7502130" cy="9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凯撒加密法的特点。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凯撒加密法的弱点。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总结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2961220"/>
            <a:ext cx="7502130" cy="2451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凯撒加密法的特点。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（简单的移位替换，容易理解和实现）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zh-CN" altLang="en-US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凯撒加密法的弱点。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暴力破解的难度不高，容易解密，安全性不足）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54021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凯撒加密的改进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维吉尼亚加密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74921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700" y="2302510"/>
            <a:ext cx="770890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密钥：一串字符串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例如 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dog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密钥长度决定了明文有几种变换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位移。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3045" y="1379220"/>
            <a:ext cx="8677910" cy="472948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图片 7" descr="step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154" y="4431318"/>
            <a:ext cx="4474689" cy="120717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l="13794" t="25367" r="30580" b="65598"/>
          <a:stretch>
            <a:fillRect/>
          </a:stretch>
        </p:blipFill>
        <p:spPr>
          <a:xfrm>
            <a:off x="774700" y="3567860"/>
            <a:ext cx="7577350" cy="6920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70023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凯撒算法的改进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维吉尼亚加密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90923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74700" y="2462530"/>
            <a:ext cx="7708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同一字母因密钥变化，加密后也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不同。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50190" y="1435735"/>
            <a:ext cx="8677910" cy="504063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/>
          <a:srcRect l="13892" t="26000" r="30580" b="65935"/>
          <a:stretch>
            <a:fillRect/>
          </a:stretch>
        </p:blipFill>
        <p:spPr>
          <a:xfrm>
            <a:off x="798327" y="3069329"/>
            <a:ext cx="7582133" cy="61927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966" y="3834372"/>
            <a:ext cx="3434066" cy="1890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325473"/>
            <a:ext cx="6037524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sz="3200" dirty="0">
                <a:solidFill>
                  <a:srgbClr val="466E8C"/>
                </a:solidFill>
                <a:effectLst/>
              </a:rPr>
              <a:t>维吉尼亚加密——加密体验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5344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0915" y="2340610"/>
            <a:ext cx="7379001" cy="331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加密算法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.xls</a:t>
            </a:r>
          </a:p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工作表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</a:t>
            </a:r>
            <a:r>
              <a:rPr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体验维吉尼亚加密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注意：密钥是一串英文字符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试一试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lang="zh-CN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加密同一串英文内容，分别使用不同的加密字符串，观察密文变化效果</a:t>
            </a:r>
            <a:r>
              <a:rPr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 fontAlgn="auto">
              <a:lnSpc>
                <a:spcPct val="120000"/>
              </a:lnSpc>
              <a:spcAft>
                <a:spcPts val="1000"/>
              </a:spcAft>
            </a:pPr>
            <a:r>
              <a:rPr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思考：长度相同的密钥，密文相近吗</a:t>
            </a:r>
            <a:r>
              <a:rPr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2067338"/>
            <a:ext cx="8678007" cy="416118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维吉尼亚加密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解密体验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87490" y="3231928"/>
            <a:ext cx="7502130" cy="15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zh-CN" altLang="en-US" sz="20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不知道解密密钥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的前提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下。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还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能使用</a:t>
            </a:r>
            <a:r>
              <a:rPr lang="zh-CN" altLang="en-US" sz="20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暴力破解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获取解密结果吗？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325473"/>
            <a:ext cx="603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维吉尼亚加密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解密体验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5344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68219" y="2340479"/>
            <a:ext cx="8214436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　维吉尼亚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py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wjny_encrypt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函数　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wjny_decrypt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解密函数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加密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或解密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字符串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密钥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（注意：秘钥是一串英文字符）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任务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调用解密函数，解密任务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2.txt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中的文本内容。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解密密钥是任务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的解密结果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哦。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2067338"/>
            <a:ext cx="8678007" cy="416118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总结共同点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121438"/>
            <a:ext cx="750213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都是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代入式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和解密用同一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密钥。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都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属于对称式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对称式加密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127675"/>
            <a:ext cx="750213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使用同一个密钥完成加密和解密操作的加密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方法。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对称式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-66675" y="3060769"/>
            <a:ext cx="921067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5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　数据加密</a:t>
            </a:r>
            <a:endParaRPr lang="zh-CN" altLang="en-US" dirty="0">
              <a:solidFill>
                <a:schemeClr val="bg1"/>
              </a:solidFill>
              <a:effectLst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非对称式加密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121438"/>
            <a:ext cx="7502130" cy="9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当加密密钥和解密密钥不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同时。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这种加密方法叫做非对称式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对称式加密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121438"/>
            <a:ext cx="75021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优点：算法简单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加密解密快，效率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高。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常见的对称加密有：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DES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3DES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AES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DH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弱点：如果密钥泄漏后，数据可能被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篡改。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非对称式加密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安全级别高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121438"/>
            <a:ext cx="7502130" cy="19543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弱点：效率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低。　　优点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：安全性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高。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常见非对称算法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RSA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数据防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篡改　　数字签名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69"/>
            <a:ext cx="8678007" cy="448294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981470" y="2207044"/>
            <a:ext cx="7502130" cy="9101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什么场合需要用对称式加密呢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什么场合需要用非对称式加密？</a:t>
            </a:r>
          </a:p>
        </p:txBody>
      </p:sp>
      <p:sp>
        <p:nvSpPr>
          <p:cNvPr id="7" name="文本框 3"/>
          <p:cNvSpPr txBox="1"/>
          <p:nvPr/>
        </p:nvSpPr>
        <p:spPr>
          <a:xfrm>
            <a:off x="973138" y="3225623"/>
            <a:ext cx="4083685" cy="22672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20000"/>
              </a:lnSpc>
              <a:spcAft>
                <a:spcPts val="1000"/>
              </a:spcAft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defRPr>
            </a:lvl1pPr>
          </a:lstStyle>
          <a:p>
            <a:r>
              <a:rPr lang="en-US" altLang="zh-CN" sz="1800" dirty="0" smtClean="0"/>
              <a:t>1.</a:t>
            </a:r>
            <a:r>
              <a:rPr lang="zh-CN" altLang="en-US" sz="1800" dirty="0" smtClean="0"/>
              <a:t>网上</a:t>
            </a:r>
            <a:r>
              <a:rPr lang="zh-CN" altLang="en-US" sz="1800" dirty="0"/>
              <a:t>银行</a:t>
            </a:r>
          </a:p>
          <a:p>
            <a:r>
              <a:rPr lang="en-US" altLang="zh-CN" sz="1800" dirty="0" smtClean="0"/>
              <a:t>2.</a:t>
            </a:r>
            <a:r>
              <a:rPr lang="zh-CN" altLang="en-US" sz="1800" dirty="0" smtClean="0"/>
              <a:t>普通</a:t>
            </a:r>
            <a:r>
              <a:rPr lang="zh-CN" altLang="en-US" sz="1800" dirty="0"/>
              <a:t>企业网站</a:t>
            </a:r>
          </a:p>
          <a:p>
            <a:r>
              <a:rPr lang="en-US" altLang="zh-CN" sz="1800" dirty="0" smtClean="0"/>
              <a:t>3.</a:t>
            </a:r>
            <a:r>
              <a:rPr lang="zh-CN" altLang="en-US" sz="1800" dirty="0" smtClean="0"/>
              <a:t>工商</a:t>
            </a:r>
            <a:r>
              <a:rPr lang="zh-CN" altLang="en-US" sz="1800" dirty="0"/>
              <a:t>银行业务处理系统</a:t>
            </a:r>
          </a:p>
          <a:p>
            <a:r>
              <a:rPr lang="en-US" altLang="zh-CN" sz="1800" dirty="0" smtClean="0"/>
              <a:t>4.</a:t>
            </a:r>
            <a:r>
              <a:rPr lang="zh-CN" altLang="en-US" sz="1800" dirty="0" smtClean="0"/>
              <a:t>大型</a:t>
            </a:r>
            <a:r>
              <a:rPr lang="zh-CN" altLang="en-US" sz="1800" dirty="0"/>
              <a:t>私募基金公司</a:t>
            </a:r>
          </a:p>
          <a:p>
            <a:r>
              <a:rPr lang="en-US" altLang="zh-CN" sz="1800" dirty="0" smtClean="0">
                <a:sym typeface="+mn-ea"/>
              </a:rPr>
              <a:t>5.</a:t>
            </a:r>
            <a:r>
              <a:rPr lang="zh-CN" altLang="en-US" sz="1800" dirty="0">
                <a:sym typeface="+mn-ea"/>
              </a:rPr>
              <a:t>证券公司客户端</a:t>
            </a:r>
            <a:endParaRPr lang="zh-CN" altLang="en-US" sz="1800" dirty="0"/>
          </a:p>
        </p:txBody>
      </p:sp>
      <p:sp>
        <p:nvSpPr>
          <p:cNvPr id="3" name="矩形 2"/>
          <p:cNvSpPr/>
          <p:nvPr/>
        </p:nvSpPr>
        <p:spPr>
          <a:xfrm>
            <a:off x="4508473" y="3225623"/>
            <a:ext cx="3681370" cy="2265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6.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天气预报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网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7.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支付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宝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8.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比特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币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9.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军事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网络专线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10.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中华人民共和国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二代身份证</a:t>
            </a:r>
          </a:p>
        </p:txBody>
      </p:sp>
      <p:sp>
        <p:nvSpPr>
          <p:cNvPr id="12" name="文本框 13"/>
          <p:cNvSpPr txBox="1"/>
          <p:nvPr/>
        </p:nvSpPr>
        <p:spPr>
          <a:xfrm>
            <a:off x="1343937" y="1325473"/>
            <a:ext cx="6037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维吉尼亚加密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解密体验</a:t>
            </a:r>
          </a:p>
        </p:txBody>
      </p:sp>
      <p:sp>
        <p:nvSpPr>
          <p:cNvPr id="13" name="等腰三角形 12"/>
          <p:cNvSpPr/>
          <p:nvPr/>
        </p:nvSpPr>
        <p:spPr>
          <a:xfrm rot="5400000">
            <a:off x="968128" y="15344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5" name="任意多边形 14"/>
          <p:cNvSpPr/>
          <p:nvPr/>
        </p:nvSpPr>
        <p:spPr>
          <a:xfrm rot="10800000" flipH="1">
            <a:off x="232996" y="2067338"/>
            <a:ext cx="8678007" cy="416118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611334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引入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58603" y="182033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3045" y="1464310"/>
            <a:ext cx="8677910" cy="507936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86" t="3754" r="4110" b="52594"/>
          <a:stretch/>
        </p:blipFill>
        <p:spPr>
          <a:xfrm>
            <a:off x="701336" y="3366887"/>
            <a:ext cx="1109708" cy="1100832"/>
          </a:xfrm>
          <a:prstGeom prst="ellipse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6" t="52687" r="50930" b="3661"/>
          <a:stretch/>
        </p:blipFill>
        <p:spPr>
          <a:xfrm>
            <a:off x="7568621" y="3401021"/>
            <a:ext cx="1109708" cy="1100832"/>
          </a:xfrm>
          <a:prstGeom prst="ellipse">
            <a:avLst/>
          </a:prstGeom>
        </p:spPr>
      </p:pic>
      <p:cxnSp>
        <p:nvCxnSpPr>
          <p:cNvPr id="6" name="直接箭头连接符 5"/>
          <p:cNvCxnSpPr/>
          <p:nvPr/>
        </p:nvCxnSpPr>
        <p:spPr>
          <a:xfrm>
            <a:off x="1811044" y="4050472"/>
            <a:ext cx="10564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68981" y="4501853"/>
            <a:ext cx="112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发送者</a:t>
            </a:r>
          </a:p>
        </p:txBody>
      </p:sp>
      <p:sp>
        <p:nvSpPr>
          <p:cNvPr id="8" name="圆角矩形标注 7"/>
          <p:cNvSpPr/>
          <p:nvPr/>
        </p:nvSpPr>
        <p:spPr>
          <a:xfrm>
            <a:off x="1811044" y="2624228"/>
            <a:ext cx="1669002" cy="1124500"/>
          </a:xfrm>
          <a:prstGeom prst="wedgeRoundRectCallout">
            <a:avLst>
              <a:gd name="adj1" fmla="val -620"/>
              <a:gd name="adj2" fmla="val 6407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811044" y="2768427"/>
            <a:ext cx="1669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原始消息：</a:t>
            </a:r>
            <a:endParaRPr lang="en-US" altLang="zh-CN" sz="1600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明天上午十点老地方见！</a:t>
            </a:r>
            <a:endParaRPr lang="zh-CN" altLang="en-US" sz="1600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2920752" y="3796204"/>
            <a:ext cx="7102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/>
                </a:solidFill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加密算法</a:t>
            </a:r>
          </a:p>
        </p:txBody>
      </p:sp>
      <p:sp>
        <p:nvSpPr>
          <p:cNvPr id="17" name="矩形 16"/>
          <p:cNvSpPr/>
          <p:nvPr/>
        </p:nvSpPr>
        <p:spPr>
          <a:xfrm>
            <a:off x="6022984" y="3759450"/>
            <a:ext cx="7102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 smtClean="0">
                <a:solidFill>
                  <a:schemeClr val="tx1"/>
                </a:solidFill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解密算法</a:t>
            </a:r>
            <a:endParaRPr lang="zh-CN" altLang="en-US" sz="1600" dirty="0">
              <a:solidFill>
                <a:schemeClr val="tx1"/>
              </a:solidFill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3650654" y="4003993"/>
            <a:ext cx="2363451" cy="82362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圆角矩形标注 18"/>
          <p:cNvSpPr/>
          <p:nvPr/>
        </p:nvSpPr>
        <p:spPr>
          <a:xfrm>
            <a:off x="3480046" y="4535906"/>
            <a:ext cx="1669002" cy="926421"/>
          </a:xfrm>
          <a:prstGeom prst="wedgeRoundRectCallout">
            <a:avLst>
              <a:gd name="adj1" fmla="val -10727"/>
              <a:gd name="adj2" fmla="val -859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3565567" y="4546731"/>
            <a:ext cx="16690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加密密文：</a:t>
            </a:r>
            <a:endParaRPr lang="en-US" altLang="zh-CN" sz="1600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r>
              <a:rPr lang="en-US" altLang="zh-CN" sz="1600" dirty="0" smtClean="0"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charset="-122"/>
              </a:rPr>
              <a:t>JIdasT1J3dji02jfsD03F30kf</a:t>
            </a:r>
            <a:endParaRPr lang="zh-CN" altLang="en-US" sz="1600" dirty="0"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400149" y="2855386"/>
            <a:ext cx="1296421" cy="940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5296219" y="2855386"/>
            <a:ext cx="1237746" cy="904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>
          <a:xfrm>
            <a:off x="6733198" y="4070854"/>
            <a:ext cx="812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853363" flipV="1">
            <a:off x="4505442" y="2302426"/>
            <a:ext cx="966047" cy="689113"/>
          </a:xfrm>
          <a:prstGeom prst="rect">
            <a:avLst/>
          </a:prstGeom>
        </p:spPr>
      </p:pic>
      <p:sp>
        <p:nvSpPr>
          <p:cNvPr id="31" name="文本框 30"/>
          <p:cNvSpPr txBox="1"/>
          <p:nvPr/>
        </p:nvSpPr>
        <p:spPr>
          <a:xfrm>
            <a:off x="4696570" y="1857555"/>
            <a:ext cx="6686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密</a:t>
            </a:r>
            <a:r>
              <a:rPr lang="zh-CN" altLang="en-US" sz="16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钥</a:t>
            </a:r>
            <a:endParaRPr lang="zh-CN" altLang="en-US" sz="16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789148" y="4623675"/>
            <a:ext cx="82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接收者</a:t>
            </a:r>
            <a:endParaRPr lang="zh-CN" altLang="en-US" sz="16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sp>
        <p:nvSpPr>
          <p:cNvPr id="33" name="圆角矩形标注 32"/>
          <p:cNvSpPr/>
          <p:nvPr/>
        </p:nvSpPr>
        <p:spPr>
          <a:xfrm>
            <a:off x="6352813" y="2520790"/>
            <a:ext cx="1353729" cy="1124500"/>
          </a:xfrm>
          <a:prstGeom prst="wedgeRoundRectCallout">
            <a:avLst>
              <a:gd name="adj1" fmla="val -3800"/>
              <a:gd name="adj2" fmla="val 632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6378091" y="2632113"/>
            <a:ext cx="12371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原始消息：</a:t>
            </a:r>
            <a:endParaRPr lang="en-US" altLang="zh-CN" sz="1600" dirty="0" smtClean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r>
              <a:rPr lang="zh-CN" altLang="en-US" sz="16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明天上午十点老地方见！</a:t>
            </a:r>
            <a:endParaRPr lang="zh-CN" altLang="en-US" sz="1600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pic>
        <p:nvPicPr>
          <p:cNvPr id="35" name="图片 34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39" y="4642904"/>
            <a:ext cx="941410" cy="941410"/>
          </a:xfrm>
          <a:prstGeom prst="rect">
            <a:avLst/>
          </a:prstGeom>
        </p:spPr>
      </p:pic>
      <p:sp>
        <p:nvSpPr>
          <p:cNvPr id="36" name="文本框 35"/>
          <p:cNvSpPr txBox="1"/>
          <p:nvPr/>
        </p:nvSpPr>
        <p:spPr>
          <a:xfrm>
            <a:off x="5814359" y="5650290"/>
            <a:ext cx="1127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窃听者</a:t>
            </a:r>
            <a:endParaRPr lang="zh-CN" altLang="en-US" sz="16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  <p:cxnSp>
        <p:nvCxnSpPr>
          <p:cNvPr id="38" name="曲线连接符 37"/>
          <p:cNvCxnSpPr/>
          <p:nvPr/>
        </p:nvCxnSpPr>
        <p:spPr>
          <a:xfrm rot="10800000">
            <a:off x="4912559" y="4152331"/>
            <a:ext cx="1015170" cy="664240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加密算法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缘起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1470" y="3037693"/>
            <a:ext cx="7502130" cy="1529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400" b="1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凯</a:t>
            </a:r>
            <a:r>
              <a:rPr lang="zh-CN" altLang="en-US" sz="2400" b="1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撒加密法</a:t>
            </a:r>
            <a:endParaRPr lang="zh-CN" altLang="en-US" sz="2000" b="1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罗马</a:t>
            </a:r>
            <a:r>
              <a:rPr lang="zh-CN" altLang="en-US" sz="2000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时期凯撒大帝与将军们通信时，防止军情</a:t>
            </a:r>
            <a:r>
              <a:rPr lang="zh-CN" altLang="en-US" sz="20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泄密。</a:t>
            </a:r>
            <a:endParaRPr lang="zh-CN" altLang="en-US" sz="2000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对</a:t>
            </a:r>
            <a:r>
              <a:rPr lang="zh-CN" altLang="en-US" sz="2000" dirty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信息加密码的一种</a:t>
            </a:r>
            <a:r>
              <a:rPr lang="zh-CN" altLang="en-US" sz="2000" dirty="0" smtClean="0">
                <a:latin typeface="微软雅黑" panose="020B0503020204020204" charset="-122"/>
                <a:ea typeface="楷体_GB2312"/>
                <a:cs typeface="微软雅黑" panose="020B0503020204020204" charset="-122"/>
              </a:rPr>
              <a:t>方法。</a:t>
            </a:r>
            <a:endParaRPr lang="zh-CN" altLang="en-US" sz="2000" dirty="0">
              <a:latin typeface="微软雅黑" panose="020B0503020204020204" charset="-122"/>
              <a:ea typeface="楷体_GB231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664674"/>
            <a:ext cx="4631193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具体过程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87367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7" name="任意多边形 6"/>
          <p:cNvSpPr/>
          <p:nvPr/>
        </p:nvSpPr>
        <p:spPr>
          <a:xfrm rot="10800000" flipH="1">
            <a:off x="233045" y="1341755"/>
            <a:ext cx="8677910" cy="5238115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1470" y="2416111"/>
            <a:ext cx="750213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A-Z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26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个字母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选择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一个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1-26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之间的数字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比如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对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要加密的内容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按照数字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 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移位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替换。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/>
          <a:srcRect r="628"/>
          <a:stretch>
            <a:fillRect/>
          </a:stretch>
        </p:blipFill>
        <p:spPr>
          <a:xfrm>
            <a:off x="1343937" y="4059889"/>
            <a:ext cx="6436961" cy="17755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概念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096776"/>
            <a:ext cx="7502130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密钥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打开加密结果的钥匙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——2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明文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加密前的内容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——a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密文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加密后的内容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——c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325473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 smtClean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体验加密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5344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2442597"/>
            <a:ext cx="7831226" cy="36461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　加密算法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xls</a:t>
            </a: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　工作表　体验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凯撒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Excel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表的凯撒加密，依照凯撒加密的方法，扩展到了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码的可打印字符。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ASCII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码可见字符对应数字是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32-126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，共</a:t>
            </a: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95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个。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思考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密钥偏移量应该是多少呢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体验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：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输入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一个数作为加密密钥，尝试修改明文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内容。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修改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密钥，查看加密后的密文内容变化规律。</a:t>
            </a: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2067337"/>
            <a:ext cx="8678007" cy="4399723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815804"/>
            <a:ext cx="6329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 smtClean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接受者怎么看明白？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2024800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981470" y="3308811"/>
            <a:ext cx="7502130" cy="9592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如果想知道密文的内容，该怎么做？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这个过程就是解密！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1719070"/>
            <a:ext cx="8678007" cy="4389629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1343937" y="1325473"/>
            <a:ext cx="46311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466E8C"/>
                </a:solidFill>
                <a:effectLst/>
              </a:rPr>
              <a:t>凯撒加密</a:t>
            </a:r>
            <a:r>
              <a:rPr lang="en-US" altLang="zh-CN" sz="3200" dirty="0">
                <a:solidFill>
                  <a:srgbClr val="466E8C"/>
                </a:solidFill>
                <a:effectLst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体验解密</a:t>
            </a:r>
          </a:p>
        </p:txBody>
      </p:sp>
      <p:cxnSp>
        <p:nvCxnSpPr>
          <p:cNvPr id="11" name="直接箭头连接符 10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等腰三角形 8"/>
          <p:cNvSpPr/>
          <p:nvPr/>
        </p:nvSpPr>
        <p:spPr>
          <a:xfrm rot="5400000">
            <a:off x="968128" y="1534469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821690" y="2224405"/>
            <a:ext cx="7993380" cy="344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　凯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撒加密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.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py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。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en-US" altLang="zh-CN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kaisa_encrypt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加密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函数　</a:t>
            </a:r>
            <a:r>
              <a:rPr lang="en-US" altLang="zh-CN" sz="20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kaisa_decrypt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——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解密函数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处理字符串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参数</a:t>
            </a:r>
            <a:r>
              <a:rPr lang="en-US" altLang="zh-CN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　密钥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任务</a:t>
            </a: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1: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打开　任务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1.py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，修改代码，调用解密函数，解密任务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1.TXT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中的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密文。</a:t>
            </a:r>
            <a:endParaRPr lang="en-US" altLang="zh-CN" sz="2000" b="1" dirty="0" smtClean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注意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，没提供秘钥（难点），该怎么办呢</a:t>
            </a:r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itchFamily="49" charset="-122"/>
                <a:ea typeface="楷体_GB2312" pitchFamily="49" charset="-122"/>
              </a:rPr>
              <a:t>？</a:t>
            </a:r>
            <a:endParaRPr lang="zh-CN" alt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" name="任意多边形 9"/>
          <p:cNvSpPr/>
          <p:nvPr/>
        </p:nvSpPr>
        <p:spPr>
          <a:xfrm rot="10800000" flipH="1">
            <a:off x="232996" y="2067338"/>
            <a:ext cx="8678007" cy="4161184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</TotalTime>
  <Words>451</Words>
  <Application>Microsoft Office PowerPoint</Application>
  <PresentationFormat>全屏显示(4:3)</PresentationFormat>
  <Paragraphs>122</Paragraphs>
  <Slides>24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135</cp:revision>
  <dcterms:created xsi:type="dcterms:W3CDTF">2019-04-15T01:46:00Z</dcterms:created>
  <dcterms:modified xsi:type="dcterms:W3CDTF">2019-08-27T06:24:42Z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