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8" r:id="rId2"/>
    <p:sldId id="25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90" r:id="rId18"/>
    <p:sldId id="291" r:id="rId19"/>
    <p:sldId id="293" r:id="rId20"/>
    <p:sldId id="263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19">
          <p15:clr>
            <a:srgbClr val="A4A3A4"/>
          </p15:clr>
        </p15:guide>
        <p15:guide id="2" pos="6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1" autoAdjust="0"/>
    <p:restoredTop sz="95639" autoAdjust="0"/>
  </p:normalViewPr>
  <p:slideViewPr>
    <p:cSldViewPr snapToGrid="0" showGuides="1">
      <p:cViewPr>
        <p:scale>
          <a:sx n="100" d="100"/>
          <a:sy n="100" d="100"/>
        </p:scale>
        <p:origin x="-1140" y="-126"/>
      </p:cViewPr>
      <p:guideLst>
        <p:guide orient="horz" pos="1819"/>
        <p:guide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1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0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85750" y="184280"/>
            <a:ext cx="669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7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做信息社会的责任公民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5319" y="2717016"/>
            <a:ext cx="7189329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组：小黄车车座被插艾滋针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最近许多座椅上有细小的针，疑似艾滋病患者报复，大家骑的时候千万要注意，留意下坐凳，千万不要遭受无辜的罪。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5319" y="2717016"/>
            <a:ext cx="7189329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组：驾照要考科目五了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2017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日起，将执行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2017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年省交通管理总队新标准。科目一题库增加近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260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道题目；科目二由现有的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项增加至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项；科目三在现有路考中增加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项防御性驾驶技术考试；科目四题库增加近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道题；增加科目五考试，模拟高速行驶、隧道行驶、停车取卡、窄路掉头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……”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7572" y="3871259"/>
            <a:ext cx="1620653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01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用常识和逻辑辨别信息。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8" name="Group 12"/>
          <p:cNvGrpSpPr/>
          <p:nvPr/>
        </p:nvGrpSpPr>
        <p:grpSpPr>
          <a:xfrm>
            <a:off x="612940" y="2304119"/>
            <a:ext cx="7847365" cy="1406723"/>
            <a:chOff x="2355850" y="1637680"/>
            <a:chExt cx="6834706" cy="1331913"/>
          </a:xfrm>
        </p:grpSpPr>
        <p:sp>
          <p:nvSpPr>
            <p:cNvPr id="29" name="Rectangle 2"/>
            <p:cNvSpPr/>
            <p:nvPr/>
          </p:nvSpPr>
          <p:spPr>
            <a:xfrm>
              <a:off x="2763838" y="2348880"/>
              <a:ext cx="1614487" cy="4651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Rectangle 4"/>
            <p:cNvSpPr/>
            <p:nvPr/>
          </p:nvSpPr>
          <p:spPr>
            <a:xfrm>
              <a:off x="6480144" y="2348880"/>
              <a:ext cx="2054458" cy="4651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Rectangle 5"/>
            <p:cNvSpPr/>
            <p:nvPr/>
          </p:nvSpPr>
          <p:spPr>
            <a:xfrm>
              <a:off x="4419600" y="2348880"/>
              <a:ext cx="1917851" cy="46513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7"/>
            <p:cNvSpPr/>
            <p:nvPr/>
          </p:nvSpPr>
          <p:spPr bwMode="auto">
            <a:xfrm>
              <a:off x="2355850" y="2158380"/>
              <a:ext cx="804863" cy="804863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10"/>
            <p:cNvSpPr/>
            <p:nvPr/>
          </p:nvSpPr>
          <p:spPr bwMode="auto">
            <a:xfrm>
              <a:off x="4302176" y="2158380"/>
              <a:ext cx="804863" cy="80486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Oval 13"/>
            <p:cNvSpPr/>
            <p:nvPr/>
          </p:nvSpPr>
          <p:spPr bwMode="auto">
            <a:xfrm>
              <a:off x="8385694" y="2158380"/>
              <a:ext cx="804862" cy="80486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19"/>
            <p:cNvSpPr/>
            <p:nvPr/>
          </p:nvSpPr>
          <p:spPr bwMode="auto">
            <a:xfrm>
              <a:off x="6255167" y="2164731"/>
              <a:ext cx="804863" cy="804862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TextBox 26"/>
            <p:cNvSpPr txBox="1"/>
            <p:nvPr/>
          </p:nvSpPr>
          <p:spPr bwMode="auto">
            <a:xfrm>
              <a:off x="2581804" y="1637680"/>
              <a:ext cx="351472" cy="334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rmAutofit fontScale="92500"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37" name="TextBox 27"/>
            <p:cNvSpPr txBox="1"/>
            <p:nvPr/>
          </p:nvSpPr>
          <p:spPr bwMode="auto">
            <a:xfrm>
              <a:off x="4516137" y="1637680"/>
              <a:ext cx="376940" cy="334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rmAutofit fontScale="92500"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8" name="TextBox 28"/>
            <p:cNvSpPr txBox="1"/>
            <p:nvPr/>
          </p:nvSpPr>
          <p:spPr bwMode="auto">
            <a:xfrm>
              <a:off x="6465776" y="1637680"/>
              <a:ext cx="383644" cy="334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rmAutofit fontScale="92500"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39" name="TextBox 29"/>
            <p:cNvSpPr txBox="1"/>
            <p:nvPr/>
          </p:nvSpPr>
          <p:spPr bwMode="auto">
            <a:xfrm>
              <a:off x="8599654" y="1637680"/>
              <a:ext cx="376940" cy="33458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>
              <a:normAutofit fontScale="92500" lnSpcReduction="1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>
                      <a:lumMod val="50000"/>
                      <a:lumOff val="50000"/>
                    </a:schemeClr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0" name="Freeform: Shape 43"/>
            <p:cNvSpPr/>
            <p:nvPr/>
          </p:nvSpPr>
          <p:spPr bwMode="auto">
            <a:xfrm>
              <a:off x="8544313" y="2326832"/>
              <a:ext cx="485670" cy="485670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Freeform: Shape 44"/>
            <p:cNvSpPr/>
            <p:nvPr/>
          </p:nvSpPr>
          <p:spPr bwMode="auto">
            <a:xfrm>
              <a:off x="6413787" y="2315700"/>
              <a:ext cx="485670" cy="485670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Freeform: Shape 45"/>
            <p:cNvSpPr/>
            <p:nvPr/>
          </p:nvSpPr>
          <p:spPr bwMode="auto">
            <a:xfrm>
              <a:off x="2514705" y="2309351"/>
              <a:ext cx="485670" cy="485670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Freeform: Shape 46"/>
            <p:cNvSpPr/>
            <p:nvPr/>
          </p:nvSpPr>
          <p:spPr bwMode="auto">
            <a:xfrm>
              <a:off x="4460795" y="2324326"/>
              <a:ext cx="485670" cy="485670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5" name="矩形 44"/>
          <p:cNvSpPr/>
          <p:nvPr/>
        </p:nvSpPr>
        <p:spPr>
          <a:xfrm>
            <a:off x="2484601" y="3871259"/>
            <a:ext cx="1650195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02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官方、权威的网站上查找证实。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17101" y="3859215"/>
            <a:ext cx="2098492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03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百度信息中的关键词，看这则消息来源是否可靠。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417" y="3881456"/>
            <a:ext cx="1867661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04</a:t>
            </a: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搜索相关新闻报道，是否有此事件的报道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：规范交流、表达信息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53745" y="3656294"/>
            <a:ext cx="223651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有哪些网络语言？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47320" y="4023957"/>
            <a:ext cx="755202" cy="2441237"/>
          </a:xfrm>
          <a:custGeom>
            <a:avLst/>
            <a:gdLst>
              <a:gd name="T0" fmla="*/ 146 w 280"/>
              <a:gd name="T1" fmla="*/ 122 h 761"/>
              <a:gd name="T2" fmla="*/ 161 w 280"/>
              <a:gd name="T3" fmla="*/ 134 h 761"/>
              <a:gd name="T4" fmla="*/ 125 w 280"/>
              <a:gd name="T5" fmla="*/ 184 h 761"/>
              <a:gd name="T6" fmla="*/ 112 w 280"/>
              <a:gd name="T7" fmla="*/ 83 h 761"/>
              <a:gd name="T8" fmla="*/ 0 w 280"/>
              <a:gd name="T9" fmla="*/ 113 h 761"/>
              <a:gd name="T10" fmla="*/ 14 w 280"/>
              <a:gd name="T11" fmla="*/ 237 h 761"/>
              <a:gd name="T12" fmla="*/ 91 w 280"/>
              <a:gd name="T13" fmla="*/ 264 h 761"/>
              <a:gd name="T14" fmla="*/ 100 w 280"/>
              <a:gd name="T15" fmla="*/ 275 h 761"/>
              <a:gd name="T16" fmla="*/ 113 w 280"/>
              <a:gd name="T17" fmla="*/ 280 h 761"/>
              <a:gd name="T18" fmla="*/ 88 w 280"/>
              <a:gd name="T19" fmla="*/ 384 h 761"/>
              <a:gd name="T20" fmla="*/ 104 w 280"/>
              <a:gd name="T21" fmla="*/ 386 h 761"/>
              <a:gd name="T22" fmla="*/ 126 w 280"/>
              <a:gd name="T23" fmla="*/ 550 h 761"/>
              <a:gd name="T24" fmla="*/ 129 w 280"/>
              <a:gd name="T25" fmla="*/ 593 h 761"/>
              <a:gd name="T26" fmla="*/ 130 w 280"/>
              <a:gd name="T27" fmla="*/ 675 h 761"/>
              <a:gd name="T28" fmla="*/ 128 w 280"/>
              <a:gd name="T29" fmla="*/ 724 h 761"/>
              <a:gd name="T30" fmla="*/ 108 w 280"/>
              <a:gd name="T31" fmla="*/ 737 h 761"/>
              <a:gd name="T32" fmla="*/ 90 w 280"/>
              <a:gd name="T33" fmla="*/ 752 h 761"/>
              <a:gd name="T34" fmla="*/ 137 w 280"/>
              <a:gd name="T35" fmla="*/ 753 h 761"/>
              <a:gd name="T36" fmla="*/ 183 w 280"/>
              <a:gd name="T37" fmla="*/ 757 h 761"/>
              <a:gd name="T38" fmla="*/ 213 w 280"/>
              <a:gd name="T39" fmla="*/ 756 h 761"/>
              <a:gd name="T40" fmla="*/ 232 w 280"/>
              <a:gd name="T41" fmla="*/ 736 h 761"/>
              <a:gd name="T42" fmla="*/ 218 w 280"/>
              <a:gd name="T43" fmla="*/ 556 h 761"/>
              <a:gd name="T44" fmla="*/ 211 w 280"/>
              <a:gd name="T45" fmla="*/ 526 h 761"/>
              <a:gd name="T46" fmla="*/ 215 w 280"/>
              <a:gd name="T47" fmla="*/ 474 h 761"/>
              <a:gd name="T48" fmla="*/ 234 w 280"/>
              <a:gd name="T49" fmla="*/ 400 h 761"/>
              <a:gd name="T50" fmla="*/ 242 w 280"/>
              <a:gd name="T51" fmla="*/ 400 h 761"/>
              <a:gd name="T52" fmla="*/ 236 w 280"/>
              <a:gd name="T53" fmla="*/ 335 h 761"/>
              <a:gd name="T54" fmla="*/ 231 w 280"/>
              <a:gd name="T55" fmla="*/ 296 h 761"/>
              <a:gd name="T56" fmla="*/ 236 w 280"/>
              <a:gd name="T57" fmla="*/ 252 h 761"/>
              <a:gd name="T58" fmla="*/ 264 w 280"/>
              <a:gd name="T59" fmla="*/ 145 h 761"/>
              <a:gd name="T60" fmla="*/ 242 w 280"/>
              <a:gd name="T61" fmla="*/ 129 h 761"/>
              <a:gd name="T62" fmla="*/ 232 w 280"/>
              <a:gd name="T63" fmla="*/ 111 h 761"/>
              <a:gd name="T64" fmla="*/ 226 w 280"/>
              <a:gd name="T65" fmla="*/ 109 h 761"/>
              <a:gd name="T66" fmla="*/ 224 w 280"/>
              <a:gd name="T67" fmla="*/ 102 h 761"/>
              <a:gd name="T68" fmla="*/ 233 w 280"/>
              <a:gd name="T69" fmla="*/ 88 h 761"/>
              <a:gd name="T70" fmla="*/ 228 w 280"/>
              <a:gd name="T71" fmla="*/ 73 h 761"/>
              <a:gd name="T72" fmla="*/ 237 w 280"/>
              <a:gd name="T73" fmla="*/ 65 h 761"/>
              <a:gd name="T74" fmla="*/ 230 w 280"/>
              <a:gd name="T75" fmla="*/ 59 h 761"/>
              <a:gd name="T76" fmla="*/ 169 w 280"/>
              <a:gd name="T77" fmla="*/ 6 h 761"/>
              <a:gd name="T78" fmla="*/ 117 w 280"/>
              <a:gd name="T79" fmla="*/ 54 h 761"/>
              <a:gd name="T80" fmla="*/ 127 w 280"/>
              <a:gd name="T81" fmla="*/ 89 h 761"/>
              <a:gd name="T82" fmla="*/ 139 w 280"/>
              <a:gd name="T83" fmla="*/ 124 h 761"/>
              <a:gd name="T84" fmla="*/ 167 w 280"/>
              <a:gd name="T85" fmla="*/ 709 h 761"/>
              <a:gd name="T86" fmla="*/ 176 w 280"/>
              <a:gd name="T87" fmla="*/ 662 h 761"/>
              <a:gd name="T88" fmla="*/ 173 w 280"/>
              <a:gd name="T89" fmla="*/ 590 h 761"/>
              <a:gd name="T90" fmla="*/ 187 w 280"/>
              <a:gd name="T91" fmla="*/ 629 h 761"/>
              <a:gd name="T92" fmla="*/ 192 w 280"/>
              <a:gd name="T93" fmla="*/ 690 h 761"/>
              <a:gd name="T94" fmla="*/ 180 w 280"/>
              <a:gd name="T95" fmla="*/ 722 h 761"/>
              <a:gd name="T96" fmla="*/ 168 w 280"/>
              <a:gd name="T97" fmla="*/ 734 h 761"/>
              <a:gd name="T98" fmla="*/ 167 w 280"/>
              <a:gd name="T99" fmla="*/ 709 h 76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80"/>
              <a:gd name="T151" fmla="*/ 0 h 761"/>
              <a:gd name="T152" fmla="*/ 280 w 280"/>
              <a:gd name="T153" fmla="*/ 761 h 76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80" h="761">
                <a:moveTo>
                  <a:pt x="146" y="122"/>
                </a:moveTo>
                <a:cubicBezTo>
                  <a:pt x="146" y="122"/>
                  <a:pt x="156" y="132"/>
                  <a:pt x="161" y="134"/>
                </a:cubicBezTo>
                <a:cubicBezTo>
                  <a:pt x="161" y="134"/>
                  <a:pt x="128" y="172"/>
                  <a:pt x="125" y="184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237"/>
                  <a:pt x="14" y="237"/>
                  <a:pt x="14" y="23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91" y="264"/>
                  <a:pt x="91" y="271"/>
                  <a:pt x="100" y="275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3" y="280"/>
                  <a:pt x="86" y="366"/>
                  <a:pt x="88" y="384"/>
                </a:cubicBezTo>
                <a:cubicBezTo>
                  <a:pt x="104" y="386"/>
                  <a:pt x="104" y="386"/>
                  <a:pt x="104" y="386"/>
                </a:cubicBezTo>
                <a:cubicBezTo>
                  <a:pt x="104" y="386"/>
                  <a:pt x="97" y="462"/>
                  <a:pt x="126" y="550"/>
                </a:cubicBezTo>
                <a:cubicBezTo>
                  <a:pt x="126" y="550"/>
                  <a:pt x="128" y="583"/>
                  <a:pt x="129" y="593"/>
                </a:cubicBezTo>
                <a:cubicBezTo>
                  <a:pt x="129" y="604"/>
                  <a:pt x="131" y="662"/>
                  <a:pt x="130" y="675"/>
                </a:cubicBezTo>
                <a:cubicBezTo>
                  <a:pt x="129" y="687"/>
                  <a:pt x="132" y="719"/>
                  <a:pt x="128" y="724"/>
                </a:cubicBezTo>
                <a:cubicBezTo>
                  <a:pt x="123" y="728"/>
                  <a:pt x="114" y="735"/>
                  <a:pt x="108" y="737"/>
                </a:cubicBezTo>
                <a:cubicBezTo>
                  <a:pt x="102" y="739"/>
                  <a:pt x="86" y="747"/>
                  <a:pt x="90" y="752"/>
                </a:cubicBezTo>
                <a:cubicBezTo>
                  <a:pt x="90" y="752"/>
                  <a:pt x="93" y="759"/>
                  <a:pt x="137" y="753"/>
                </a:cubicBezTo>
                <a:cubicBezTo>
                  <a:pt x="137" y="753"/>
                  <a:pt x="137" y="761"/>
                  <a:pt x="183" y="757"/>
                </a:cubicBezTo>
                <a:cubicBezTo>
                  <a:pt x="183" y="757"/>
                  <a:pt x="207" y="756"/>
                  <a:pt x="213" y="756"/>
                </a:cubicBezTo>
                <a:cubicBezTo>
                  <a:pt x="219" y="756"/>
                  <a:pt x="243" y="751"/>
                  <a:pt x="232" y="736"/>
                </a:cubicBezTo>
                <a:cubicBezTo>
                  <a:pt x="232" y="736"/>
                  <a:pt x="243" y="588"/>
                  <a:pt x="218" y="556"/>
                </a:cubicBezTo>
                <a:cubicBezTo>
                  <a:pt x="218" y="556"/>
                  <a:pt x="211" y="535"/>
                  <a:pt x="211" y="526"/>
                </a:cubicBezTo>
                <a:cubicBezTo>
                  <a:pt x="211" y="517"/>
                  <a:pt x="212" y="487"/>
                  <a:pt x="215" y="474"/>
                </a:cubicBezTo>
                <a:cubicBezTo>
                  <a:pt x="217" y="461"/>
                  <a:pt x="236" y="407"/>
                  <a:pt x="234" y="400"/>
                </a:cubicBezTo>
                <a:cubicBezTo>
                  <a:pt x="242" y="400"/>
                  <a:pt x="242" y="400"/>
                  <a:pt x="242" y="400"/>
                </a:cubicBezTo>
                <a:cubicBezTo>
                  <a:pt x="242" y="400"/>
                  <a:pt x="247" y="352"/>
                  <a:pt x="236" y="335"/>
                </a:cubicBezTo>
                <a:cubicBezTo>
                  <a:pt x="225" y="318"/>
                  <a:pt x="231" y="308"/>
                  <a:pt x="231" y="296"/>
                </a:cubicBezTo>
                <a:cubicBezTo>
                  <a:pt x="231" y="283"/>
                  <a:pt x="236" y="252"/>
                  <a:pt x="236" y="252"/>
                </a:cubicBezTo>
                <a:cubicBezTo>
                  <a:pt x="236" y="252"/>
                  <a:pt x="280" y="172"/>
                  <a:pt x="264" y="145"/>
                </a:cubicBezTo>
                <a:cubicBezTo>
                  <a:pt x="264" y="145"/>
                  <a:pt x="261" y="134"/>
                  <a:pt x="242" y="129"/>
                </a:cubicBezTo>
                <a:cubicBezTo>
                  <a:pt x="242" y="129"/>
                  <a:pt x="232" y="115"/>
                  <a:pt x="232" y="111"/>
                </a:cubicBezTo>
                <a:cubicBezTo>
                  <a:pt x="231" y="106"/>
                  <a:pt x="226" y="109"/>
                  <a:pt x="226" y="109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33" y="105"/>
                  <a:pt x="233" y="88"/>
                </a:cubicBezTo>
                <a:cubicBezTo>
                  <a:pt x="233" y="71"/>
                  <a:pt x="232" y="78"/>
                  <a:pt x="228" y="73"/>
                </a:cubicBezTo>
                <a:cubicBezTo>
                  <a:pt x="224" y="67"/>
                  <a:pt x="233" y="70"/>
                  <a:pt x="237" y="65"/>
                </a:cubicBezTo>
                <a:cubicBezTo>
                  <a:pt x="240" y="61"/>
                  <a:pt x="233" y="65"/>
                  <a:pt x="230" y="59"/>
                </a:cubicBezTo>
                <a:cubicBezTo>
                  <a:pt x="226" y="54"/>
                  <a:pt x="201" y="0"/>
                  <a:pt x="169" y="6"/>
                </a:cubicBezTo>
                <a:cubicBezTo>
                  <a:pt x="136" y="12"/>
                  <a:pt x="119" y="43"/>
                  <a:pt x="117" y="54"/>
                </a:cubicBezTo>
                <a:cubicBezTo>
                  <a:pt x="115" y="65"/>
                  <a:pt x="126" y="85"/>
                  <a:pt x="127" y="89"/>
                </a:cubicBezTo>
                <a:cubicBezTo>
                  <a:pt x="128" y="92"/>
                  <a:pt x="145" y="113"/>
                  <a:pt x="139" y="124"/>
                </a:cubicBezTo>
                <a:moveTo>
                  <a:pt x="167" y="709"/>
                </a:moveTo>
                <a:cubicBezTo>
                  <a:pt x="169" y="697"/>
                  <a:pt x="175" y="671"/>
                  <a:pt x="176" y="662"/>
                </a:cubicBezTo>
                <a:cubicBezTo>
                  <a:pt x="177" y="654"/>
                  <a:pt x="176" y="596"/>
                  <a:pt x="173" y="590"/>
                </a:cubicBezTo>
                <a:cubicBezTo>
                  <a:pt x="173" y="590"/>
                  <a:pt x="186" y="617"/>
                  <a:pt x="187" y="629"/>
                </a:cubicBezTo>
                <a:cubicBezTo>
                  <a:pt x="188" y="640"/>
                  <a:pt x="197" y="680"/>
                  <a:pt x="192" y="690"/>
                </a:cubicBezTo>
                <a:cubicBezTo>
                  <a:pt x="188" y="700"/>
                  <a:pt x="184" y="717"/>
                  <a:pt x="180" y="722"/>
                </a:cubicBezTo>
                <a:cubicBezTo>
                  <a:pt x="177" y="727"/>
                  <a:pt x="168" y="734"/>
                  <a:pt x="168" y="734"/>
                </a:cubicBezTo>
                <a:cubicBezTo>
                  <a:pt x="168" y="734"/>
                  <a:pt x="164" y="720"/>
                  <a:pt x="167" y="709"/>
                </a:cubicBezTo>
                <a:close/>
              </a:path>
            </a:pathLst>
          </a:custGeom>
          <a:solidFill>
            <a:srgbClr val="B8E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302522" y="3799027"/>
            <a:ext cx="844633" cy="2666167"/>
          </a:xfrm>
          <a:custGeom>
            <a:avLst/>
            <a:gdLst>
              <a:gd name="T0" fmla="*/ 193 w 253"/>
              <a:gd name="T1" fmla="*/ 151 h 798"/>
              <a:gd name="T2" fmla="*/ 182 w 253"/>
              <a:gd name="T3" fmla="*/ 103 h 798"/>
              <a:gd name="T4" fmla="*/ 165 w 253"/>
              <a:gd name="T5" fmla="*/ 92 h 798"/>
              <a:gd name="T6" fmla="*/ 162 w 253"/>
              <a:gd name="T7" fmla="*/ 50 h 798"/>
              <a:gd name="T8" fmla="*/ 95 w 253"/>
              <a:gd name="T9" fmla="*/ 103 h 798"/>
              <a:gd name="T10" fmla="*/ 80 w 253"/>
              <a:gd name="T11" fmla="*/ 141 h 798"/>
              <a:gd name="T12" fmla="*/ 27 w 253"/>
              <a:gd name="T13" fmla="*/ 149 h 798"/>
              <a:gd name="T14" fmla="*/ 3 w 253"/>
              <a:gd name="T15" fmla="*/ 255 h 798"/>
              <a:gd name="T16" fmla="*/ 20 w 253"/>
              <a:gd name="T17" fmla="*/ 388 h 798"/>
              <a:gd name="T18" fmla="*/ 29 w 253"/>
              <a:gd name="T19" fmla="*/ 390 h 798"/>
              <a:gd name="T20" fmla="*/ 48 w 253"/>
              <a:gd name="T21" fmla="*/ 409 h 798"/>
              <a:gd name="T22" fmla="*/ 47 w 253"/>
              <a:gd name="T23" fmla="*/ 488 h 798"/>
              <a:gd name="T24" fmla="*/ 28 w 253"/>
              <a:gd name="T25" fmla="*/ 615 h 798"/>
              <a:gd name="T26" fmla="*/ 16 w 253"/>
              <a:gd name="T27" fmla="*/ 733 h 798"/>
              <a:gd name="T28" fmla="*/ 24 w 253"/>
              <a:gd name="T29" fmla="*/ 798 h 798"/>
              <a:gd name="T30" fmla="*/ 65 w 253"/>
              <a:gd name="T31" fmla="*/ 772 h 798"/>
              <a:gd name="T32" fmla="*/ 70 w 253"/>
              <a:gd name="T33" fmla="*/ 712 h 798"/>
              <a:gd name="T34" fmla="*/ 85 w 253"/>
              <a:gd name="T35" fmla="*/ 613 h 798"/>
              <a:gd name="T36" fmla="*/ 122 w 253"/>
              <a:gd name="T37" fmla="*/ 478 h 798"/>
              <a:gd name="T38" fmla="*/ 130 w 253"/>
              <a:gd name="T39" fmla="*/ 489 h 798"/>
              <a:gd name="T40" fmla="*/ 138 w 253"/>
              <a:gd name="T41" fmla="*/ 607 h 798"/>
              <a:gd name="T42" fmla="*/ 128 w 253"/>
              <a:gd name="T43" fmla="*/ 679 h 798"/>
              <a:gd name="T44" fmla="*/ 114 w 253"/>
              <a:gd name="T45" fmla="*/ 722 h 798"/>
              <a:gd name="T46" fmla="*/ 121 w 253"/>
              <a:gd name="T47" fmla="*/ 795 h 798"/>
              <a:gd name="T48" fmla="*/ 210 w 253"/>
              <a:gd name="T49" fmla="*/ 784 h 798"/>
              <a:gd name="T50" fmla="*/ 173 w 253"/>
              <a:gd name="T51" fmla="*/ 768 h 798"/>
              <a:gd name="T52" fmla="*/ 184 w 253"/>
              <a:gd name="T53" fmla="*/ 617 h 798"/>
              <a:gd name="T54" fmla="*/ 189 w 253"/>
              <a:gd name="T55" fmla="*/ 502 h 798"/>
              <a:gd name="T56" fmla="*/ 210 w 253"/>
              <a:gd name="T57" fmla="*/ 428 h 798"/>
              <a:gd name="T58" fmla="*/ 187 w 253"/>
              <a:gd name="T59" fmla="*/ 297 h 798"/>
              <a:gd name="T60" fmla="*/ 241 w 253"/>
              <a:gd name="T61" fmla="*/ 239 h 798"/>
              <a:gd name="T62" fmla="*/ 46 w 253"/>
              <a:gd name="T63" fmla="*/ 328 h 798"/>
              <a:gd name="T64" fmla="*/ 39 w 253"/>
              <a:gd name="T65" fmla="*/ 294 h 798"/>
              <a:gd name="T66" fmla="*/ 49 w 253"/>
              <a:gd name="T67" fmla="*/ 252 h 798"/>
              <a:gd name="T68" fmla="*/ 128 w 253"/>
              <a:gd name="T69" fmla="*/ 389 h 798"/>
              <a:gd name="T70" fmla="*/ 115 w 253"/>
              <a:gd name="T71" fmla="*/ 156 h 798"/>
              <a:gd name="T72" fmla="*/ 133 w 253"/>
              <a:gd name="T73" fmla="*/ 155 h 798"/>
              <a:gd name="T74" fmla="*/ 142 w 253"/>
              <a:gd name="T75" fmla="*/ 376 h 798"/>
              <a:gd name="T76" fmla="*/ 173 w 253"/>
              <a:gd name="T77" fmla="*/ 156 h 798"/>
              <a:gd name="T78" fmla="*/ 144 w 253"/>
              <a:gd name="T79" fmla="*/ 135 h 798"/>
              <a:gd name="T80" fmla="*/ 168 w 253"/>
              <a:gd name="T81" fmla="*/ 142 h 7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3"/>
              <a:gd name="T124" fmla="*/ 0 h 798"/>
              <a:gd name="T125" fmla="*/ 253 w 253"/>
              <a:gd name="T126" fmla="*/ 798 h 7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3" h="798">
                <a:moveTo>
                  <a:pt x="233" y="205"/>
                </a:moveTo>
                <a:cubicBezTo>
                  <a:pt x="233" y="205"/>
                  <a:pt x="205" y="148"/>
                  <a:pt x="193" y="151"/>
                </a:cubicBezTo>
                <a:cubicBezTo>
                  <a:pt x="193" y="151"/>
                  <a:pt x="186" y="135"/>
                  <a:pt x="187" y="131"/>
                </a:cubicBezTo>
                <a:cubicBezTo>
                  <a:pt x="188" y="127"/>
                  <a:pt x="197" y="107"/>
                  <a:pt x="182" y="103"/>
                </a:cubicBezTo>
                <a:cubicBezTo>
                  <a:pt x="164" y="98"/>
                  <a:pt x="164" y="98"/>
                  <a:pt x="164" y="98"/>
                </a:cubicBezTo>
                <a:cubicBezTo>
                  <a:pt x="164" y="98"/>
                  <a:pt x="165" y="96"/>
                  <a:pt x="165" y="92"/>
                </a:cubicBezTo>
                <a:cubicBezTo>
                  <a:pt x="171" y="92"/>
                  <a:pt x="168" y="84"/>
                  <a:pt x="166" y="79"/>
                </a:cubicBezTo>
                <a:cubicBezTo>
                  <a:pt x="166" y="70"/>
                  <a:pt x="165" y="60"/>
                  <a:pt x="162" y="50"/>
                </a:cubicBezTo>
                <a:cubicBezTo>
                  <a:pt x="162" y="50"/>
                  <a:pt x="138" y="0"/>
                  <a:pt x="91" y="45"/>
                </a:cubicBezTo>
                <a:cubicBezTo>
                  <a:pt x="91" y="45"/>
                  <a:pt x="76" y="71"/>
                  <a:pt x="95" y="103"/>
                </a:cubicBezTo>
                <a:cubicBezTo>
                  <a:pt x="95" y="103"/>
                  <a:pt x="102" y="122"/>
                  <a:pt x="98" y="126"/>
                </a:cubicBezTo>
                <a:cubicBezTo>
                  <a:pt x="93" y="129"/>
                  <a:pt x="87" y="137"/>
                  <a:pt x="80" y="141"/>
                </a:cubicBezTo>
                <a:cubicBezTo>
                  <a:pt x="72" y="144"/>
                  <a:pt x="50" y="149"/>
                  <a:pt x="42" y="148"/>
                </a:cubicBezTo>
                <a:cubicBezTo>
                  <a:pt x="35" y="147"/>
                  <a:pt x="27" y="149"/>
                  <a:pt x="27" y="149"/>
                </a:cubicBezTo>
                <a:cubicBezTo>
                  <a:pt x="27" y="149"/>
                  <a:pt x="12" y="189"/>
                  <a:pt x="8" y="211"/>
                </a:cubicBezTo>
                <a:cubicBezTo>
                  <a:pt x="3" y="233"/>
                  <a:pt x="3" y="243"/>
                  <a:pt x="3" y="255"/>
                </a:cubicBezTo>
                <a:cubicBezTo>
                  <a:pt x="2" y="267"/>
                  <a:pt x="0" y="298"/>
                  <a:pt x="1" y="306"/>
                </a:cubicBezTo>
                <a:cubicBezTo>
                  <a:pt x="2" y="315"/>
                  <a:pt x="13" y="380"/>
                  <a:pt x="20" y="388"/>
                </a:cubicBezTo>
                <a:cubicBezTo>
                  <a:pt x="27" y="385"/>
                  <a:pt x="27" y="385"/>
                  <a:pt x="27" y="385"/>
                </a:cubicBezTo>
                <a:cubicBezTo>
                  <a:pt x="29" y="390"/>
                  <a:pt x="29" y="390"/>
                  <a:pt x="29" y="390"/>
                </a:cubicBezTo>
                <a:cubicBezTo>
                  <a:pt x="35" y="387"/>
                  <a:pt x="35" y="387"/>
                  <a:pt x="35" y="387"/>
                </a:cubicBezTo>
                <a:cubicBezTo>
                  <a:pt x="35" y="387"/>
                  <a:pt x="42" y="404"/>
                  <a:pt x="48" y="409"/>
                </a:cubicBezTo>
                <a:cubicBezTo>
                  <a:pt x="51" y="453"/>
                  <a:pt x="51" y="453"/>
                  <a:pt x="51" y="453"/>
                </a:cubicBezTo>
                <a:cubicBezTo>
                  <a:pt x="51" y="453"/>
                  <a:pt x="53" y="469"/>
                  <a:pt x="47" y="488"/>
                </a:cubicBezTo>
                <a:cubicBezTo>
                  <a:pt x="41" y="506"/>
                  <a:pt x="47" y="529"/>
                  <a:pt x="46" y="545"/>
                </a:cubicBezTo>
                <a:cubicBezTo>
                  <a:pt x="45" y="561"/>
                  <a:pt x="31" y="606"/>
                  <a:pt x="28" y="615"/>
                </a:cubicBezTo>
                <a:cubicBezTo>
                  <a:pt x="24" y="625"/>
                  <a:pt x="17" y="678"/>
                  <a:pt x="18" y="693"/>
                </a:cubicBezTo>
                <a:cubicBezTo>
                  <a:pt x="19" y="709"/>
                  <a:pt x="15" y="725"/>
                  <a:pt x="16" y="733"/>
                </a:cubicBezTo>
                <a:cubicBezTo>
                  <a:pt x="17" y="742"/>
                  <a:pt x="24" y="753"/>
                  <a:pt x="25" y="760"/>
                </a:cubicBezTo>
                <a:cubicBezTo>
                  <a:pt x="26" y="767"/>
                  <a:pt x="9" y="798"/>
                  <a:pt x="24" y="798"/>
                </a:cubicBezTo>
                <a:cubicBezTo>
                  <a:pt x="39" y="798"/>
                  <a:pt x="64" y="797"/>
                  <a:pt x="64" y="797"/>
                </a:cubicBezTo>
                <a:cubicBezTo>
                  <a:pt x="64" y="797"/>
                  <a:pt x="68" y="777"/>
                  <a:pt x="65" y="772"/>
                </a:cubicBezTo>
                <a:cubicBezTo>
                  <a:pt x="65" y="772"/>
                  <a:pt x="89" y="745"/>
                  <a:pt x="73" y="732"/>
                </a:cubicBezTo>
                <a:cubicBezTo>
                  <a:pt x="58" y="720"/>
                  <a:pt x="67" y="723"/>
                  <a:pt x="70" y="712"/>
                </a:cubicBezTo>
                <a:cubicBezTo>
                  <a:pt x="73" y="700"/>
                  <a:pt x="82" y="679"/>
                  <a:pt x="82" y="668"/>
                </a:cubicBezTo>
                <a:cubicBezTo>
                  <a:pt x="82" y="658"/>
                  <a:pt x="83" y="626"/>
                  <a:pt x="85" y="613"/>
                </a:cubicBezTo>
                <a:cubicBezTo>
                  <a:pt x="86" y="600"/>
                  <a:pt x="95" y="565"/>
                  <a:pt x="104" y="540"/>
                </a:cubicBezTo>
                <a:cubicBezTo>
                  <a:pt x="112" y="515"/>
                  <a:pt x="122" y="486"/>
                  <a:pt x="122" y="478"/>
                </a:cubicBezTo>
                <a:cubicBezTo>
                  <a:pt x="122" y="470"/>
                  <a:pt x="125" y="463"/>
                  <a:pt x="125" y="463"/>
                </a:cubicBezTo>
                <a:cubicBezTo>
                  <a:pt x="125" y="463"/>
                  <a:pt x="130" y="484"/>
                  <a:pt x="130" y="489"/>
                </a:cubicBezTo>
                <a:cubicBezTo>
                  <a:pt x="130" y="493"/>
                  <a:pt x="136" y="529"/>
                  <a:pt x="133" y="541"/>
                </a:cubicBezTo>
                <a:cubicBezTo>
                  <a:pt x="131" y="552"/>
                  <a:pt x="139" y="600"/>
                  <a:pt x="138" y="607"/>
                </a:cubicBezTo>
                <a:cubicBezTo>
                  <a:pt x="136" y="614"/>
                  <a:pt x="132" y="615"/>
                  <a:pt x="131" y="625"/>
                </a:cubicBezTo>
                <a:cubicBezTo>
                  <a:pt x="129" y="634"/>
                  <a:pt x="129" y="668"/>
                  <a:pt x="128" y="679"/>
                </a:cubicBezTo>
                <a:cubicBezTo>
                  <a:pt x="127" y="691"/>
                  <a:pt x="120" y="692"/>
                  <a:pt x="120" y="702"/>
                </a:cubicBezTo>
                <a:cubicBezTo>
                  <a:pt x="120" y="712"/>
                  <a:pt x="118" y="713"/>
                  <a:pt x="114" y="722"/>
                </a:cubicBezTo>
                <a:cubicBezTo>
                  <a:pt x="111" y="731"/>
                  <a:pt x="117" y="765"/>
                  <a:pt x="114" y="769"/>
                </a:cubicBezTo>
                <a:cubicBezTo>
                  <a:pt x="112" y="773"/>
                  <a:pt x="110" y="796"/>
                  <a:pt x="121" y="795"/>
                </a:cubicBezTo>
                <a:cubicBezTo>
                  <a:pt x="132" y="794"/>
                  <a:pt x="157" y="792"/>
                  <a:pt x="162" y="795"/>
                </a:cubicBezTo>
                <a:cubicBezTo>
                  <a:pt x="167" y="798"/>
                  <a:pt x="219" y="795"/>
                  <a:pt x="210" y="784"/>
                </a:cubicBezTo>
                <a:cubicBezTo>
                  <a:pt x="202" y="772"/>
                  <a:pt x="199" y="776"/>
                  <a:pt x="191" y="776"/>
                </a:cubicBezTo>
                <a:cubicBezTo>
                  <a:pt x="183" y="776"/>
                  <a:pt x="176" y="774"/>
                  <a:pt x="173" y="768"/>
                </a:cubicBezTo>
                <a:cubicBezTo>
                  <a:pt x="170" y="762"/>
                  <a:pt x="172" y="758"/>
                  <a:pt x="172" y="751"/>
                </a:cubicBezTo>
                <a:cubicBezTo>
                  <a:pt x="172" y="743"/>
                  <a:pt x="189" y="652"/>
                  <a:pt x="184" y="617"/>
                </a:cubicBezTo>
                <a:cubicBezTo>
                  <a:pt x="179" y="582"/>
                  <a:pt x="179" y="602"/>
                  <a:pt x="182" y="581"/>
                </a:cubicBezTo>
                <a:cubicBezTo>
                  <a:pt x="186" y="561"/>
                  <a:pt x="188" y="525"/>
                  <a:pt x="189" y="502"/>
                </a:cubicBezTo>
                <a:cubicBezTo>
                  <a:pt x="191" y="480"/>
                  <a:pt x="201" y="434"/>
                  <a:pt x="197" y="428"/>
                </a:cubicBezTo>
                <a:cubicBezTo>
                  <a:pt x="210" y="428"/>
                  <a:pt x="210" y="428"/>
                  <a:pt x="210" y="428"/>
                </a:cubicBezTo>
                <a:cubicBezTo>
                  <a:pt x="210" y="428"/>
                  <a:pt x="207" y="364"/>
                  <a:pt x="198" y="343"/>
                </a:cubicBezTo>
                <a:cubicBezTo>
                  <a:pt x="189" y="322"/>
                  <a:pt x="189" y="306"/>
                  <a:pt x="187" y="297"/>
                </a:cubicBezTo>
                <a:cubicBezTo>
                  <a:pt x="184" y="287"/>
                  <a:pt x="186" y="241"/>
                  <a:pt x="186" y="241"/>
                </a:cubicBezTo>
                <a:cubicBezTo>
                  <a:pt x="186" y="241"/>
                  <a:pt x="230" y="261"/>
                  <a:pt x="241" y="239"/>
                </a:cubicBezTo>
                <a:cubicBezTo>
                  <a:pt x="241" y="239"/>
                  <a:pt x="253" y="229"/>
                  <a:pt x="233" y="205"/>
                </a:cubicBezTo>
                <a:close/>
                <a:moveTo>
                  <a:pt x="46" y="328"/>
                </a:moveTo>
                <a:cubicBezTo>
                  <a:pt x="46" y="328"/>
                  <a:pt x="42" y="322"/>
                  <a:pt x="41" y="316"/>
                </a:cubicBezTo>
                <a:cubicBezTo>
                  <a:pt x="41" y="310"/>
                  <a:pt x="39" y="294"/>
                  <a:pt x="39" y="294"/>
                </a:cubicBezTo>
                <a:cubicBezTo>
                  <a:pt x="39" y="294"/>
                  <a:pt x="38" y="290"/>
                  <a:pt x="40" y="286"/>
                </a:cubicBezTo>
                <a:cubicBezTo>
                  <a:pt x="41" y="283"/>
                  <a:pt x="49" y="252"/>
                  <a:pt x="49" y="252"/>
                </a:cubicBezTo>
                <a:cubicBezTo>
                  <a:pt x="49" y="252"/>
                  <a:pt x="63" y="294"/>
                  <a:pt x="46" y="328"/>
                </a:cubicBezTo>
                <a:close/>
                <a:moveTo>
                  <a:pt x="128" y="389"/>
                </a:moveTo>
                <a:cubicBezTo>
                  <a:pt x="115" y="378"/>
                  <a:pt x="115" y="378"/>
                  <a:pt x="115" y="378"/>
                </a:cubicBezTo>
                <a:cubicBezTo>
                  <a:pt x="127" y="236"/>
                  <a:pt x="115" y="156"/>
                  <a:pt x="115" y="156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33" y="155"/>
                  <a:pt x="133" y="155"/>
                  <a:pt x="133" y="155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42" y="376"/>
                  <a:pt x="142" y="376"/>
                  <a:pt x="142" y="376"/>
                </a:cubicBezTo>
                <a:lnTo>
                  <a:pt x="128" y="389"/>
                </a:lnTo>
                <a:close/>
                <a:moveTo>
                  <a:pt x="173" y="156"/>
                </a:moveTo>
                <a:cubicBezTo>
                  <a:pt x="169" y="159"/>
                  <a:pt x="148" y="150"/>
                  <a:pt x="148" y="150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5"/>
                  <a:pt x="152" y="129"/>
                  <a:pt x="154" y="125"/>
                </a:cubicBezTo>
                <a:cubicBezTo>
                  <a:pt x="154" y="125"/>
                  <a:pt x="162" y="141"/>
                  <a:pt x="168" y="142"/>
                </a:cubicBezTo>
                <a:cubicBezTo>
                  <a:pt x="174" y="143"/>
                  <a:pt x="177" y="154"/>
                  <a:pt x="173" y="156"/>
                </a:cubicBez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：规范交流、表达信息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87973" y="2907209"/>
            <a:ext cx="5066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选择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用什么样的语言会潜移默化地影响我们的文化内涵乃至思想深度，希望同学们在泥沙俱下的“潮流”中挑选出精华的东西。在交流中少用、不用网络语言，多使用文明规范语言，尤其是把我们优秀的传统语言文化做好传承。</a:t>
            </a:r>
          </a:p>
        </p:txBody>
      </p:sp>
      <p:sp>
        <p:nvSpPr>
          <p:cNvPr id="12" name="Freeform 6"/>
          <p:cNvSpPr>
            <a:spLocks noEditPoints="1"/>
          </p:cNvSpPr>
          <p:nvPr/>
        </p:nvSpPr>
        <p:spPr bwMode="auto">
          <a:xfrm>
            <a:off x="547320" y="4023957"/>
            <a:ext cx="755202" cy="2441237"/>
          </a:xfrm>
          <a:custGeom>
            <a:avLst/>
            <a:gdLst>
              <a:gd name="T0" fmla="*/ 146 w 280"/>
              <a:gd name="T1" fmla="*/ 122 h 761"/>
              <a:gd name="T2" fmla="*/ 161 w 280"/>
              <a:gd name="T3" fmla="*/ 134 h 761"/>
              <a:gd name="T4" fmla="*/ 125 w 280"/>
              <a:gd name="T5" fmla="*/ 184 h 761"/>
              <a:gd name="T6" fmla="*/ 112 w 280"/>
              <a:gd name="T7" fmla="*/ 83 h 761"/>
              <a:gd name="T8" fmla="*/ 0 w 280"/>
              <a:gd name="T9" fmla="*/ 113 h 761"/>
              <a:gd name="T10" fmla="*/ 14 w 280"/>
              <a:gd name="T11" fmla="*/ 237 h 761"/>
              <a:gd name="T12" fmla="*/ 91 w 280"/>
              <a:gd name="T13" fmla="*/ 264 h 761"/>
              <a:gd name="T14" fmla="*/ 100 w 280"/>
              <a:gd name="T15" fmla="*/ 275 h 761"/>
              <a:gd name="T16" fmla="*/ 113 w 280"/>
              <a:gd name="T17" fmla="*/ 280 h 761"/>
              <a:gd name="T18" fmla="*/ 88 w 280"/>
              <a:gd name="T19" fmla="*/ 384 h 761"/>
              <a:gd name="T20" fmla="*/ 104 w 280"/>
              <a:gd name="T21" fmla="*/ 386 h 761"/>
              <a:gd name="T22" fmla="*/ 126 w 280"/>
              <a:gd name="T23" fmla="*/ 550 h 761"/>
              <a:gd name="T24" fmla="*/ 129 w 280"/>
              <a:gd name="T25" fmla="*/ 593 h 761"/>
              <a:gd name="T26" fmla="*/ 130 w 280"/>
              <a:gd name="T27" fmla="*/ 675 h 761"/>
              <a:gd name="T28" fmla="*/ 128 w 280"/>
              <a:gd name="T29" fmla="*/ 724 h 761"/>
              <a:gd name="T30" fmla="*/ 108 w 280"/>
              <a:gd name="T31" fmla="*/ 737 h 761"/>
              <a:gd name="T32" fmla="*/ 90 w 280"/>
              <a:gd name="T33" fmla="*/ 752 h 761"/>
              <a:gd name="T34" fmla="*/ 137 w 280"/>
              <a:gd name="T35" fmla="*/ 753 h 761"/>
              <a:gd name="T36" fmla="*/ 183 w 280"/>
              <a:gd name="T37" fmla="*/ 757 h 761"/>
              <a:gd name="T38" fmla="*/ 213 w 280"/>
              <a:gd name="T39" fmla="*/ 756 h 761"/>
              <a:gd name="T40" fmla="*/ 232 w 280"/>
              <a:gd name="T41" fmla="*/ 736 h 761"/>
              <a:gd name="T42" fmla="*/ 218 w 280"/>
              <a:gd name="T43" fmla="*/ 556 h 761"/>
              <a:gd name="T44" fmla="*/ 211 w 280"/>
              <a:gd name="T45" fmla="*/ 526 h 761"/>
              <a:gd name="T46" fmla="*/ 215 w 280"/>
              <a:gd name="T47" fmla="*/ 474 h 761"/>
              <a:gd name="T48" fmla="*/ 234 w 280"/>
              <a:gd name="T49" fmla="*/ 400 h 761"/>
              <a:gd name="T50" fmla="*/ 242 w 280"/>
              <a:gd name="T51" fmla="*/ 400 h 761"/>
              <a:gd name="T52" fmla="*/ 236 w 280"/>
              <a:gd name="T53" fmla="*/ 335 h 761"/>
              <a:gd name="T54" fmla="*/ 231 w 280"/>
              <a:gd name="T55" fmla="*/ 296 h 761"/>
              <a:gd name="T56" fmla="*/ 236 w 280"/>
              <a:gd name="T57" fmla="*/ 252 h 761"/>
              <a:gd name="T58" fmla="*/ 264 w 280"/>
              <a:gd name="T59" fmla="*/ 145 h 761"/>
              <a:gd name="T60" fmla="*/ 242 w 280"/>
              <a:gd name="T61" fmla="*/ 129 h 761"/>
              <a:gd name="T62" fmla="*/ 232 w 280"/>
              <a:gd name="T63" fmla="*/ 111 h 761"/>
              <a:gd name="T64" fmla="*/ 226 w 280"/>
              <a:gd name="T65" fmla="*/ 109 h 761"/>
              <a:gd name="T66" fmla="*/ 224 w 280"/>
              <a:gd name="T67" fmla="*/ 102 h 761"/>
              <a:gd name="T68" fmla="*/ 233 w 280"/>
              <a:gd name="T69" fmla="*/ 88 h 761"/>
              <a:gd name="T70" fmla="*/ 228 w 280"/>
              <a:gd name="T71" fmla="*/ 73 h 761"/>
              <a:gd name="T72" fmla="*/ 237 w 280"/>
              <a:gd name="T73" fmla="*/ 65 h 761"/>
              <a:gd name="T74" fmla="*/ 230 w 280"/>
              <a:gd name="T75" fmla="*/ 59 h 761"/>
              <a:gd name="T76" fmla="*/ 169 w 280"/>
              <a:gd name="T77" fmla="*/ 6 h 761"/>
              <a:gd name="T78" fmla="*/ 117 w 280"/>
              <a:gd name="T79" fmla="*/ 54 h 761"/>
              <a:gd name="T80" fmla="*/ 127 w 280"/>
              <a:gd name="T81" fmla="*/ 89 h 761"/>
              <a:gd name="T82" fmla="*/ 139 w 280"/>
              <a:gd name="T83" fmla="*/ 124 h 761"/>
              <a:gd name="T84" fmla="*/ 167 w 280"/>
              <a:gd name="T85" fmla="*/ 709 h 761"/>
              <a:gd name="T86" fmla="*/ 176 w 280"/>
              <a:gd name="T87" fmla="*/ 662 h 761"/>
              <a:gd name="T88" fmla="*/ 173 w 280"/>
              <a:gd name="T89" fmla="*/ 590 h 761"/>
              <a:gd name="T90" fmla="*/ 187 w 280"/>
              <a:gd name="T91" fmla="*/ 629 h 761"/>
              <a:gd name="T92" fmla="*/ 192 w 280"/>
              <a:gd name="T93" fmla="*/ 690 h 761"/>
              <a:gd name="T94" fmla="*/ 180 w 280"/>
              <a:gd name="T95" fmla="*/ 722 h 761"/>
              <a:gd name="T96" fmla="*/ 168 w 280"/>
              <a:gd name="T97" fmla="*/ 734 h 761"/>
              <a:gd name="T98" fmla="*/ 167 w 280"/>
              <a:gd name="T99" fmla="*/ 709 h 76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80"/>
              <a:gd name="T151" fmla="*/ 0 h 761"/>
              <a:gd name="T152" fmla="*/ 280 w 280"/>
              <a:gd name="T153" fmla="*/ 761 h 76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80" h="761">
                <a:moveTo>
                  <a:pt x="146" y="122"/>
                </a:moveTo>
                <a:cubicBezTo>
                  <a:pt x="146" y="122"/>
                  <a:pt x="156" y="132"/>
                  <a:pt x="161" y="134"/>
                </a:cubicBezTo>
                <a:cubicBezTo>
                  <a:pt x="161" y="134"/>
                  <a:pt x="128" y="172"/>
                  <a:pt x="125" y="184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237"/>
                  <a:pt x="14" y="237"/>
                  <a:pt x="14" y="237"/>
                </a:cubicBezTo>
                <a:cubicBezTo>
                  <a:pt x="91" y="264"/>
                  <a:pt x="91" y="264"/>
                  <a:pt x="91" y="264"/>
                </a:cubicBezTo>
                <a:cubicBezTo>
                  <a:pt x="91" y="264"/>
                  <a:pt x="91" y="271"/>
                  <a:pt x="100" y="275"/>
                </a:cubicBezTo>
                <a:cubicBezTo>
                  <a:pt x="113" y="280"/>
                  <a:pt x="113" y="280"/>
                  <a:pt x="113" y="280"/>
                </a:cubicBezTo>
                <a:cubicBezTo>
                  <a:pt x="113" y="280"/>
                  <a:pt x="86" y="366"/>
                  <a:pt x="88" y="384"/>
                </a:cubicBezTo>
                <a:cubicBezTo>
                  <a:pt x="104" y="386"/>
                  <a:pt x="104" y="386"/>
                  <a:pt x="104" y="386"/>
                </a:cubicBezTo>
                <a:cubicBezTo>
                  <a:pt x="104" y="386"/>
                  <a:pt x="97" y="462"/>
                  <a:pt x="126" y="550"/>
                </a:cubicBezTo>
                <a:cubicBezTo>
                  <a:pt x="126" y="550"/>
                  <a:pt x="128" y="583"/>
                  <a:pt x="129" y="593"/>
                </a:cubicBezTo>
                <a:cubicBezTo>
                  <a:pt x="129" y="604"/>
                  <a:pt x="131" y="662"/>
                  <a:pt x="130" y="675"/>
                </a:cubicBezTo>
                <a:cubicBezTo>
                  <a:pt x="129" y="687"/>
                  <a:pt x="132" y="719"/>
                  <a:pt x="128" y="724"/>
                </a:cubicBezTo>
                <a:cubicBezTo>
                  <a:pt x="123" y="728"/>
                  <a:pt x="114" y="735"/>
                  <a:pt x="108" y="737"/>
                </a:cubicBezTo>
                <a:cubicBezTo>
                  <a:pt x="102" y="739"/>
                  <a:pt x="86" y="747"/>
                  <a:pt x="90" y="752"/>
                </a:cubicBezTo>
                <a:cubicBezTo>
                  <a:pt x="90" y="752"/>
                  <a:pt x="93" y="759"/>
                  <a:pt x="137" y="753"/>
                </a:cubicBezTo>
                <a:cubicBezTo>
                  <a:pt x="137" y="753"/>
                  <a:pt x="137" y="761"/>
                  <a:pt x="183" y="757"/>
                </a:cubicBezTo>
                <a:cubicBezTo>
                  <a:pt x="183" y="757"/>
                  <a:pt x="207" y="756"/>
                  <a:pt x="213" y="756"/>
                </a:cubicBezTo>
                <a:cubicBezTo>
                  <a:pt x="219" y="756"/>
                  <a:pt x="243" y="751"/>
                  <a:pt x="232" y="736"/>
                </a:cubicBezTo>
                <a:cubicBezTo>
                  <a:pt x="232" y="736"/>
                  <a:pt x="243" y="588"/>
                  <a:pt x="218" y="556"/>
                </a:cubicBezTo>
                <a:cubicBezTo>
                  <a:pt x="218" y="556"/>
                  <a:pt x="211" y="535"/>
                  <a:pt x="211" y="526"/>
                </a:cubicBezTo>
                <a:cubicBezTo>
                  <a:pt x="211" y="517"/>
                  <a:pt x="212" y="487"/>
                  <a:pt x="215" y="474"/>
                </a:cubicBezTo>
                <a:cubicBezTo>
                  <a:pt x="217" y="461"/>
                  <a:pt x="236" y="407"/>
                  <a:pt x="234" y="400"/>
                </a:cubicBezTo>
                <a:cubicBezTo>
                  <a:pt x="242" y="400"/>
                  <a:pt x="242" y="400"/>
                  <a:pt x="242" y="400"/>
                </a:cubicBezTo>
                <a:cubicBezTo>
                  <a:pt x="242" y="400"/>
                  <a:pt x="247" y="352"/>
                  <a:pt x="236" y="335"/>
                </a:cubicBezTo>
                <a:cubicBezTo>
                  <a:pt x="225" y="318"/>
                  <a:pt x="231" y="308"/>
                  <a:pt x="231" y="296"/>
                </a:cubicBezTo>
                <a:cubicBezTo>
                  <a:pt x="231" y="283"/>
                  <a:pt x="236" y="252"/>
                  <a:pt x="236" y="252"/>
                </a:cubicBezTo>
                <a:cubicBezTo>
                  <a:pt x="236" y="252"/>
                  <a:pt x="280" y="172"/>
                  <a:pt x="264" y="145"/>
                </a:cubicBezTo>
                <a:cubicBezTo>
                  <a:pt x="264" y="145"/>
                  <a:pt x="261" y="134"/>
                  <a:pt x="242" y="129"/>
                </a:cubicBezTo>
                <a:cubicBezTo>
                  <a:pt x="242" y="129"/>
                  <a:pt x="232" y="115"/>
                  <a:pt x="232" y="111"/>
                </a:cubicBezTo>
                <a:cubicBezTo>
                  <a:pt x="231" y="106"/>
                  <a:pt x="226" y="109"/>
                  <a:pt x="226" y="109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33" y="105"/>
                  <a:pt x="233" y="88"/>
                </a:cubicBezTo>
                <a:cubicBezTo>
                  <a:pt x="233" y="71"/>
                  <a:pt x="232" y="78"/>
                  <a:pt x="228" y="73"/>
                </a:cubicBezTo>
                <a:cubicBezTo>
                  <a:pt x="224" y="67"/>
                  <a:pt x="233" y="70"/>
                  <a:pt x="237" y="65"/>
                </a:cubicBezTo>
                <a:cubicBezTo>
                  <a:pt x="240" y="61"/>
                  <a:pt x="233" y="65"/>
                  <a:pt x="230" y="59"/>
                </a:cubicBezTo>
                <a:cubicBezTo>
                  <a:pt x="226" y="54"/>
                  <a:pt x="201" y="0"/>
                  <a:pt x="169" y="6"/>
                </a:cubicBezTo>
                <a:cubicBezTo>
                  <a:pt x="136" y="12"/>
                  <a:pt x="119" y="43"/>
                  <a:pt x="117" y="54"/>
                </a:cubicBezTo>
                <a:cubicBezTo>
                  <a:pt x="115" y="65"/>
                  <a:pt x="126" y="85"/>
                  <a:pt x="127" y="89"/>
                </a:cubicBezTo>
                <a:cubicBezTo>
                  <a:pt x="128" y="92"/>
                  <a:pt x="145" y="113"/>
                  <a:pt x="139" y="124"/>
                </a:cubicBezTo>
                <a:moveTo>
                  <a:pt x="167" y="709"/>
                </a:moveTo>
                <a:cubicBezTo>
                  <a:pt x="169" y="697"/>
                  <a:pt x="175" y="671"/>
                  <a:pt x="176" y="662"/>
                </a:cubicBezTo>
                <a:cubicBezTo>
                  <a:pt x="177" y="654"/>
                  <a:pt x="176" y="596"/>
                  <a:pt x="173" y="590"/>
                </a:cubicBezTo>
                <a:cubicBezTo>
                  <a:pt x="173" y="590"/>
                  <a:pt x="186" y="617"/>
                  <a:pt x="187" y="629"/>
                </a:cubicBezTo>
                <a:cubicBezTo>
                  <a:pt x="188" y="640"/>
                  <a:pt x="197" y="680"/>
                  <a:pt x="192" y="690"/>
                </a:cubicBezTo>
                <a:cubicBezTo>
                  <a:pt x="188" y="700"/>
                  <a:pt x="184" y="717"/>
                  <a:pt x="180" y="722"/>
                </a:cubicBezTo>
                <a:cubicBezTo>
                  <a:pt x="177" y="727"/>
                  <a:pt x="168" y="734"/>
                  <a:pt x="168" y="734"/>
                </a:cubicBezTo>
                <a:cubicBezTo>
                  <a:pt x="168" y="734"/>
                  <a:pt x="164" y="720"/>
                  <a:pt x="167" y="709"/>
                </a:cubicBezTo>
                <a:close/>
              </a:path>
            </a:pathLst>
          </a:custGeom>
          <a:solidFill>
            <a:srgbClr val="B8E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1302522" y="3799027"/>
            <a:ext cx="844633" cy="2666167"/>
          </a:xfrm>
          <a:custGeom>
            <a:avLst/>
            <a:gdLst>
              <a:gd name="T0" fmla="*/ 193 w 253"/>
              <a:gd name="T1" fmla="*/ 151 h 798"/>
              <a:gd name="T2" fmla="*/ 182 w 253"/>
              <a:gd name="T3" fmla="*/ 103 h 798"/>
              <a:gd name="T4" fmla="*/ 165 w 253"/>
              <a:gd name="T5" fmla="*/ 92 h 798"/>
              <a:gd name="T6" fmla="*/ 162 w 253"/>
              <a:gd name="T7" fmla="*/ 50 h 798"/>
              <a:gd name="T8" fmla="*/ 95 w 253"/>
              <a:gd name="T9" fmla="*/ 103 h 798"/>
              <a:gd name="T10" fmla="*/ 80 w 253"/>
              <a:gd name="T11" fmla="*/ 141 h 798"/>
              <a:gd name="T12" fmla="*/ 27 w 253"/>
              <a:gd name="T13" fmla="*/ 149 h 798"/>
              <a:gd name="T14" fmla="*/ 3 w 253"/>
              <a:gd name="T15" fmla="*/ 255 h 798"/>
              <a:gd name="T16" fmla="*/ 20 w 253"/>
              <a:gd name="T17" fmla="*/ 388 h 798"/>
              <a:gd name="T18" fmla="*/ 29 w 253"/>
              <a:gd name="T19" fmla="*/ 390 h 798"/>
              <a:gd name="T20" fmla="*/ 48 w 253"/>
              <a:gd name="T21" fmla="*/ 409 h 798"/>
              <a:gd name="T22" fmla="*/ 47 w 253"/>
              <a:gd name="T23" fmla="*/ 488 h 798"/>
              <a:gd name="T24" fmla="*/ 28 w 253"/>
              <a:gd name="T25" fmla="*/ 615 h 798"/>
              <a:gd name="T26" fmla="*/ 16 w 253"/>
              <a:gd name="T27" fmla="*/ 733 h 798"/>
              <a:gd name="T28" fmla="*/ 24 w 253"/>
              <a:gd name="T29" fmla="*/ 798 h 798"/>
              <a:gd name="T30" fmla="*/ 65 w 253"/>
              <a:gd name="T31" fmla="*/ 772 h 798"/>
              <a:gd name="T32" fmla="*/ 70 w 253"/>
              <a:gd name="T33" fmla="*/ 712 h 798"/>
              <a:gd name="T34" fmla="*/ 85 w 253"/>
              <a:gd name="T35" fmla="*/ 613 h 798"/>
              <a:gd name="T36" fmla="*/ 122 w 253"/>
              <a:gd name="T37" fmla="*/ 478 h 798"/>
              <a:gd name="T38" fmla="*/ 130 w 253"/>
              <a:gd name="T39" fmla="*/ 489 h 798"/>
              <a:gd name="T40" fmla="*/ 138 w 253"/>
              <a:gd name="T41" fmla="*/ 607 h 798"/>
              <a:gd name="T42" fmla="*/ 128 w 253"/>
              <a:gd name="T43" fmla="*/ 679 h 798"/>
              <a:gd name="T44" fmla="*/ 114 w 253"/>
              <a:gd name="T45" fmla="*/ 722 h 798"/>
              <a:gd name="T46" fmla="*/ 121 w 253"/>
              <a:gd name="T47" fmla="*/ 795 h 798"/>
              <a:gd name="T48" fmla="*/ 210 w 253"/>
              <a:gd name="T49" fmla="*/ 784 h 798"/>
              <a:gd name="T50" fmla="*/ 173 w 253"/>
              <a:gd name="T51" fmla="*/ 768 h 798"/>
              <a:gd name="T52" fmla="*/ 184 w 253"/>
              <a:gd name="T53" fmla="*/ 617 h 798"/>
              <a:gd name="T54" fmla="*/ 189 w 253"/>
              <a:gd name="T55" fmla="*/ 502 h 798"/>
              <a:gd name="T56" fmla="*/ 210 w 253"/>
              <a:gd name="T57" fmla="*/ 428 h 798"/>
              <a:gd name="T58" fmla="*/ 187 w 253"/>
              <a:gd name="T59" fmla="*/ 297 h 798"/>
              <a:gd name="T60" fmla="*/ 241 w 253"/>
              <a:gd name="T61" fmla="*/ 239 h 798"/>
              <a:gd name="T62" fmla="*/ 46 w 253"/>
              <a:gd name="T63" fmla="*/ 328 h 798"/>
              <a:gd name="T64" fmla="*/ 39 w 253"/>
              <a:gd name="T65" fmla="*/ 294 h 798"/>
              <a:gd name="T66" fmla="*/ 49 w 253"/>
              <a:gd name="T67" fmla="*/ 252 h 798"/>
              <a:gd name="T68" fmla="*/ 128 w 253"/>
              <a:gd name="T69" fmla="*/ 389 h 798"/>
              <a:gd name="T70" fmla="*/ 115 w 253"/>
              <a:gd name="T71" fmla="*/ 156 h 798"/>
              <a:gd name="T72" fmla="*/ 133 w 253"/>
              <a:gd name="T73" fmla="*/ 155 h 798"/>
              <a:gd name="T74" fmla="*/ 142 w 253"/>
              <a:gd name="T75" fmla="*/ 376 h 798"/>
              <a:gd name="T76" fmla="*/ 173 w 253"/>
              <a:gd name="T77" fmla="*/ 156 h 798"/>
              <a:gd name="T78" fmla="*/ 144 w 253"/>
              <a:gd name="T79" fmla="*/ 135 h 798"/>
              <a:gd name="T80" fmla="*/ 168 w 253"/>
              <a:gd name="T81" fmla="*/ 142 h 79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3"/>
              <a:gd name="T124" fmla="*/ 0 h 798"/>
              <a:gd name="T125" fmla="*/ 253 w 253"/>
              <a:gd name="T126" fmla="*/ 798 h 79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3" h="798">
                <a:moveTo>
                  <a:pt x="233" y="205"/>
                </a:moveTo>
                <a:cubicBezTo>
                  <a:pt x="233" y="205"/>
                  <a:pt x="205" y="148"/>
                  <a:pt x="193" y="151"/>
                </a:cubicBezTo>
                <a:cubicBezTo>
                  <a:pt x="193" y="151"/>
                  <a:pt x="186" y="135"/>
                  <a:pt x="187" y="131"/>
                </a:cubicBezTo>
                <a:cubicBezTo>
                  <a:pt x="188" y="127"/>
                  <a:pt x="197" y="107"/>
                  <a:pt x="182" y="103"/>
                </a:cubicBezTo>
                <a:cubicBezTo>
                  <a:pt x="164" y="98"/>
                  <a:pt x="164" y="98"/>
                  <a:pt x="164" y="98"/>
                </a:cubicBezTo>
                <a:cubicBezTo>
                  <a:pt x="164" y="98"/>
                  <a:pt x="165" y="96"/>
                  <a:pt x="165" y="92"/>
                </a:cubicBezTo>
                <a:cubicBezTo>
                  <a:pt x="171" y="92"/>
                  <a:pt x="168" y="84"/>
                  <a:pt x="166" y="79"/>
                </a:cubicBezTo>
                <a:cubicBezTo>
                  <a:pt x="166" y="70"/>
                  <a:pt x="165" y="60"/>
                  <a:pt x="162" y="50"/>
                </a:cubicBezTo>
                <a:cubicBezTo>
                  <a:pt x="162" y="50"/>
                  <a:pt x="138" y="0"/>
                  <a:pt x="91" y="45"/>
                </a:cubicBezTo>
                <a:cubicBezTo>
                  <a:pt x="91" y="45"/>
                  <a:pt x="76" y="71"/>
                  <a:pt x="95" y="103"/>
                </a:cubicBezTo>
                <a:cubicBezTo>
                  <a:pt x="95" y="103"/>
                  <a:pt x="102" y="122"/>
                  <a:pt x="98" y="126"/>
                </a:cubicBezTo>
                <a:cubicBezTo>
                  <a:pt x="93" y="129"/>
                  <a:pt x="87" y="137"/>
                  <a:pt x="80" y="141"/>
                </a:cubicBezTo>
                <a:cubicBezTo>
                  <a:pt x="72" y="144"/>
                  <a:pt x="50" y="149"/>
                  <a:pt x="42" y="148"/>
                </a:cubicBezTo>
                <a:cubicBezTo>
                  <a:pt x="35" y="147"/>
                  <a:pt x="27" y="149"/>
                  <a:pt x="27" y="149"/>
                </a:cubicBezTo>
                <a:cubicBezTo>
                  <a:pt x="27" y="149"/>
                  <a:pt x="12" y="189"/>
                  <a:pt x="8" y="211"/>
                </a:cubicBezTo>
                <a:cubicBezTo>
                  <a:pt x="3" y="233"/>
                  <a:pt x="3" y="243"/>
                  <a:pt x="3" y="255"/>
                </a:cubicBezTo>
                <a:cubicBezTo>
                  <a:pt x="2" y="267"/>
                  <a:pt x="0" y="298"/>
                  <a:pt x="1" y="306"/>
                </a:cubicBezTo>
                <a:cubicBezTo>
                  <a:pt x="2" y="315"/>
                  <a:pt x="13" y="380"/>
                  <a:pt x="20" y="388"/>
                </a:cubicBezTo>
                <a:cubicBezTo>
                  <a:pt x="27" y="385"/>
                  <a:pt x="27" y="385"/>
                  <a:pt x="27" y="385"/>
                </a:cubicBezTo>
                <a:cubicBezTo>
                  <a:pt x="29" y="390"/>
                  <a:pt x="29" y="390"/>
                  <a:pt x="29" y="390"/>
                </a:cubicBezTo>
                <a:cubicBezTo>
                  <a:pt x="35" y="387"/>
                  <a:pt x="35" y="387"/>
                  <a:pt x="35" y="387"/>
                </a:cubicBezTo>
                <a:cubicBezTo>
                  <a:pt x="35" y="387"/>
                  <a:pt x="42" y="404"/>
                  <a:pt x="48" y="409"/>
                </a:cubicBezTo>
                <a:cubicBezTo>
                  <a:pt x="51" y="453"/>
                  <a:pt x="51" y="453"/>
                  <a:pt x="51" y="453"/>
                </a:cubicBezTo>
                <a:cubicBezTo>
                  <a:pt x="51" y="453"/>
                  <a:pt x="53" y="469"/>
                  <a:pt x="47" y="488"/>
                </a:cubicBezTo>
                <a:cubicBezTo>
                  <a:pt x="41" y="506"/>
                  <a:pt x="47" y="529"/>
                  <a:pt x="46" y="545"/>
                </a:cubicBezTo>
                <a:cubicBezTo>
                  <a:pt x="45" y="561"/>
                  <a:pt x="31" y="606"/>
                  <a:pt x="28" y="615"/>
                </a:cubicBezTo>
                <a:cubicBezTo>
                  <a:pt x="24" y="625"/>
                  <a:pt x="17" y="678"/>
                  <a:pt x="18" y="693"/>
                </a:cubicBezTo>
                <a:cubicBezTo>
                  <a:pt x="19" y="709"/>
                  <a:pt x="15" y="725"/>
                  <a:pt x="16" y="733"/>
                </a:cubicBezTo>
                <a:cubicBezTo>
                  <a:pt x="17" y="742"/>
                  <a:pt x="24" y="753"/>
                  <a:pt x="25" y="760"/>
                </a:cubicBezTo>
                <a:cubicBezTo>
                  <a:pt x="26" y="767"/>
                  <a:pt x="9" y="798"/>
                  <a:pt x="24" y="798"/>
                </a:cubicBezTo>
                <a:cubicBezTo>
                  <a:pt x="39" y="798"/>
                  <a:pt x="64" y="797"/>
                  <a:pt x="64" y="797"/>
                </a:cubicBezTo>
                <a:cubicBezTo>
                  <a:pt x="64" y="797"/>
                  <a:pt x="68" y="777"/>
                  <a:pt x="65" y="772"/>
                </a:cubicBezTo>
                <a:cubicBezTo>
                  <a:pt x="65" y="772"/>
                  <a:pt x="89" y="745"/>
                  <a:pt x="73" y="732"/>
                </a:cubicBezTo>
                <a:cubicBezTo>
                  <a:pt x="58" y="720"/>
                  <a:pt x="67" y="723"/>
                  <a:pt x="70" y="712"/>
                </a:cubicBezTo>
                <a:cubicBezTo>
                  <a:pt x="73" y="700"/>
                  <a:pt x="82" y="679"/>
                  <a:pt x="82" y="668"/>
                </a:cubicBezTo>
                <a:cubicBezTo>
                  <a:pt x="82" y="658"/>
                  <a:pt x="83" y="626"/>
                  <a:pt x="85" y="613"/>
                </a:cubicBezTo>
                <a:cubicBezTo>
                  <a:pt x="86" y="600"/>
                  <a:pt x="95" y="565"/>
                  <a:pt x="104" y="540"/>
                </a:cubicBezTo>
                <a:cubicBezTo>
                  <a:pt x="112" y="515"/>
                  <a:pt x="122" y="486"/>
                  <a:pt x="122" y="478"/>
                </a:cubicBezTo>
                <a:cubicBezTo>
                  <a:pt x="122" y="470"/>
                  <a:pt x="125" y="463"/>
                  <a:pt x="125" y="463"/>
                </a:cubicBezTo>
                <a:cubicBezTo>
                  <a:pt x="125" y="463"/>
                  <a:pt x="130" y="484"/>
                  <a:pt x="130" y="489"/>
                </a:cubicBezTo>
                <a:cubicBezTo>
                  <a:pt x="130" y="493"/>
                  <a:pt x="136" y="529"/>
                  <a:pt x="133" y="541"/>
                </a:cubicBezTo>
                <a:cubicBezTo>
                  <a:pt x="131" y="552"/>
                  <a:pt x="139" y="600"/>
                  <a:pt x="138" y="607"/>
                </a:cubicBezTo>
                <a:cubicBezTo>
                  <a:pt x="136" y="614"/>
                  <a:pt x="132" y="615"/>
                  <a:pt x="131" y="625"/>
                </a:cubicBezTo>
                <a:cubicBezTo>
                  <a:pt x="129" y="634"/>
                  <a:pt x="129" y="668"/>
                  <a:pt x="128" y="679"/>
                </a:cubicBezTo>
                <a:cubicBezTo>
                  <a:pt x="127" y="691"/>
                  <a:pt x="120" y="692"/>
                  <a:pt x="120" y="702"/>
                </a:cubicBezTo>
                <a:cubicBezTo>
                  <a:pt x="120" y="712"/>
                  <a:pt x="118" y="713"/>
                  <a:pt x="114" y="722"/>
                </a:cubicBezTo>
                <a:cubicBezTo>
                  <a:pt x="111" y="731"/>
                  <a:pt x="117" y="765"/>
                  <a:pt x="114" y="769"/>
                </a:cubicBezTo>
                <a:cubicBezTo>
                  <a:pt x="112" y="773"/>
                  <a:pt x="110" y="796"/>
                  <a:pt x="121" y="795"/>
                </a:cubicBezTo>
                <a:cubicBezTo>
                  <a:pt x="132" y="794"/>
                  <a:pt x="157" y="792"/>
                  <a:pt x="162" y="795"/>
                </a:cubicBezTo>
                <a:cubicBezTo>
                  <a:pt x="167" y="798"/>
                  <a:pt x="219" y="795"/>
                  <a:pt x="210" y="784"/>
                </a:cubicBezTo>
                <a:cubicBezTo>
                  <a:pt x="202" y="772"/>
                  <a:pt x="199" y="776"/>
                  <a:pt x="191" y="776"/>
                </a:cubicBezTo>
                <a:cubicBezTo>
                  <a:pt x="183" y="776"/>
                  <a:pt x="176" y="774"/>
                  <a:pt x="173" y="768"/>
                </a:cubicBezTo>
                <a:cubicBezTo>
                  <a:pt x="170" y="762"/>
                  <a:pt x="172" y="758"/>
                  <a:pt x="172" y="751"/>
                </a:cubicBezTo>
                <a:cubicBezTo>
                  <a:pt x="172" y="743"/>
                  <a:pt x="189" y="652"/>
                  <a:pt x="184" y="617"/>
                </a:cubicBezTo>
                <a:cubicBezTo>
                  <a:pt x="179" y="582"/>
                  <a:pt x="179" y="602"/>
                  <a:pt x="182" y="581"/>
                </a:cubicBezTo>
                <a:cubicBezTo>
                  <a:pt x="186" y="561"/>
                  <a:pt x="188" y="525"/>
                  <a:pt x="189" y="502"/>
                </a:cubicBezTo>
                <a:cubicBezTo>
                  <a:pt x="191" y="480"/>
                  <a:pt x="201" y="434"/>
                  <a:pt x="197" y="428"/>
                </a:cubicBezTo>
                <a:cubicBezTo>
                  <a:pt x="210" y="428"/>
                  <a:pt x="210" y="428"/>
                  <a:pt x="210" y="428"/>
                </a:cubicBezTo>
                <a:cubicBezTo>
                  <a:pt x="210" y="428"/>
                  <a:pt x="207" y="364"/>
                  <a:pt x="198" y="343"/>
                </a:cubicBezTo>
                <a:cubicBezTo>
                  <a:pt x="189" y="322"/>
                  <a:pt x="189" y="306"/>
                  <a:pt x="187" y="297"/>
                </a:cubicBezTo>
                <a:cubicBezTo>
                  <a:pt x="184" y="287"/>
                  <a:pt x="186" y="241"/>
                  <a:pt x="186" y="241"/>
                </a:cubicBezTo>
                <a:cubicBezTo>
                  <a:pt x="186" y="241"/>
                  <a:pt x="230" y="261"/>
                  <a:pt x="241" y="239"/>
                </a:cubicBezTo>
                <a:cubicBezTo>
                  <a:pt x="241" y="239"/>
                  <a:pt x="253" y="229"/>
                  <a:pt x="233" y="205"/>
                </a:cubicBezTo>
                <a:close/>
                <a:moveTo>
                  <a:pt x="46" y="328"/>
                </a:moveTo>
                <a:cubicBezTo>
                  <a:pt x="46" y="328"/>
                  <a:pt x="42" y="322"/>
                  <a:pt x="41" y="316"/>
                </a:cubicBezTo>
                <a:cubicBezTo>
                  <a:pt x="41" y="310"/>
                  <a:pt x="39" y="294"/>
                  <a:pt x="39" y="294"/>
                </a:cubicBezTo>
                <a:cubicBezTo>
                  <a:pt x="39" y="294"/>
                  <a:pt x="38" y="290"/>
                  <a:pt x="40" y="286"/>
                </a:cubicBezTo>
                <a:cubicBezTo>
                  <a:pt x="41" y="283"/>
                  <a:pt x="49" y="252"/>
                  <a:pt x="49" y="252"/>
                </a:cubicBezTo>
                <a:cubicBezTo>
                  <a:pt x="49" y="252"/>
                  <a:pt x="63" y="294"/>
                  <a:pt x="46" y="328"/>
                </a:cubicBezTo>
                <a:close/>
                <a:moveTo>
                  <a:pt x="128" y="389"/>
                </a:moveTo>
                <a:cubicBezTo>
                  <a:pt x="115" y="378"/>
                  <a:pt x="115" y="378"/>
                  <a:pt x="115" y="378"/>
                </a:cubicBezTo>
                <a:cubicBezTo>
                  <a:pt x="127" y="236"/>
                  <a:pt x="115" y="156"/>
                  <a:pt x="115" y="156"/>
                </a:cubicBezTo>
                <a:cubicBezTo>
                  <a:pt x="123" y="147"/>
                  <a:pt x="123" y="147"/>
                  <a:pt x="123" y="147"/>
                </a:cubicBezTo>
                <a:cubicBezTo>
                  <a:pt x="133" y="155"/>
                  <a:pt x="133" y="155"/>
                  <a:pt x="133" y="155"/>
                </a:cubicBezTo>
                <a:cubicBezTo>
                  <a:pt x="129" y="163"/>
                  <a:pt x="129" y="163"/>
                  <a:pt x="129" y="163"/>
                </a:cubicBezTo>
                <a:cubicBezTo>
                  <a:pt x="142" y="376"/>
                  <a:pt x="142" y="376"/>
                  <a:pt x="142" y="376"/>
                </a:cubicBezTo>
                <a:lnTo>
                  <a:pt x="128" y="389"/>
                </a:lnTo>
                <a:close/>
                <a:moveTo>
                  <a:pt x="173" y="156"/>
                </a:moveTo>
                <a:cubicBezTo>
                  <a:pt x="169" y="159"/>
                  <a:pt x="148" y="150"/>
                  <a:pt x="148" y="150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44" y="135"/>
                  <a:pt x="152" y="129"/>
                  <a:pt x="154" y="125"/>
                </a:cubicBezTo>
                <a:cubicBezTo>
                  <a:pt x="154" y="125"/>
                  <a:pt x="162" y="141"/>
                  <a:pt x="168" y="142"/>
                </a:cubicBezTo>
                <a:cubicBezTo>
                  <a:pt x="174" y="143"/>
                  <a:pt x="177" y="154"/>
                  <a:pt x="173" y="156"/>
                </a:cubicBezTo>
                <a:close/>
              </a:path>
            </a:pathLst>
          </a:custGeom>
          <a:solidFill>
            <a:srgbClr val="3EB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09728" tIns="54864" rIns="109728" bIns="54864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：规范发布和传播信息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87" y="2230210"/>
            <a:ext cx="4884824" cy="3727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：规范发布和传播信息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89248" y="3664054"/>
            <a:ext cx="2765501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案例：“小凤雅”事件</a:t>
            </a:r>
            <a:endParaRPr lang="en-GB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：规范发布和传播信息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5429" y="2882198"/>
            <a:ext cx="7200004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　“小凤雅”事件真相出来了，谁该反思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？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lt"/>
            </a:endParaRP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　　同学们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讨论：就这件事自媒体是否应担责任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；作为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自媒体人在发布和传播信息上怎么做？说说你们的想法。</a:t>
            </a:r>
          </a:p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3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：规范发布和传播信息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66788" y="2368402"/>
            <a:ext cx="769620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《微博客信息服务管理规定》《互联网群组信息服务管理规定》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" name="图片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r="19913"/>
          <a:stretch>
            <a:fillRect/>
          </a:stretch>
        </p:blipFill>
        <p:spPr bwMode="auto">
          <a:xfrm>
            <a:off x="3323429" y="3010271"/>
            <a:ext cx="2692359" cy="290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66788" y="3010271"/>
            <a:ext cx="203308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个人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不发布、传播违背道德、违反法律的信息。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66787" y="4086001"/>
            <a:ext cx="20330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转发未经证实的信息；不转发广告、营销类以及诈骗类链接。</a:t>
            </a:r>
          </a:p>
        </p:txBody>
      </p:sp>
      <p:sp>
        <p:nvSpPr>
          <p:cNvPr id="17" name="矩形 16"/>
          <p:cNvSpPr/>
          <p:nvPr/>
        </p:nvSpPr>
        <p:spPr>
          <a:xfrm>
            <a:off x="966784" y="5385446"/>
            <a:ext cx="20330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转发哗众取宠类信息。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240145" y="3010535"/>
            <a:ext cx="23082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发布和传播，积极向上的信息。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262370" y="4086225"/>
            <a:ext cx="228663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健康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有益的、善良正义的的信息。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397037" y="5388766"/>
            <a:ext cx="2033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传播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正能量、弘扬主旋律。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003936" y="5260848"/>
            <a:ext cx="860552" cy="857295"/>
            <a:chOff x="3048001" y="5287402"/>
            <a:chExt cx="1017736" cy="1013884"/>
          </a:xfrm>
        </p:grpSpPr>
        <p:sp>
          <p:nvSpPr>
            <p:cNvPr id="22" name="Rounded Rectangle 16@|1FFC:4308095|FBC:16777215|LFC:16777215|LBC:16777215"/>
            <p:cNvSpPr>
              <a:spLocks noChangeArrowheads="1"/>
            </p:cNvSpPr>
            <p:nvPr/>
          </p:nvSpPr>
          <p:spPr bwMode="auto">
            <a:xfrm>
              <a:off x="3048001" y="5287402"/>
              <a:ext cx="1017736" cy="1013884"/>
            </a:xfrm>
            <a:prstGeom prst="roundRect">
              <a:avLst>
                <a:gd name="adj" fmla="val 16667"/>
              </a:avLst>
            </a:prstGeom>
            <a:solidFill>
              <a:srgbClr val="74CE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3100">
                <a:solidFill>
                  <a:srgbClr val="FFFFFF"/>
                </a:solidFill>
              </a:endParaRPr>
            </a:p>
          </p:txBody>
        </p:sp>
        <p:sp>
          <p:nvSpPr>
            <p:cNvPr id="23" name="Freeform 60@|5FFC:16777215|FBC:16777215|LFC:16777215|LBC:16777215"/>
            <p:cNvSpPr>
              <a:spLocks noChangeAspect="1" noEditPoints="1"/>
            </p:cNvSpPr>
            <p:nvPr/>
          </p:nvSpPr>
          <p:spPr bwMode="auto">
            <a:xfrm>
              <a:off x="3314699" y="5548811"/>
              <a:ext cx="593854" cy="445855"/>
            </a:xfrm>
            <a:custGeom>
              <a:avLst/>
              <a:gdLst>
                <a:gd name="T0" fmla="*/ 50 w 64"/>
                <a:gd name="T1" fmla="*/ 19 h 51"/>
                <a:gd name="T2" fmla="*/ 25 w 64"/>
                <a:gd name="T3" fmla="*/ 37 h 51"/>
                <a:gd name="T4" fmla="*/ 19 w 64"/>
                <a:gd name="T5" fmla="*/ 36 h 51"/>
                <a:gd name="T6" fmla="*/ 9 w 64"/>
                <a:gd name="T7" fmla="*/ 41 h 51"/>
                <a:gd name="T8" fmla="*/ 6 w 64"/>
                <a:gd name="T9" fmla="*/ 42 h 51"/>
                <a:gd name="T10" fmla="*/ 6 w 64"/>
                <a:gd name="T11" fmla="*/ 42 h 51"/>
                <a:gd name="T12" fmla="*/ 4 w 64"/>
                <a:gd name="T13" fmla="*/ 41 h 51"/>
                <a:gd name="T14" fmla="*/ 5 w 64"/>
                <a:gd name="T15" fmla="*/ 39 h 51"/>
                <a:gd name="T16" fmla="*/ 9 w 64"/>
                <a:gd name="T17" fmla="*/ 33 h 51"/>
                <a:gd name="T18" fmla="*/ 0 w 64"/>
                <a:gd name="T19" fmla="*/ 19 h 51"/>
                <a:gd name="T20" fmla="*/ 25 w 64"/>
                <a:gd name="T21" fmla="*/ 0 h 51"/>
                <a:gd name="T22" fmla="*/ 50 w 64"/>
                <a:gd name="T23" fmla="*/ 19 h 51"/>
                <a:gd name="T24" fmla="*/ 4 w 64"/>
                <a:gd name="T25" fmla="*/ 19 h 51"/>
                <a:gd name="T26" fmla="*/ 12 w 64"/>
                <a:gd name="T27" fmla="*/ 29 h 51"/>
                <a:gd name="T28" fmla="*/ 15 w 64"/>
                <a:gd name="T29" fmla="*/ 31 h 51"/>
                <a:gd name="T30" fmla="*/ 14 w 64"/>
                <a:gd name="T31" fmla="*/ 34 h 51"/>
                <a:gd name="T32" fmla="*/ 16 w 64"/>
                <a:gd name="T33" fmla="*/ 33 h 51"/>
                <a:gd name="T34" fmla="*/ 18 w 64"/>
                <a:gd name="T35" fmla="*/ 32 h 51"/>
                <a:gd name="T36" fmla="*/ 19 w 64"/>
                <a:gd name="T37" fmla="*/ 32 h 51"/>
                <a:gd name="T38" fmla="*/ 25 w 64"/>
                <a:gd name="T39" fmla="*/ 32 h 51"/>
                <a:gd name="T40" fmla="*/ 45 w 64"/>
                <a:gd name="T41" fmla="*/ 19 h 51"/>
                <a:gd name="T42" fmla="*/ 25 w 64"/>
                <a:gd name="T43" fmla="*/ 5 h 51"/>
                <a:gd name="T44" fmla="*/ 4 w 64"/>
                <a:gd name="T45" fmla="*/ 19 h 51"/>
                <a:gd name="T46" fmla="*/ 58 w 64"/>
                <a:gd name="T47" fmla="*/ 48 h 51"/>
                <a:gd name="T48" fmla="*/ 59 w 64"/>
                <a:gd name="T49" fmla="*/ 50 h 51"/>
                <a:gd name="T50" fmla="*/ 58 w 64"/>
                <a:gd name="T51" fmla="*/ 51 h 51"/>
                <a:gd name="T52" fmla="*/ 55 w 64"/>
                <a:gd name="T53" fmla="*/ 50 h 51"/>
                <a:gd name="T54" fmla="*/ 45 w 64"/>
                <a:gd name="T55" fmla="*/ 46 h 51"/>
                <a:gd name="T56" fmla="*/ 39 w 64"/>
                <a:gd name="T57" fmla="*/ 46 h 51"/>
                <a:gd name="T58" fmla="*/ 22 w 64"/>
                <a:gd name="T59" fmla="*/ 41 h 51"/>
                <a:gd name="T60" fmla="*/ 25 w 64"/>
                <a:gd name="T61" fmla="*/ 42 h 51"/>
                <a:gd name="T62" fmla="*/ 45 w 64"/>
                <a:gd name="T63" fmla="*/ 35 h 51"/>
                <a:gd name="T64" fmla="*/ 55 w 64"/>
                <a:gd name="T65" fmla="*/ 19 h 51"/>
                <a:gd name="T66" fmla="*/ 54 w 64"/>
                <a:gd name="T67" fmla="*/ 13 h 51"/>
                <a:gd name="T68" fmla="*/ 64 w 64"/>
                <a:gd name="T69" fmla="*/ 28 h 51"/>
                <a:gd name="T70" fmla="*/ 54 w 64"/>
                <a:gd name="T71" fmla="*/ 42 h 51"/>
                <a:gd name="T72" fmla="*/ 58 w 64"/>
                <a:gd name="T73" fmla="*/ 48 h 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4"/>
                <a:gd name="T112" fmla="*/ 0 h 51"/>
                <a:gd name="T113" fmla="*/ 64 w 64"/>
                <a:gd name="T114" fmla="*/ 51 h 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4" h="51">
                  <a:moveTo>
                    <a:pt x="50" y="19"/>
                  </a:moveTo>
                  <a:cubicBezTo>
                    <a:pt x="50" y="29"/>
                    <a:pt x="39" y="37"/>
                    <a:pt x="25" y="37"/>
                  </a:cubicBezTo>
                  <a:cubicBezTo>
                    <a:pt x="23" y="37"/>
                    <a:pt x="21" y="37"/>
                    <a:pt x="19" y="36"/>
                  </a:cubicBezTo>
                  <a:cubicBezTo>
                    <a:pt x="16" y="39"/>
                    <a:pt x="12" y="40"/>
                    <a:pt x="9" y="41"/>
                  </a:cubicBezTo>
                  <a:cubicBezTo>
                    <a:pt x="8" y="41"/>
                    <a:pt x="7" y="41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4" y="41"/>
                    <a:pt x="4" y="41"/>
                  </a:cubicBezTo>
                  <a:cubicBezTo>
                    <a:pt x="4" y="40"/>
                    <a:pt x="5" y="39"/>
                    <a:pt x="5" y="39"/>
                  </a:cubicBezTo>
                  <a:cubicBezTo>
                    <a:pt x="6" y="37"/>
                    <a:pt x="8" y="36"/>
                    <a:pt x="9" y="33"/>
                  </a:cubicBezTo>
                  <a:cubicBezTo>
                    <a:pt x="3" y="30"/>
                    <a:pt x="0" y="25"/>
                    <a:pt x="0" y="19"/>
                  </a:cubicBezTo>
                  <a:cubicBezTo>
                    <a:pt x="0" y="9"/>
                    <a:pt x="11" y="0"/>
                    <a:pt x="25" y="0"/>
                  </a:cubicBezTo>
                  <a:cubicBezTo>
                    <a:pt x="39" y="0"/>
                    <a:pt x="50" y="9"/>
                    <a:pt x="50" y="19"/>
                  </a:cubicBezTo>
                  <a:close/>
                  <a:moveTo>
                    <a:pt x="4" y="19"/>
                  </a:moveTo>
                  <a:cubicBezTo>
                    <a:pt x="4" y="23"/>
                    <a:pt x="7" y="26"/>
                    <a:pt x="12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4"/>
                    <a:pt x="15" y="33"/>
                    <a:pt x="16" y="33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1" y="32"/>
                    <a:pt x="23" y="32"/>
                    <a:pt x="25" y="32"/>
                  </a:cubicBezTo>
                  <a:cubicBezTo>
                    <a:pt x="36" y="32"/>
                    <a:pt x="45" y="26"/>
                    <a:pt x="45" y="19"/>
                  </a:cubicBezTo>
                  <a:cubicBezTo>
                    <a:pt x="45" y="11"/>
                    <a:pt x="36" y="5"/>
                    <a:pt x="25" y="5"/>
                  </a:cubicBezTo>
                  <a:cubicBezTo>
                    <a:pt x="14" y="5"/>
                    <a:pt x="4" y="11"/>
                    <a:pt x="4" y="19"/>
                  </a:cubicBezTo>
                  <a:close/>
                  <a:moveTo>
                    <a:pt x="58" y="48"/>
                  </a:moveTo>
                  <a:cubicBezTo>
                    <a:pt x="59" y="49"/>
                    <a:pt x="59" y="49"/>
                    <a:pt x="59" y="50"/>
                  </a:cubicBezTo>
                  <a:cubicBezTo>
                    <a:pt x="59" y="50"/>
                    <a:pt x="58" y="51"/>
                    <a:pt x="58" y="51"/>
                  </a:cubicBezTo>
                  <a:cubicBezTo>
                    <a:pt x="57" y="51"/>
                    <a:pt x="56" y="50"/>
                    <a:pt x="55" y="50"/>
                  </a:cubicBezTo>
                  <a:cubicBezTo>
                    <a:pt x="51" y="49"/>
                    <a:pt x="48" y="48"/>
                    <a:pt x="45" y="46"/>
                  </a:cubicBezTo>
                  <a:cubicBezTo>
                    <a:pt x="43" y="46"/>
                    <a:pt x="41" y="46"/>
                    <a:pt x="39" y="46"/>
                  </a:cubicBezTo>
                  <a:cubicBezTo>
                    <a:pt x="32" y="46"/>
                    <a:pt x="26" y="44"/>
                    <a:pt x="22" y="41"/>
                  </a:cubicBezTo>
                  <a:cubicBezTo>
                    <a:pt x="23" y="42"/>
                    <a:pt x="24" y="42"/>
                    <a:pt x="25" y="42"/>
                  </a:cubicBezTo>
                  <a:cubicBezTo>
                    <a:pt x="33" y="42"/>
                    <a:pt x="40" y="39"/>
                    <a:pt x="45" y="35"/>
                  </a:cubicBezTo>
                  <a:cubicBezTo>
                    <a:pt x="51" y="31"/>
                    <a:pt x="55" y="25"/>
                    <a:pt x="55" y="19"/>
                  </a:cubicBezTo>
                  <a:cubicBezTo>
                    <a:pt x="55" y="17"/>
                    <a:pt x="54" y="15"/>
                    <a:pt x="54" y="13"/>
                  </a:cubicBezTo>
                  <a:cubicBezTo>
                    <a:pt x="60" y="17"/>
                    <a:pt x="64" y="22"/>
                    <a:pt x="64" y="28"/>
                  </a:cubicBezTo>
                  <a:cubicBezTo>
                    <a:pt x="64" y="34"/>
                    <a:pt x="60" y="39"/>
                    <a:pt x="54" y="42"/>
                  </a:cubicBezTo>
                  <a:cubicBezTo>
                    <a:pt x="55" y="45"/>
                    <a:pt x="57" y="47"/>
                    <a:pt x="58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主题汇报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544040" y="2342423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lt"/>
              </a:rPr>
              <a:t>做有责任、有担当的信息社会公民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0"/>
          <a:stretch>
            <a:fillRect/>
          </a:stretch>
        </p:blipFill>
        <p:spPr>
          <a:xfrm>
            <a:off x="3171164" y="2897311"/>
            <a:ext cx="2801673" cy="3327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66675" y="3060769"/>
            <a:ext cx="9210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做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信息社会的责任公民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引入：信息时代，网络安全，责任意识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Rounded Rectangle 3"/>
          <p:cNvSpPr>
            <a:spLocks noChangeAspect="1"/>
          </p:cNvSpPr>
          <p:nvPr/>
        </p:nvSpPr>
        <p:spPr>
          <a:xfrm rot="18806384">
            <a:off x="5936959" y="3473006"/>
            <a:ext cx="759792" cy="759792"/>
          </a:xfrm>
          <a:prstGeom prst="roundRect">
            <a:avLst>
              <a:gd name="adj" fmla="val 9886"/>
            </a:avLst>
          </a:prstGeom>
          <a:solidFill>
            <a:schemeClr val="accent2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188" tIns="38094" rIns="76188" bIns="38094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bg-BG" sz="1800">
              <a:solidFill>
                <a:schemeClr val="tx2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9" name="Rounded Rectangle 4"/>
          <p:cNvSpPr>
            <a:spLocks noChangeAspect="1"/>
          </p:cNvSpPr>
          <p:nvPr/>
        </p:nvSpPr>
        <p:spPr>
          <a:xfrm rot="18806384">
            <a:off x="7659298" y="3471622"/>
            <a:ext cx="759792" cy="759792"/>
          </a:xfrm>
          <a:prstGeom prst="roundRect">
            <a:avLst>
              <a:gd name="adj" fmla="val 9886"/>
            </a:avLst>
          </a:prstGeom>
          <a:solidFill>
            <a:schemeClr val="accent3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188" tIns="38094" rIns="76188" bIns="38094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bg-BG" sz="1800">
              <a:solidFill>
                <a:schemeClr val="tx2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0" name="Rounded Rectangle 6"/>
          <p:cNvSpPr>
            <a:spLocks noChangeAspect="1"/>
          </p:cNvSpPr>
          <p:nvPr/>
        </p:nvSpPr>
        <p:spPr>
          <a:xfrm rot="18806384">
            <a:off x="4214621" y="3466977"/>
            <a:ext cx="759792" cy="759792"/>
          </a:xfrm>
          <a:prstGeom prst="roundRect">
            <a:avLst>
              <a:gd name="adj" fmla="val 9886"/>
            </a:avLst>
          </a:prstGeom>
          <a:solidFill>
            <a:schemeClr val="accent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6188" tIns="38094" rIns="76188" bIns="38094"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bg-BG" sz="1800">
              <a:solidFill>
                <a:schemeClr val="tx2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23" name="Left Bracket 10"/>
          <p:cNvSpPr/>
          <p:nvPr/>
        </p:nvSpPr>
        <p:spPr>
          <a:xfrm rot="5400000">
            <a:off x="6178004" y="1368225"/>
            <a:ext cx="266065" cy="3465195"/>
          </a:xfrm>
          <a:prstGeom prst="leftBracket">
            <a:avLst>
              <a:gd name="adj" fmla="val 102804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  <p:cxnSp>
        <p:nvCxnSpPr>
          <p:cNvPr id="24" name="Straight Connector 13"/>
          <p:cNvCxnSpPr/>
          <p:nvPr/>
        </p:nvCxnSpPr>
        <p:spPr>
          <a:xfrm>
            <a:off x="6310818" y="2967915"/>
            <a:ext cx="0" cy="26589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0"/>
          <p:cNvSpPr/>
          <p:nvPr/>
        </p:nvSpPr>
        <p:spPr>
          <a:xfrm>
            <a:off x="3815755" y="4595420"/>
            <a:ext cx="1557575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bg-BG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网民规模</a:t>
            </a:r>
          </a:p>
        </p:txBody>
      </p:sp>
      <p:sp>
        <p:nvSpPr>
          <p:cNvPr id="26" name="Rounded Rectangle 55"/>
          <p:cNvSpPr/>
          <p:nvPr/>
        </p:nvSpPr>
        <p:spPr>
          <a:xfrm>
            <a:off x="4047707" y="2489581"/>
            <a:ext cx="4525603" cy="358840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bg-BG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基础数据</a:t>
            </a:r>
          </a:p>
        </p:txBody>
      </p:sp>
      <p:sp>
        <p:nvSpPr>
          <p:cNvPr id="27" name="Rounded Rectangle 50"/>
          <p:cNvSpPr/>
          <p:nvPr/>
        </p:nvSpPr>
        <p:spPr>
          <a:xfrm>
            <a:off x="3795980" y="3728010"/>
            <a:ext cx="1557575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7.72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亿</a:t>
            </a:r>
          </a:p>
        </p:txBody>
      </p:sp>
      <p:sp>
        <p:nvSpPr>
          <p:cNvPr id="28" name="Rounded Rectangle 50"/>
          <p:cNvSpPr/>
          <p:nvPr/>
        </p:nvSpPr>
        <p:spPr>
          <a:xfrm>
            <a:off x="5361139" y="4595420"/>
            <a:ext cx="1941404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bg-BG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手机网民规模</a:t>
            </a:r>
          </a:p>
        </p:txBody>
      </p:sp>
      <p:sp>
        <p:nvSpPr>
          <p:cNvPr id="29" name="Rounded Rectangle 50"/>
          <p:cNvSpPr/>
          <p:nvPr/>
        </p:nvSpPr>
        <p:spPr>
          <a:xfrm>
            <a:off x="5547291" y="3722513"/>
            <a:ext cx="1557575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7.53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亿</a:t>
            </a:r>
          </a:p>
        </p:txBody>
      </p:sp>
      <p:sp>
        <p:nvSpPr>
          <p:cNvPr id="30" name="Rounded Rectangle 50"/>
          <p:cNvSpPr/>
          <p:nvPr/>
        </p:nvSpPr>
        <p:spPr>
          <a:xfrm>
            <a:off x="7260630" y="3731185"/>
            <a:ext cx="1557575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2.09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亿</a:t>
            </a:r>
          </a:p>
        </p:txBody>
      </p:sp>
      <p:sp>
        <p:nvSpPr>
          <p:cNvPr id="31" name="Rounded Rectangle 50"/>
          <p:cNvSpPr/>
          <p:nvPr/>
        </p:nvSpPr>
        <p:spPr>
          <a:xfrm>
            <a:off x="7060956" y="4595420"/>
            <a:ext cx="2009494" cy="260931"/>
          </a:xfrm>
          <a:prstGeom prst="roundRect">
            <a:avLst>
              <a:gd name="adj" fmla="val 85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bg-BG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农村网民规模</a:t>
            </a:r>
          </a:p>
        </p:txBody>
      </p:sp>
      <p:sp>
        <p:nvSpPr>
          <p:cNvPr id="7" name="矩形 6"/>
          <p:cNvSpPr/>
          <p:nvPr/>
        </p:nvSpPr>
        <p:spPr>
          <a:xfrm>
            <a:off x="981469" y="5297242"/>
            <a:ext cx="7594779" cy="841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140"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中国网民规模达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7.72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亿，互联网惠及全民取得新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进展。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612140"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手机网民占比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97.5%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，移动网络促进“万物互联”。</a:t>
            </a:r>
            <a:endParaRPr lang="bg-BG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折角形 1"/>
          <p:cNvSpPr/>
          <p:nvPr/>
        </p:nvSpPr>
        <p:spPr>
          <a:xfrm>
            <a:off x="1170305" y="2423795"/>
            <a:ext cx="2399665" cy="2512695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70000" y="2967990"/>
            <a:ext cx="2200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41</a:t>
            </a:r>
            <a:r>
              <a:rPr lang="zh-CN" altLang="en-US"/>
              <a:t>次《中国互联网络发展状况统计报告》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引入：信息时代，网络安全，责任意识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2394" y="3152136"/>
            <a:ext cx="80012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BA9CA"/>
                </a:solidFill>
                <a:latin typeface="楷体_GB2312" pitchFamily="49" charset="-122"/>
                <a:ea typeface="楷体_GB2312" pitchFamily="49" charset="-122"/>
              </a:rPr>
              <a:t>网络舆情的重大</a:t>
            </a:r>
            <a:r>
              <a:rPr lang="zh-CN" altLang="en-US" sz="2800" b="1" dirty="0" smtClean="0">
                <a:solidFill>
                  <a:srgbClr val="7BA9CA"/>
                </a:solidFill>
                <a:latin typeface="楷体_GB2312" pitchFamily="49" charset="-122"/>
                <a:ea typeface="楷体_GB2312" pitchFamily="49" charset="-122"/>
              </a:rPr>
              <a:t>影响</a:t>
            </a:r>
            <a:endParaRPr lang="en-US" altLang="zh-CN" sz="2800" b="1" dirty="0" smtClean="0">
              <a:solidFill>
                <a:srgbClr val="7BA9CA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引入：信息时代，网络安全，责任意识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1710" y="2983865"/>
            <a:ext cx="7176770" cy="903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400" spc="300" dirty="0" smtClean="0">
                <a:latin typeface="微软雅黑" panose="020B0503020204020204" charset="-122"/>
                <a:ea typeface="微软雅黑" panose="020B0503020204020204" charset="-122"/>
                <a:cs typeface="+mn-ea"/>
              </a:rPr>
              <a:t>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没有网络安全就没有国家安全。就没有经济社会稳定运行，广大人民群众利益也难以得到保障。</a:t>
            </a:r>
          </a:p>
        </p:txBody>
      </p:sp>
      <p:sp>
        <p:nvSpPr>
          <p:cNvPr id="12" name="任意多边形 11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主题：怎样做信息社会的责任公民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75"/>
          <a:stretch>
            <a:fillRect/>
          </a:stretch>
        </p:blipFill>
        <p:spPr bwMode="auto">
          <a:xfrm>
            <a:off x="304801" y="2057168"/>
            <a:ext cx="8610600" cy="400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6" name="Picture 12" descr="http://p1.so.qhimgs1.com/bdr/_240_/t01fa863b0183e523d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9253" y="1971155"/>
            <a:ext cx="5285494" cy="43442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6480" y="2719678"/>
            <a:ext cx="7159349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组：黄瓜笔直说明被喷了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药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笔直的黄瓜都喷了药！弯黄瓜才是天然的！”，这则消息在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月初席卷了不少人的朋友圈。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主题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1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：辨别信息真伪的有效途径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5319" y="2717016"/>
            <a:ext cx="7189329" cy="256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我的军装照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是新型诈骗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人民日报客户端开发的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H5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产品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快看呐！这是我的军装照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在微信朋友圈刷屏。当晚，网上出现不少帖子称：这是一个冒充人民日报客户端的新型网络诈骗，其服务器位于加拿大，目的是为了获取公民个人信息以实施诈骗。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295</Words>
  <Application>Microsoft Office PowerPoint</Application>
  <PresentationFormat>全屏显示(4:3)</PresentationFormat>
  <Paragraphs>66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142</cp:revision>
  <dcterms:created xsi:type="dcterms:W3CDTF">2019-04-15T01:46:00Z</dcterms:created>
  <dcterms:modified xsi:type="dcterms:W3CDTF">2019-08-27T06:24:34Z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