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8" r:id="rId2"/>
    <p:sldId id="257" r:id="rId3"/>
    <p:sldId id="259" r:id="rId4"/>
    <p:sldId id="269" r:id="rId5"/>
    <p:sldId id="264" r:id="rId6"/>
    <p:sldId id="265" r:id="rId7"/>
    <p:sldId id="266" r:id="rId8"/>
    <p:sldId id="270" r:id="rId9"/>
    <p:sldId id="271" r:id="rId10"/>
    <p:sldId id="272" r:id="rId11"/>
    <p:sldId id="263" r:id="rId12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9CA"/>
    <a:srgbClr val="62C5DC"/>
    <a:srgbClr val="466E8C"/>
    <a:srgbClr val="F2F2F2"/>
    <a:srgbClr val="508EFF"/>
    <a:srgbClr val="BB9F7A"/>
    <a:srgbClr val="649788"/>
    <a:srgbClr val="1F4E79"/>
    <a:srgbClr val="2683C6"/>
    <a:srgbClr val="043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6241" autoAdjust="0"/>
  </p:normalViewPr>
  <p:slideViewPr>
    <p:cSldViewPr snapToGrid="0" showGuides="1">
      <p:cViewPr>
        <p:scale>
          <a:sx n="100" d="100"/>
          <a:sy n="100" d="100"/>
        </p:scale>
        <p:origin x="-1140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3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4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sp>
        <p:nvSpPr>
          <p:cNvPr id="6" name="文本框 9"/>
          <p:cNvSpPr txBox="1"/>
          <p:nvPr userDrawn="1"/>
        </p:nvSpPr>
        <p:spPr>
          <a:xfrm>
            <a:off x="285750" y="184280"/>
            <a:ext cx="5710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3 </a:t>
            </a:r>
            <a:r>
              <a:rPr lang="zh-CN" altLang="en-US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信息技术</a:t>
            </a:r>
            <a:r>
              <a:rPr lang="zh-CN" altLang="en-US" sz="4000" b="1" kern="0" dirty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及其应用</a:t>
            </a:r>
          </a:p>
        </p:txBody>
      </p:sp>
      <p:cxnSp>
        <p:nvCxnSpPr>
          <p:cNvPr id="7" name="直接箭头连接符 6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0" y="6138790"/>
            <a:ext cx="2434233" cy="329575"/>
          </a:xfrm>
          <a:prstGeom prst="rect">
            <a:avLst/>
          </a:prstGeom>
        </p:spPr>
      </p:pic>
      <p:pic>
        <p:nvPicPr>
          <p:cNvPr id="5" name="Picture 2" descr="F:\2019人教音像社\信息技术\设计图【待补充】\图片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62" y="-1"/>
            <a:ext cx="9214340" cy="69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3"/>
          <p:cNvSpPr txBox="1"/>
          <p:nvPr/>
        </p:nvSpPr>
        <p:spPr>
          <a:xfrm>
            <a:off x="992222" y="1047618"/>
            <a:ext cx="6370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七</a:t>
            </a:r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、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项目实施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-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探究</a:t>
            </a:r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活动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562787" y="125090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12446"/>
              </p:ext>
            </p:extLst>
          </p:nvPr>
        </p:nvGraphicFramePr>
        <p:xfrm>
          <a:off x="207645" y="1632585"/>
          <a:ext cx="8566150" cy="5056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6275"/>
                <a:gridCol w="2280285"/>
                <a:gridCol w="1038860"/>
                <a:gridCol w="1271270"/>
                <a:gridCol w="1452880"/>
                <a:gridCol w="948690"/>
                <a:gridCol w="897890"/>
              </a:tblGrid>
              <a:tr h="271145"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序号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活动名称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活动性质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活动类型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活动方式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活动空间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活动时间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180"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  <a:endParaRPr lang="zh-CN" sz="1400" b="1" kern="120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构思“智能化教学大楼”设计方案的总体结构（项目实施活动）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实践探究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设计一个方案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小组合作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机房活动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10</a:t>
                      </a:r>
                      <a:endParaRPr lang="zh-CN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2</a:t>
                      </a:r>
                      <a:endParaRPr lang="zh-CN" sz="1400" b="1" kern="120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信息技术发展的定律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思考活动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解决一个问题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独立完成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机房活动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5-10</a:t>
                      </a:r>
                      <a:r>
                        <a:rPr lang="zh-CN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分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485"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3</a:t>
                      </a:r>
                      <a:endParaRPr lang="zh-CN" sz="1400" b="1" kern="120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信息技术发展回顾与展望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思考活动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解决一个问题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独立完成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机房活动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10-15</a:t>
                      </a:r>
                      <a:r>
                        <a:rPr lang="zh-CN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分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4</a:t>
                      </a:r>
                      <a:endParaRPr lang="zh-CN" sz="1400" b="1" kern="120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进一步认识信息技术的应用（项目实施活动）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思考、实践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设计一个方案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独立与合作结合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机房活动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10</a:t>
                      </a:r>
                      <a:r>
                        <a:rPr lang="zh-CN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分钟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120"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5</a:t>
                      </a:r>
                      <a:endParaRPr lang="zh-CN" sz="1400" b="1" kern="120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了解研制北斗卫星导航系统</a:t>
                      </a:r>
                      <a:r>
                        <a:rPr lang="zh-CN" sz="14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的</a:t>
                      </a:r>
                      <a:r>
                        <a:rPr lang="zh-CN" altLang="en-US" sz="14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意义</a:t>
                      </a:r>
                      <a:endParaRPr lang="zh-CN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过程体验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解决一个问题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独立与合作结合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机房活动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5</a:t>
                      </a:r>
                      <a:r>
                        <a:rPr lang="zh-CN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分钟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410"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6</a:t>
                      </a:r>
                      <a:endParaRPr lang="zh-CN" sz="1400" b="1" kern="120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继续构思“智能化教学大楼”方案（项目实施活动）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实践探究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设计一个方案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小组合作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机房活动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10</a:t>
                      </a:r>
                      <a:r>
                        <a:rPr lang="zh-CN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分钟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1485"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7</a:t>
                      </a:r>
                      <a:endParaRPr lang="zh-CN" sz="1400" b="1" kern="120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信息技术的在学科领域的应用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思考活动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解决一个问题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独立与合作结合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机房活动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5</a:t>
                      </a: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分钟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180"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8</a:t>
                      </a:r>
                      <a:endParaRPr lang="zh-CN" sz="1400" b="1" kern="120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形成“智能化教学大楼”方案的初步构想（项目实施活动）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实践探究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设计一个方案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小组合作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机房活动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10</a:t>
                      </a:r>
                      <a:endParaRPr lang="zh-CN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120"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9</a:t>
                      </a:r>
                      <a:endParaRPr lang="zh-CN" sz="1400" b="1" kern="120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信息技术引发的一些社会问题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思考活动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解决一个问题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独立与合作结合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机房活动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10</a:t>
                      </a:r>
                      <a:endParaRPr lang="zh-CN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120">
                <a:tc>
                  <a:txBody>
                    <a:bodyPr/>
                    <a:lstStyle/>
                    <a:p>
                      <a:pPr mar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10</a:t>
                      </a:r>
                      <a:endParaRPr lang="zh-CN" sz="1400" b="1" kern="120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编排“智能化教学大楼”设计方案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过程体验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设计一个作品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小组合作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机房活动</a:t>
                      </a: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20</a:t>
                      </a:r>
                      <a:endParaRPr lang="zh-CN" sz="14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34976" marR="349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en-US" altLang="zh-CN" sz="2000" dirty="0" smtClean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08105" y="3044278"/>
            <a:ext cx="672779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effectLst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effectLst/>
              </a:rPr>
              <a:t>　信息技术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及其应用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1003300"/>
            <a:ext cx="7600950" cy="5812790"/>
          </a:xfrm>
          <a:prstGeom prst="rect">
            <a:avLst/>
          </a:prstGeom>
        </p:spPr>
      </p:pic>
      <p:sp>
        <p:nvSpPr>
          <p:cNvPr id="8" name="等腰三角形 8"/>
          <p:cNvSpPr/>
          <p:nvPr/>
        </p:nvSpPr>
        <p:spPr>
          <a:xfrm rot="5400000" flipH="1">
            <a:off x="207645" y="1320800"/>
            <a:ext cx="259715" cy="252730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52440" y="1154925"/>
            <a:ext cx="4191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一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、</a:t>
            </a:r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教学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知识点概括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855207" y="2236519"/>
            <a:ext cx="3127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二、学习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目标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52447" y="3018002"/>
            <a:ext cx="8458556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Aft>
                <a:spcPts val="1000"/>
              </a:spcAft>
              <a:defRPr/>
            </a:pPr>
            <a:r>
              <a:rPr lang="en-US" altLang="zh-CN" sz="2000" b="1" kern="0" dirty="0" smtClean="0">
                <a:latin typeface="楷体_GB2312" pitchFamily="49" charset="-122"/>
                <a:ea typeface="楷体_GB2312"/>
                <a:cs typeface="+mj-cs"/>
              </a:rPr>
              <a:t>1.</a:t>
            </a:r>
            <a:r>
              <a:rPr lang="zh-CN" altLang="en-US" sz="2000" b="1" kern="0" dirty="0" smtClean="0">
                <a:latin typeface="楷体_GB2312" pitchFamily="49" charset="-122"/>
                <a:ea typeface="楷体_GB2312"/>
                <a:cs typeface="+mj-cs"/>
              </a:rPr>
              <a:t>了解</a:t>
            </a:r>
            <a:r>
              <a:rPr lang="zh-CN" altLang="en-US" sz="2000" b="1" kern="0" dirty="0">
                <a:latin typeface="楷体_GB2312" pitchFamily="49" charset="-122"/>
                <a:ea typeface="楷体_GB2312"/>
                <a:cs typeface="+mj-cs"/>
              </a:rPr>
              <a:t>信息技术的发展历程与发展趋势，</a:t>
            </a:r>
            <a:r>
              <a:rPr lang="zh-CN" altLang="zh-CN" sz="2000" b="1" kern="0" dirty="0">
                <a:latin typeface="楷体_GB2312" pitchFamily="49" charset="-122"/>
                <a:ea typeface="楷体_GB2312"/>
                <a:cs typeface="+mj-cs"/>
              </a:rPr>
              <a:t>了解信息技术的关键技术。</a:t>
            </a:r>
            <a:endParaRPr lang="en-US" altLang="zh-CN" sz="2000" b="1" kern="0" dirty="0">
              <a:latin typeface="楷体_GB2312" pitchFamily="49" charset="-122"/>
              <a:ea typeface="楷体_GB2312"/>
              <a:cs typeface="+mj-cs"/>
            </a:endParaRPr>
          </a:p>
          <a:p>
            <a:pPr>
              <a:lnSpc>
                <a:spcPct val="120000"/>
              </a:lnSpc>
              <a:spcAft>
                <a:spcPts val="1000"/>
              </a:spcAft>
              <a:defRPr/>
            </a:pPr>
            <a:r>
              <a:rPr lang="en-US" altLang="zh-CN" sz="2000" b="1" kern="0" dirty="0" smtClean="0">
                <a:latin typeface="楷体_GB2312" pitchFamily="49" charset="-122"/>
                <a:ea typeface="楷体_GB2312"/>
                <a:cs typeface="+mj-cs"/>
              </a:rPr>
              <a:t>2.</a:t>
            </a:r>
            <a:r>
              <a:rPr lang="zh-CN" altLang="en-US" sz="2000" b="1" kern="0" dirty="0" smtClean="0">
                <a:latin typeface="楷体_GB2312" pitchFamily="49" charset="-122"/>
                <a:ea typeface="楷体_GB2312"/>
                <a:cs typeface="+mj-cs"/>
              </a:rPr>
              <a:t>了解</a:t>
            </a:r>
            <a:r>
              <a:rPr lang="zh-CN" altLang="en-US" sz="2000" b="1" kern="0" dirty="0">
                <a:latin typeface="楷体_GB2312" pitchFamily="49" charset="-122"/>
                <a:ea typeface="楷体_GB2312"/>
                <a:cs typeface="+mj-cs"/>
              </a:rPr>
              <a:t>信息技术主要应用领域、科技成就和创新</a:t>
            </a:r>
            <a:r>
              <a:rPr lang="zh-CN" altLang="en-US" sz="2000" b="1" kern="0" dirty="0" smtClean="0">
                <a:latin typeface="楷体_GB2312" pitchFamily="49" charset="-122"/>
                <a:ea typeface="楷体_GB2312"/>
                <a:cs typeface="+mj-cs"/>
              </a:rPr>
              <a:t>成果</a:t>
            </a:r>
            <a:r>
              <a:rPr lang="zh-CN" altLang="en-US" sz="2000" b="1" kern="0" dirty="0">
                <a:latin typeface="楷体_GB2312" pitchFamily="49" charset="-122"/>
                <a:ea typeface="楷体_GB2312"/>
                <a:cs typeface="+mj-cs"/>
              </a:rPr>
              <a:t>。</a:t>
            </a:r>
            <a:endParaRPr lang="en-US" altLang="zh-CN" sz="2000" b="1" kern="0" dirty="0">
              <a:latin typeface="楷体_GB2312" pitchFamily="49" charset="-122"/>
              <a:ea typeface="楷体_GB2312"/>
              <a:cs typeface="+mj-cs"/>
            </a:endParaRPr>
          </a:p>
          <a:p>
            <a:pPr>
              <a:lnSpc>
                <a:spcPct val="120000"/>
              </a:lnSpc>
              <a:spcAft>
                <a:spcPts val="1000"/>
              </a:spcAft>
              <a:defRPr/>
            </a:pPr>
            <a:r>
              <a:rPr lang="en-US" altLang="zh-CN" sz="2000" b="1" kern="0" dirty="0" smtClean="0">
                <a:latin typeface="楷体_GB2312" pitchFamily="49" charset="-122"/>
                <a:ea typeface="楷体_GB2312"/>
                <a:cs typeface="+mj-cs"/>
              </a:rPr>
              <a:t>3.</a:t>
            </a:r>
            <a:r>
              <a:rPr lang="zh-CN" altLang="en-US" sz="2000" b="1" kern="0" dirty="0" smtClean="0">
                <a:latin typeface="楷体_GB2312" pitchFamily="49" charset="-122"/>
                <a:ea typeface="楷体_GB2312"/>
                <a:cs typeface="+mj-cs"/>
              </a:rPr>
              <a:t>探讨</a:t>
            </a:r>
            <a:r>
              <a:rPr lang="zh-CN" altLang="en-US" sz="2000" b="1" kern="0" dirty="0">
                <a:latin typeface="楷体_GB2312" pitchFamily="49" charset="-122"/>
                <a:ea typeface="楷体_GB2312"/>
                <a:cs typeface="+mj-cs"/>
              </a:rPr>
              <a:t>信息技术对社会发展、科技进步以及人们生活、工作与学习的影响</a:t>
            </a:r>
            <a:r>
              <a:rPr lang="zh-CN" altLang="en-US" sz="2000" b="1" kern="0" dirty="0" smtClean="0">
                <a:latin typeface="楷体_GB2312" pitchFamily="49" charset="-122"/>
                <a:ea typeface="楷体_GB2312"/>
                <a:cs typeface="+mj-cs"/>
              </a:rPr>
              <a:t>。</a:t>
            </a:r>
            <a:endParaRPr lang="zh-CN" altLang="en-US" sz="2000" b="1" kern="0" dirty="0">
              <a:latin typeface="楷体_GB2312" pitchFamily="49" charset="-122"/>
              <a:ea typeface="楷体_GB2312"/>
              <a:cs typeface="+mj-cs"/>
            </a:endParaRPr>
          </a:p>
        </p:txBody>
      </p:sp>
      <p:sp>
        <p:nvSpPr>
          <p:cNvPr id="8" name="任意多边形 7"/>
          <p:cNvSpPr/>
          <p:nvPr/>
        </p:nvSpPr>
        <p:spPr>
          <a:xfrm rot="10800000" flipH="1">
            <a:off x="232996" y="1719071"/>
            <a:ext cx="8678007" cy="4080975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等腰三角形 8"/>
          <p:cNvSpPr/>
          <p:nvPr/>
        </p:nvSpPr>
        <p:spPr>
          <a:xfrm rot="5400000">
            <a:off x="479397" y="244551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涂涂涂\人教社光盘制作项目\美化素材\千库52信息图标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32" y="1505570"/>
            <a:ext cx="7411816" cy="44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13"/>
          <p:cNvSpPr txBox="1"/>
          <p:nvPr/>
        </p:nvSpPr>
        <p:spPr>
          <a:xfrm>
            <a:off x="861207" y="1307961"/>
            <a:ext cx="427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三、本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节学习要点</a:t>
            </a:r>
          </a:p>
        </p:txBody>
      </p:sp>
      <p:sp>
        <p:nvSpPr>
          <p:cNvPr id="2" name="矩形 1"/>
          <p:cNvSpPr/>
          <p:nvPr/>
        </p:nvSpPr>
        <p:spPr>
          <a:xfrm>
            <a:off x="1511807" y="3009982"/>
            <a:ext cx="10760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sz="2000" b="1" kern="0" dirty="0">
                <a:latin typeface="楷体_GB2312" pitchFamily="49" charset="-122"/>
                <a:ea typeface="楷体_GB2312"/>
                <a:cs typeface="+mj-cs"/>
                <a:sym typeface="微软雅黑" panose="020B0503020204020204" charset="-122"/>
              </a:rPr>
              <a:t>关键</a:t>
            </a:r>
            <a:endParaRPr lang="en-US" altLang="zh-CN" sz="2000" b="1" kern="0" dirty="0">
              <a:latin typeface="楷体_GB2312" pitchFamily="49" charset="-122"/>
              <a:ea typeface="楷体_GB2312"/>
              <a:cs typeface="+mj-cs"/>
              <a:sym typeface="微软雅黑" panose="020B0503020204020204" charset="-122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sz="2000" b="1" kern="0" dirty="0">
                <a:latin typeface="楷体_GB2312" pitchFamily="49" charset="-122"/>
                <a:ea typeface="楷体_GB2312"/>
                <a:cs typeface="+mj-cs"/>
                <a:sym typeface="微软雅黑" panose="020B0503020204020204" charset="-122"/>
              </a:rPr>
              <a:t>技术</a:t>
            </a:r>
          </a:p>
        </p:txBody>
      </p:sp>
      <p:sp>
        <p:nvSpPr>
          <p:cNvPr id="3" name="矩形 2"/>
          <p:cNvSpPr/>
          <p:nvPr/>
        </p:nvSpPr>
        <p:spPr>
          <a:xfrm>
            <a:off x="1261505" y="4195272"/>
            <a:ext cx="1576628" cy="1783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zh-CN" altLang="en-US" b="1" kern="0" dirty="0">
                <a:latin typeface="楷体_GB2312" pitchFamily="49" charset="-122"/>
                <a:ea typeface="楷体_GB2312"/>
                <a:cs typeface="+mj-cs"/>
              </a:rPr>
              <a:t>微电子技术</a:t>
            </a:r>
            <a:endParaRPr lang="en-US" altLang="zh-CN" b="1" kern="0" dirty="0">
              <a:latin typeface="楷体_GB2312" pitchFamily="49" charset="-122"/>
              <a:ea typeface="楷体_GB2312"/>
              <a:cs typeface="+mj-cs"/>
            </a:endParaRPr>
          </a:p>
          <a:p>
            <a:pPr lvl="0" fontAlgn="base"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zh-CN" altLang="en-US" b="1" kern="0" dirty="0">
                <a:latin typeface="楷体_GB2312" pitchFamily="49" charset="-122"/>
                <a:ea typeface="楷体_GB2312"/>
                <a:cs typeface="+mj-cs"/>
              </a:rPr>
              <a:t>传感技术</a:t>
            </a:r>
            <a:endParaRPr lang="en-US" altLang="zh-CN" b="1" kern="0" dirty="0">
              <a:latin typeface="楷体_GB2312" pitchFamily="49" charset="-122"/>
              <a:ea typeface="楷体_GB2312"/>
              <a:cs typeface="+mj-cs"/>
            </a:endParaRPr>
          </a:p>
          <a:p>
            <a:pPr lvl="0" fontAlgn="base"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zh-CN" altLang="en-US" b="1" kern="0" dirty="0">
                <a:latin typeface="楷体_GB2312" pitchFamily="49" charset="-122"/>
                <a:ea typeface="楷体_GB2312"/>
                <a:cs typeface="+mj-cs"/>
              </a:rPr>
              <a:t>通信技术</a:t>
            </a:r>
            <a:endParaRPr lang="en-US" altLang="zh-CN" b="1" kern="0" dirty="0">
              <a:latin typeface="楷体_GB2312" pitchFamily="49" charset="-122"/>
              <a:ea typeface="楷体_GB2312"/>
              <a:cs typeface="+mj-cs"/>
            </a:endParaRPr>
          </a:p>
          <a:p>
            <a:pPr lvl="0" fontAlgn="base"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zh-CN" altLang="en-US" b="1" kern="0" dirty="0">
                <a:latin typeface="楷体_GB2312" pitchFamily="49" charset="-122"/>
                <a:ea typeface="楷体_GB2312"/>
                <a:cs typeface="+mj-cs"/>
              </a:rPr>
              <a:t>计算机技术</a:t>
            </a:r>
            <a:endParaRPr lang="en-US" altLang="zh-CN" b="1" kern="0" dirty="0">
              <a:latin typeface="楷体_GB2312" pitchFamily="49" charset="-122"/>
              <a:ea typeface="楷体_GB2312"/>
              <a:cs typeface="+mj-cs"/>
            </a:endParaRPr>
          </a:p>
          <a:p>
            <a:pPr lvl="0" fontAlgn="base"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zh-CN" altLang="en-US" b="1" kern="0" dirty="0">
                <a:latin typeface="楷体_GB2312" pitchFamily="49" charset="-122"/>
                <a:ea typeface="楷体_GB2312"/>
                <a:cs typeface="+mj-cs"/>
              </a:rPr>
              <a:t>人工智能技术</a:t>
            </a:r>
            <a:endParaRPr lang="zh-CN" altLang="en-US" b="1" kern="0" dirty="0">
              <a:latin typeface="楷体_GB2312" pitchFamily="49" charset="-122"/>
              <a:ea typeface="楷体_GB2312"/>
              <a:cs typeface="+mj-cs"/>
              <a:sym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71799" y="4274228"/>
            <a:ext cx="106912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sz="2000" b="1" kern="0" dirty="0">
                <a:latin typeface="楷体_GB2312" pitchFamily="49" charset="-122"/>
                <a:ea typeface="楷体_GB2312"/>
                <a:cs typeface="+mj-cs"/>
                <a:sym typeface="微软雅黑" panose="020B0503020204020204" charset="-122"/>
              </a:rPr>
              <a:t>发展</a:t>
            </a:r>
            <a:endParaRPr lang="en-US" altLang="zh-CN" sz="2000" b="1" kern="0" dirty="0">
              <a:latin typeface="楷体_GB2312" pitchFamily="49" charset="-122"/>
              <a:ea typeface="楷体_GB2312"/>
              <a:cs typeface="+mj-cs"/>
              <a:sym typeface="微软雅黑" panose="020B0503020204020204" charset="-122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sz="2000" b="1" kern="0" dirty="0">
                <a:latin typeface="楷体_GB2312" pitchFamily="49" charset="-122"/>
                <a:ea typeface="楷体_GB2312"/>
                <a:cs typeface="+mj-cs"/>
                <a:sym typeface="微软雅黑" panose="020B0503020204020204" charset="-122"/>
              </a:rPr>
              <a:t>趋势</a:t>
            </a:r>
          </a:p>
        </p:txBody>
      </p:sp>
      <p:sp>
        <p:nvSpPr>
          <p:cNvPr id="6" name="矩形 5"/>
          <p:cNvSpPr/>
          <p:nvPr/>
        </p:nvSpPr>
        <p:spPr>
          <a:xfrm>
            <a:off x="4328288" y="2561002"/>
            <a:ext cx="11771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sz="2000" b="1" kern="0" dirty="0">
                <a:latin typeface="楷体_GB2312" pitchFamily="49" charset="-122"/>
                <a:ea typeface="楷体_GB2312"/>
                <a:cs typeface="+mj-cs"/>
                <a:sym typeface="微软雅黑" panose="020B0503020204020204" charset="-122"/>
              </a:rPr>
              <a:t>发展</a:t>
            </a:r>
            <a:endParaRPr lang="en-US" altLang="zh-CN" sz="2000" b="1" kern="0" dirty="0">
              <a:latin typeface="楷体_GB2312" pitchFamily="49" charset="-122"/>
              <a:ea typeface="楷体_GB2312"/>
              <a:cs typeface="+mj-cs"/>
              <a:sym typeface="微软雅黑" panose="020B0503020204020204" charset="-122"/>
            </a:endParaRPr>
          </a:p>
          <a:p>
            <a:pPr lvl="0"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sz="2000" b="1" kern="0" dirty="0">
                <a:latin typeface="楷体_GB2312" pitchFamily="49" charset="-122"/>
                <a:ea typeface="楷体_GB2312"/>
                <a:cs typeface="+mj-cs"/>
                <a:sym typeface="微软雅黑" panose="020B0503020204020204" charset="-122"/>
              </a:rPr>
              <a:t>历程</a:t>
            </a:r>
          </a:p>
        </p:txBody>
      </p:sp>
      <p:sp>
        <p:nvSpPr>
          <p:cNvPr id="7" name="矩形 6"/>
          <p:cNvSpPr/>
          <p:nvPr/>
        </p:nvSpPr>
        <p:spPr>
          <a:xfrm>
            <a:off x="6022244" y="4202556"/>
            <a:ext cx="13310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sz="2000" b="1" kern="0" dirty="0">
                <a:latin typeface="楷体_GB2312" pitchFamily="49" charset="-122"/>
                <a:ea typeface="楷体_GB2312"/>
                <a:cs typeface="+mj-cs"/>
                <a:sym typeface="微软雅黑" panose="020B0503020204020204" charset="-122"/>
              </a:rPr>
              <a:t>社会应用</a:t>
            </a:r>
            <a:endParaRPr lang="en-US" altLang="zh-CN" sz="2000" b="1" kern="0" dirty="0">
              <a:latin typeface="楷体_GB2312" pitchFamily="49" charset="-122"/>
              <a:ea typeface="楷体_GB2312"/>
              <a:cs typeface="+mj-cs"/>
              <a:sym typeface="微软雅黑" panose="020B0503020204020204" charset="-122"/>
            </a:endParaRPr>
          </a:p>
          <a:p>
            <a:pPr lvl="0"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zh-CN" altLang="en-US" sz="2000" b="1" kern="0" dirty="0">
                <a:latin typeface="楷体_GB2312" pitchFamily="49" charset="-122"/>
                <a:ea typeface="楷体_GB2312"/>
                <a:cs typeface="+mj-cs"/>
                <a:sym typeface="微软雅黑" panose="020B0503020204020204" charset="-122"/>
              </a:rPr>
              <a:t>及影响</a:t>
            </a:r>
          </a:p>
        </p:txBody>
      </p:sp>
      <p:sp>
        <p:nvSpPr>
          <p:cNvPr id="13" name="矩形 80"/>
          <p:cNvSpPr>
            <a:spLocks noChangeArrowheads="1"/>
          </p:cNvSpPr>
          <p:nvPr/>
        </p:nvSpPr>
        <p:spPr bwMode="auto">
          <a:xfrm>
            <a:off x="2838133" y="2763553"/>
            <a:ext cx="965771" cy="107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7409" tIns="38705" rIns="77409" bIns="3870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zh-CN" altLang="en-US" sz="1800" b="1" kern="0" dirty="0">
                <a:latin typeface="楷体_GB2312" pitchFamily="49" charset="-122"/>
                <a:ea typeface="楷体_GB2312"/>
                <a:cs typeface="+mj-cs"/>
              </a:rPr>
              <a:t>更多样</a:t>
            </a:r>
            <a:endParaRPr lang="en-US" altLang="zh-CN" sz="1800" b="1" kern="0" dirty="0">
              <a:latin typeface="楷体_GB2312" pitchFamily="49" charset="-122"/>
              <a:ea typeface="楷体_GB2312"/>
              <a:cs typeface="+mj-cs"/>
            </a:endParaRP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zh-CN" altLang="en-US" sz="1800" b="1" kern="0" dirty="0">
                <a:latin typeface="楷体_GB2312" pitchFamily="49" charset="-122"/>
                <a:ea typeface="楷体_GB2312"/>
                <a:cs typeface="+mj-cs"/>
              </a:rPr>
              <a:t>更智能</a:t>
            </a:r>
            <a:endParaRPr lang="en-US" altLang="zh-CN" sz="1800" b="1" kern="0" dirty="0">
              <a:latin typeface="楷体_GB2312" pitchFamily="49" charset="-122"/>
              <a:ea typeface="楷体_GB2312"/>
              <a:cs typeface="+mj-cs"/>
            </a:endParaRP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zh-CN" altLang="en-US" sz="1800" b="1" kern="0" dirty="0">
                <a:latin typeface="楷体_GB2312" pitchFamily="49" charset="-122"/>
                <a:ea typeface="楷体_GB2312"/>
                <a:cs typeface="+mj-cs"/>
              </a:rPr>
              <a:t>更泛在</a:t>
            </a:r>
            <a:endParaRPr lang="zh-CN" altLang="en-US" sz="1800" b="1" kern="0" dirty="0">
              <a:latin typeface="楷体_GB2312" pitchFamily="49" charset="-122"/>
              <a:ea typeface="楷体_GB2312"/>
              <a:cs typeface="+mj-cs"/>
              <a:sym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68457" y="3717868"/>
            <a:ext cx="1475232" cy="1045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  <a:spcAft>
                <a:spcPts val="1000"/>
              </a:spcAft>
              <a:buNone/>
              <a:defRPr/>
            </a:pPr>
            <a:r>
              <a:rPr lang="zh-CN" altLang="en-US" b="1" kern="0" dirty="0">
                <a:latin typeface="楷体_GB2312" pitchFamily="49" charset="-122"/>
                <a:ea typeface="楷体_GB2312"/>
                <a:cs typeface="+mj-cs"/>
                <a:sym typeface="微软雅黑" panose="020B0503020204020204" charset="-122"/>
              </a:rPr>
              <a:t>信息技术发展</a:t>
            </a:r>
            <a:r>
              <a:rPr lang="zh-CN" altLang="en-US" b="1" kern="0" dirty="0" smtClean="0">
                <a:latin typeface="楷体_GB2312" pitchFamily="49" charset="-122"/>
                <a:ea typeface="楷体_GB2312"/>
                <a:cs typeface="+mj-cs"/>
                <a:sym typeface="微软雅黑" panose="020B0503020204020204" charset="-122"/>
              </a:rPr>
              <a:t>进程的</a:t>
            </a:r>
            <a:r>
              <a:rPr lang="zh-CN" altLang="en-US" b="1" kern="0" dirty="0">
                <a:latin typeface="楷体_GB2312" pitchFamily="49" charset="-122"/>
                <a:ea typeface="楷体_GB2312"/>
                <a:cs typeface="+mj-cs"/>
                <a:sym typeface="微软雅黑" panose="020B0503020204020204" charset="-122"/>
              </a:rPr>
              <a:t>五次主要标志</a:t>
            </a:r>
          </a:p>
        </p:txBody>
      </p:sp>
      <p:sp>
        <p:nvSpPr>
          <p:cNvPr id="9" name="矩形 8"/>
          <p:cNvSpPr/>
          <p:nvPr/>
        </p:nvSpPr>
        <p:spPr>
          <a:xfrm>
            <a:off x="6071220" y="2416987"/>
            <a:ext cx="278846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zh-CN" altLang="en-US" b="1" kern="0" dirty="0">
                <a:latin typeface="楷体_GB2312" pitchFamily="49" charset="-122"/>
                <a:ea typeface="楷体_GB2312"/>
                <a:cs typeface="+mj-cs"/>
              </a:rPr>
              <a:t>出行、医疗、电子商务、</a:t>
            </a:r>
            <a:endParaRPr lang="en-US" altLang="zh-CN" b="1" kern="0" dirty="0">
              <a:latin typeface="楷体_GB2312" pitchFamily="49" charset="-122"/>
              <a:ea typeface="楷体_GB2312"/>
              <a:cs typeface="+mj-cs"/>
            </a:endParaRPr>
          </a:p>
          <a:p>
            <a:pPr lvl="0"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zh-CN" altLang="en-US" b="1" kern="0" dirty="0">
                <a:latin typeface="楷体_GB2312" pitchFamily="49" charset="-122"/>
                <a:ea typeface="楷体_GB2312"/>
                <a:cs typeface="+mj-cs"/>
              </a:rPr>
              <a:t>改变教学、机器人工作、</a:t>
            </a:r>
            <a:endParaRPr lang="en-US" altLang="zh-CN" b="1" kern="0" dirty="0">
              <a:latin typeface="楷体_GB2312" pitchFamily="49" charset="-122"/>
              <a:ea typeface="楷体_GB2312"/>
              <a:cs typeface="+mj-cs"/>
            </a:endParaRPr>
          </a:p>
          <a:p>
            <a:pPr lvl="0"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zh-CN" altLang="en-US" b="1" kern="0" dirty="0">
                <a:latin typeface="楷体_GB2312" pitchFamily="49" charset="-122"/>
                <a:ea typeface="楷体_GB2312"/>
                <a:cs typeface="+mj-cs"/>
              </a:rPr>
              <a:t>助力设计、农业、</a:t>
            </a:r>
            <a:endParaRPr lang="en-US" altLang="zh-CN" b="1" kern="0" dirty="0">
              <a:latin typeface="楷体_GB2312" pitchFamily="49" charset="-122"/>
              <a:ea typeface="楷体_GB2312"/>
              <a:cs typeface="+mj-cs"/>
            </a:endParaRPr>
          </a:p>
          <a:p>
            <a:pPr lvl="0"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zh-CN" altLang="en-US" b="1" kern="0" dirty="0">
                <a:latin typeface="楷体_GB2312" pitchFamily="49" charset="-122"/>
                <a:ea typeface="楷体_GB2312"/>
                <a:cs typeface="+mj-cs"/>
              </a:rPr>
              <a:t>助力科研、推动航空航天</a:t>
            </a:r>
            <a:endParaRPr lang="zh-CN" altLang="en-US" b="1" kern="0" dirty="0">
              <a:latin typeface="楷体_GB2312" pitchFamily="49" charset="-122"/>
              <a:ea typeface="楷体_GB2312"/>
              <a:cs typeface="+mj-cs"/>
              <a:sym typeface="微软雅黑" panose="020B050302020402020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5400000">
            <a:off x="479397" y="151695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箭头连接符 2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 rot="10800000" flipH="1">
            <a:off x="232996" y="1989469"/>
            <a:ext cx="8678007" cy="4080975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21307" y="2512201"/>
            <a:ext cx="7736894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kern="0" dirty="0">
                <a:latin typeface="楷体_GB2312" pitchFamily="49" charset="-122"/>
                <a:ea typeface="楷体_GB2312"/>
                <a:cs typeface="+mj-cs"/>
              </a:rPr>
              <a:t>1.</a:t>
            </a:r>
            <a:r>
              <a:rPr lang="zh-CN" altLang="en-US" sz="2000" b="1" kern="0" dirty="0">
                <a:latin typeface="楷体_GB2312" pitchFamily="49" charset="-122"/>
                <a:ea typeface="楷体_GB2312"/>
                <a:cs typeface="+mj-cs"/>
              </a:rPr>
              <a:t>全班同学分成几个小组，各组确定一名组长，小组成员进行分工，各自承担一定的任务。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kern="0" dirty="0">
                <a:latin typeface="楷体_GB2312" pitchFamily="49" charset="-122"/>
                <a:ea typeface="楷体_GB2312"/>
                <a:cs typeface="+mj-cs"/>
              </a:rPr>
              <a:t>2.</a:t>
            </a:r>
            <a:r>
              <a:rPr lang="zh-CN" altLang="en-US" sz="2000" b="1" kern="0" dirty="0">
                <a:latin typeface="楷体_GB2312" pitchFamily="49" charset="-122"/>
                <a:ea typeface="楷体_GB2312"/>
                <a:cs typeface="+mj-cs"/>
              </a:rPr>
              <a:t>依据项目目标和自己承担的任务，准备好所需的软硬件学习工具。</a:t>
            </a:r>
            <a:endParaRPr lang="en-US" altLang="zh-CN" sz="2000" b="1" kern="0" dirty="0">
              <a:latin typeface="楷体_GB2312" pitchFamily="49" charset="-122"/>
              <a:ea typeface="楷体_GB2312"/>
              <a:cs typeface="+mj-cs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kern="0" dirty="0">
                <a:latin typeface="楷体_GB2312" pitchFamily="49" charset="-122"/>
                <a:ea typeface="楷体_GB2312"/>
                <a:cs typeface="+mj-cs"/>
              </a:rPr>
              <a:t>3.</a:t>
            </a:r>
            <a:r>
              <a:rPr lang="zh-CN" altLang="en-US" sz="2000" b="1" kern="0" dirty="0">
                <a:latin typeface="楷体_GB2312" pitchFamily="49" charset="-122"/>
                <a:ea typeface="楷体_GB2312"/>
                <a:cs typeface="+mj-cs"/>
              </a:rPr>
              <a:t>查询、收集所需资料，构思、编排设计方案。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kern="0" dirty="0">
                <a:latin typeface="楷体_GB2312" pitchFamily="49" charset="-122"/>
                <a:ea typeface="楷体_GB2312"/>
                <a:cs typeface="+mj-cs"/>
              </a:rPr>
              <a:t>4.</a:t>
            </a:r>
            <a:r>
              <a:rPr lang="zh-CN" altLang="en-US" sz="2000" b="1" kern="0" dirty="0">
                <a:latin typeface="楷体_GB2312" pitchFamily="49" charset="-122"/>
                <a:ea typeface="楷体_GB2312"/>
                <a:cs typeface="+mj-cs"/>
              </a:rPr>
              <a:t>学习过程中，既要积极完成自己的任务，也要兼顾其他同学的进展，在协作中共同学习与实践。设计、编排主题作品时，要充分利用数字化学习工具。</a:t>
            </a:r>
          </a:p>
        </p:txBody>
      </p:sp>
      <p:sp>
        <p:nvSpPr>
          <p:cNvPr id="12" name="文本框 13"/>
          <p:cNvSpPr txBox="1"/>
          <p:nvPr/>
        </p:nvSpPr>
        <p:spPr>
          <a:xfrm>
            <a:off x="861207" y="1307961"/>
            <a:ext cx="2821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项目学习过程</a:t>
            </a:r>
          </a:p>
        </p:txBody>
      </p:sp>
      <p:sp>
        <p:nvSpPr>
          <p:cNvPr id="13" name="等腰三角形 12"/>
          <p:cNvSpPr/>
          <p:nvPr/>
        </p:nvSpPr>
        <p:spPr>
          <a:xfrm rot="5400000">
            <a:off x="479397" y="151695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13"/>
          <p:cNvSpPr txBox="1"/>
          <p:nvPr/>
        </p:nvSpPr>
        <p:spPr>
          <a:xfrm>
            <a:off x="944597" y="2372794"/>
            <a:ext cx="2821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四</a:t>
            </a:r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、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项目</a:t>
            </a:r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准备</a:t>
            </a:r>
            <a:endParaRPr lang="zh-CN" altLang="en-US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562787" y="258179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rot="10800000" flipH="1">
            <a:off x="232996" y="1989469"/>
            <a:ext cx="8678007" cy="4080975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" y="3168650"/>
            <a:ext cx="8343265" cy="2049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3"/>
          <p:cNvSpPr txBox="1"/>
          <p:nvPr/>
        </p:nvSpPr>
        <p:spPr>
          <a:xfrm>
            <a:off x="944597" y="1273043"/>
            <a:ext cx="637060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五、项目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实施、构思到编排方案</a:t>
            </a:r>
          </a:p>
        </p:txBody>
      </p:sp>
      <p:sp>
        <p:nvSpPr>
          <p:cNvPr id="11" name="等腰三角形 10"/>
          <p:cNvSpPr/>
          <p:nvPr/>
        </p:nvSpPr>
        <p:spPr>
          <a:xfrm rot="5400000">
            <a:off x="562787" y="148204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 rot="10800000" flipH="1">
            <a:off x="225263" y="2024636"/>
            <a:ext cx="8678007" cy="428434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Shape 8788"/>
          <p:cNvSpPr/>
          <p:nvPr/>
        </p:nvSpPr>
        <p:spPr>
          <a:xfrm>
            <a:off x="916468" y="3027561"/>
            <a:ext cx="7193268" cy="127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21408" y="5400"/>
                </a:lnTo>
                <a:lnTo>
                  <a:pt x="21408" y="0"/>
                </a:lnTo>
                <a:lnTo>
                  <a:pt x="21600" y="10800"/>
                </a:lnTo>
                <a:lnTo>
                  <a:pt x="21408" y="21600"/>
                </a:lnTo>
                <a:lnTo>
                  <a:pt x="21408" y="16200"/>
                </a:lnTo>
                <a:lnTo>
                  <a:pt x="0" y="16200"/>
                </a:lnTo>
                <a:lnTo>
                  <a:pt x="96" y="10800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57200"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condensed"/>
                <a:ea typeface="Roboto condensed"/>
                <a:cs typeface="Roboto condensed"/>
                <a:sym typeface="Roboto condensed"/>
              </a:defRPr>
            </a:pPr>
            <a:endParaRPr kern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  <a:cs typeface="Roboto condensed"/>
              <a:sym typeface="Roboto condensed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76129" y="2147647"/>
            <a:ext cx="1395546" cy="2549310"/>
            <a:chOff x="153890" y="1665122"/>
            <a:chExt cx="1395546" cy="2549310"/>
          </a:xfrm>
        </p:grpSpPr>
        <p:grpSp>
          <p:nvGrpSpPr>
            <p:cNvPr id="19" name="组合 18"/>
            <p:cNvGrpSpPr/>
            <p:nvPr/>
          </p:nvGrpSpPr>
          <p:grpSpPr>
            <a:xfrm>
              <a:off x="462094" y="1665122"/>
              <a:ext cx="687753" cy="994212"/>
              <a:chOff x="462094" y="1665122"/>
              <a:chExt cx="687753" cy="994212"/>
            </a:xfrm>
          </p:grpSpPr>
          <p:sp>
            <p:nvSpPr>
              <p:cNvPr id="22" name="Shape 8789"/>
              <p:cNvSpPr/>
              <p:nvPr/>
            </p:nvSpPr>
            <p:spPr>
              <a:xfrm rot="13500000" flipH="1">
                <a:off x="462094" y="1665122"/>
                <a:ext cx="687753" cy="687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12"/>
                    </a:moveTo>
                    <a:cubicBezTo>
                      <a:pt x="0" y="5164"/>
                      <a:pt x="4741" y="423"/>
                      <a:pt x="10588" y="423"/>
                    </a:cubicBezTo>
                    <a:cubicBezTo>
                      <a:pt x="14259" y="423"/>
                      <a:pt x="17929" y="282"/>
                      <a:pt x="21600" y="0"/>
                    </a:cubicBezTo>
                    <a:cubicBezTo>
                      <a:pt x="21318" y="3671"/>
                      <a:pt x="21177" y="7341"/>
                      <a:pt x="21177" y="11012"/>
                    </a:cubicBezTo>
                    <a:cubicBezTo>
                      <a:pt x="21177" y="16859"/>
                      <a:pt x="16436" y="21600"/>
                      <a:pt x="10588" y="21600"/>
                    </a:cubicBezTo>
                    <a:cubicBezTo>
                      <a:pt x="4741" y="21600"/>
                      <a:pt x="0" y="16859"/>
                      <a:pt x="0" y="11012"/>
                    </a:cubicBezTo>
                    <a:close/>
                  </a:path>
                </a:pathLst>
              </a:custGeom>
              <a:solidFill>
                <a:srgbClr val="4E566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200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2000"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楷体_GB2312"/>
                  <a:cs typeface="Roboto condensed"/>
                  <a:sym typeface="Roboto condensed"/>
                </a:endParaRPr>
              </a:p>
            </p:txBody>
          </p:sp>
          <p:sp>
            <p:nvSpPr>
              <p:cNvPr id="23" name="Shape 8790"/>
              <p:cNvSpPr/>
              <p:nvPr/>
            </p:nvSpPr>
            <p:spPr>
              <a:xfrm>
                <a:off x="527309" y="1678546"/>
                <a:ext cx="557507" cy="6647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ct val="120000"/>
                  </a:lnSpc>
                  <a:defRPr>
                    <a:uFillTx/>
                  </a:defRPr>
                </a:pPr>
                <a:r>
                  <a:rPr lang="zh-CN" altLang="en-US" b="1" kern="0" dirty="0" smtClean="0">
                    <a:solidFill>
                      <a:schemeClr val="bg1"/>
                    </a:solidFill>
                    <a:latin typeface="楷体_GB2312" pitchFamily="49" charset="-122"/>
                    <a:ea typeface="楷体_GB2312"/>
                    <a:cs typeface="+mj-cs"/>
                    <a:sym typeface="Roboto condensed"/>
                  </a:rPr>
                  <a:t>步骤</a:t>
                </a:r>
                <a:endParaRPr b="1" kern="0" dirty="0">
                  <a:solidFill>
                    <a:schemeClr val="bg1"/>
                  </a:solidFill>
                  <a:latin typeface="楷体_GB2312" pitchFamily="49" charset="-122"/>
                  <a:ea typeface="楷体_GB2312"/>
                  <a:cs typeface="+mj-cs"/>
                  <a:sym typeface="Roboto condensed"/>
                </a:endParaRPr>
              </a:p>
              <a:p>
                <a:pPr algn="ctr">
                  <a:lnSpc>
                    <a:spcPct val="120000"/>
                  </a:lnSpc>
                  <a:defRPr>
                    <a:uFillTx/>
                  </a:defRPr>
                </a:pPr>
                <a:r>
                  <a:rPr b="1" kern="0" dirty="0">
                    <a:solidFill>
                      <a:schemeClr val="bg1"/>
                    </a:solidFill>
                    <a:latin typeface="楷体_GB2312" pitchFamily="49" charset="-122"/>
                    <a:ea typeface="楷体_GB2312"/>
                    <a:cs typeface="+mj-cs"/>
                    <a:sym typeface="Roboto condensed"/>
                  </a:rPr>
                  <a:t>01</a:t>
                </a:r>
              </a:p>
            </p:txBody>
          </p:sp>
          <p:sp>
            <p:nvSpPr>
              <p:cNvPr id="24" name="Shape 8792"/>
              <p:cNvSpPr/>
              <p:nvPr/>
            </p:nvSpPr>
            <p:spPr>
              <a:xfrm>
                <a:off x="755171" y="2557733"/>
                <a:ext cx="101601" cy="101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4E5663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algn="ctr" defTabSz="457200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2000"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楷体_GB2312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20" name="Shape 8809"/>
            <p:cNvSpPr/>
            <p:nvPr/>
          </p:nvSpPr>
          <p:spPr>
            <a:xfrm>
              <a:off x="418388" y="2785098"/>
              <a:ext cx="775706" cy="427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3" tIns="45713" rIns="45713" bIns="45713" numCol="1" anchor="t">
              <a:spAutoFit/>
            </a:bodyPr>
            <a:lstStyle>
              <a:lvl1pPr>
                <a:defRPr sz="1000">
                  <a:solidFill>
                    <a:srgbClr val="595959"/>
                  </a:solidFill>
                  <a:uFill>
                    <a:solidFill>
                      <a:srgbClr val="595959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>
                <a:lnSpc>
                  <a:spcPct val="120000"/>
                </a:lnSpc>
                <a:spcAft>
                  <a:spcPts val="1000"/>
                </a:spcAft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2000" b="1" kern="0" dirty="0">
                  <a:solidFill>
                    <a:schemeClr val="tx1"/>
                  </a:solidFill>
                  <a:latin typeface="楷体_GB2312" pitchFamily="49" charset="-122"/>
                  <a:ea typeface="楷体_GB2312"/>
                  <a:cs typeface="+mj-cs"/>
                </a:rPr>
                <a:t>构思</a:t>
              </a:r>
              <a:r>
                <a:rPr lang="en-US" altLang="zh-CN" sz="2000" b="1" kern="0" dirty="0">
                  <a:solidFill>
                    <a:schemeClr val="tx1"/>
                  </a:solidFill>
                  <a:latin typeface="楷体_GB2312" pitchFamily="49" charset="-122"/>
                  <a:ea typeface="楷体_GB2312"/>
                  <a:cs typeface="+mj-cs"/>
                </a:rPr>
                <a:t>1</a:t>
              </a:r>
              <a:endParaRPr sz="2000" b="1" kern="0" dirty="0">
                <a:solidFill>
                  <a:schemeClr val="tx1"/>
                </a:solidFill>
                <a:latin typeface="楷体_GB2312" pitchFamily="49" charset="-122"/>
                <a:ea typeface="楷体_GB2312"/>
                <a:cs typeface="+mj-cs"/>
              </a:endParaRPr>
            </a:p>
          </p:txBody>
        </p:sp>
        <p:sp>
          <p:nvSpPr>
            <p:cNvPr id="21" name="Shape 8810"/>
            <p:cNvSpPr/>
            <p:nvPr/>
          </p:nvSpPr>
          <p:spPr>
            <a:xfrm>
              <a:off x="153890" y="3290611"/>
              <a:ext cx="1395546" cy="923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>
                <a:spcBef>
                  <a:spcPts val="0"/>
                </a:spcBef>
                <a:spcAft>
                  <a:spcPts val="1000"/>
                </a:spcAft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2000" b="1" kern="0" dirty="0">
                  <a:solidFill>
                    <a:schemeClr val="tx1"/>
                  </a:solidFill>
                  <a:latin typeface="楷体_GB2312" pitchFamily="49" charset="-122"/>
                  <a:ea typeface="楷体_GB2312"/>
                  <a:cs typeface="+mj-cs"/>
                </a:rPr>
                <a:t>根据</a:t>
              </a:r>
              <a:r>
                <a:rPr lang="zh-CN" altLang="en-US" sz="2000" b="1" kern="0" dirty="0" smtClean="0">
                  <a:solidFill>
                    <a:schemeClr val="tx1"/>
                  </a:solidFill>
                  <a:latin typeface="楷体_GB2312" pitchFamily="49" charset="-122"/>
                  <a:ea typeface="楷体_GB2312"/>
                  <a:cs typeface="+mj-cs"/>
                </a:rPr>
                <a:t>项目目标</a:t>
              </a:r>
              <a:r>
                <a:rPr lang="zh-CN" altLang="en-US" sz="2000" b="1" kern="0" dirty="0">
                  <a:solidFill>
                    <a:schemeClr val="tx1"/>
                  </a:solidFill>
                  <a:latin typeface="楷体_GB2312" pitchFamily="49" charset="-122"/>
                  <a:ea typeface="楷体_GB2312"/>
                  <a:cs typeface="+mj-cs"/>
                </a:rPr>
                <a:t>和</a:t>
              </a:r>
              <a:r>
                <a:rPr lang="zh-CN" altLang="en-US" sz="2000" b="1" kern="0" dirty="0" smtClean="0">
                  <a:solidFill>
                    <a:schemeClr val="tx1"/>
                  </a:solidFill>
                  <a:latin typeface="楷体_GB2312" pitchFamily="49" charset="-122"/>
                  <a:ea typeface="楷体_GB2312"/>
                  <a:cs typeface="+mj-cs"/>
                </a:rPr>
                <a:t>要求。</a:t>
              </a:r>
              <a:endParaRPr lang="zh-CN" altLang="en-US" sz="2000" b="1" kern="0" dirty="0">
                <a:solidFill>
                  <a:schemeClr val="tx1"/>
                </a:solidFill>
                <a:latin typeface="楷体_GB2312" pitchFamily="49" charset="-122"/>
                <a:ea typeface="楷体_GB2312"/>
                <a:cs typeface="+mj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265933" y="2147647"/>
            <a:ext cx="1262932" cy="2555631"/>
            <a:chOff x="1843694" y="1665122"/>
            <a:chExt cx="1262932" cy="2555631"/>
          </a:xfrm>
        </p:grpSpPr>
        <p:grpSp>
          <p:nvGrpSpPr>
            <p:cNvPr id="26" name="组合 25"/>
            <p:cNvGrpSpPr/>
            <p:nvPr/>
          </p:nvGrpSpPr>
          <p:grpSpPr>
            <a:xfrm>
              <a:off x="1925771" y="1665122"/>
              <a:ext cx="687753" cy="994212"/>
              <a:chOff x="1925771" y="1665122"/>
              <a:chExt cx="687753" cy="994212"/>
            </a:xfrm>
          </p:grpSpPr>
          <p:sp>
            <p:nvSpPr>
              <p:cNvPr id="29" name="Shape 8793"/>
              <p:cNvSpPr/>
              <p:nvPr/>
            </p:nvSpPr>
            <p:spPr>
              <a:xfrm rot="13500000" flipH="1">
                <a:off x="1925771" y="1665122"/>
                <a:ext cx="687753" cy="687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12"/>
                    </a:moveTo>
                    <a:cubicBezTo>
                      <a:pt x="0" y="5164"/>
                      <a:pt x="4741" y="423"/>
                      <a:pt x="10588" y="423"/>
                    </a:cubicBezTo>
                    <a:cubicBezTo>
                      <a:pt x="14259" y="423"/>
                      <a:pt x="17929" y="282"/>
                      <a:pt x="21600" y="0"/>
                    </a:cubicBezTo>
                    <a:cubicBezTo>
                      <a:pt x="21318" y="3671"/>
                      <a:pt x="21177" y="7341"/>
                      <a:pt x="21177" y="11012"/>
                    </a:cubicBezTo>
                    <a:cubicBezTo>
                      <a:pt x="21177" y="16859"/>
                      <a:pt x="16436" y="21600"/>
                      <a:pt x="10588" y="21600"/>
                    </a:cubicBezTo>
                    <a:cubicBezTo>
                      <a:pt x="4741" y="21600"/>
                      <a:pt x="0" y="16859"/>
                      <a:pt x="0" y="11012"/>
                    </a:cubicBezTo>
                    <a:close/>
                  </a:path>
                </a:pathLst>
              </a:custGeom>
              <a:solidFill>
                <a:srgbClr val="3194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200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2000"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楷体_GB2312"/>
                  <a:cs typeface="Roboto condensed"/>
                  <a:sym typeface="Roboto condensed"/>
                </a:endParaRPr>
              </a:p>
            </p:txBody>
          </p:sp>
          <p:sp>
            <p:nvSpPr>
              <p:cNvPr id="30" name="Shape 8794"/>
              <p:cNvSpPr/>
              <p:nvPr/>
            </p:nvSpPr>
            <p:spPr>
              <a:xfrm>
                <a:off x="1962409" y="1679712"/>
                <a:ext cx="557507" cy="738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ct val="120000"/>
                  </a:lnSpc>
                  <a:defRPr>
                    <a:uFillTx/>
                  </a:defRPr>
                </a:pPr>
                <a:r>
                  <a:rPr lang="zh-CN" altLang="en-US" sz="2000" b="1" kern="0" dirty="0" smtClean="0">
                    <a:solidFill>
                      <a:schemeClr val="bg1"/>
                    </a:solidFill>
                    <a:latin typeface="楷体_GB2312" pitchFamily="49" charset="-122"/>
                    <a:ea typeface="楷体_GB2312"/>
                    <a:cs typeface="+mj-cs"/>
                    <a:sym typeface="Roboto condensed"/>
                  </a:rPr>
                  <a:t>步骤</a:t>
                </a:r>
                <a:endParaRPr sz="2000" b="1" kern="0" dirty="0">
                  <a:solidFill>
                    <a:schemeClr val="bg1"/>
                  </a:solidFill>
                  <a:latin typeface="楷体_GB2312" pitchFamily="49" charset="-122"/>
                  <a:ea typeface="楷体_GB2312"/>
                  <a:cs typeface="+mj-cs"/>
                  <a:sym typeface="Roboto condensed"/>
                </a:endParaRPr>
              </a:p>
              <a:p>
                <a:pPr algn="ctr">
                  <a:lnSpc>
                    <a:spcPct val="120000"/>
                  </a:lnSpc>
                  <a:defRPr>
                    <a:uFillTx/>
                  </a:defRPr>
                </a:pPr>
                <a:r>
                  <a:rPr sz="2000" b="1" kern="0" dirty="0">
                    <a:solidFill>
                      <a:schemeClr val="bg1"/>
                    </a:solidFill>
                    <a:latin typeface="楷体_GB2312" pitchFamily="49" charset="-122"/>
                    <a:ea typeface="楷体_GB2312"/>
                    <a:cs typeface="+mj-cs"/>
                    <a:sym typeface="Roboto condensed"/>
                  </a:rPr>
                  <a:t>02</a:t>
                </a:r>
              </a:p>
            </p:txBody>
          </p:sp>
          <p:sp>
            <p:nvSpPr>
              <p:cNvPr id="31" name="Shape 8796"/>
              <p:cNvSpPr/>
              <p:nvPr/>
            </p:nvSpPr>
            <p:spPr>
              <a:xfrm>
                <a:off x="2222021" y="2557733"/>
                <a:ext cx="101601" cy="101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E7535F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algn="ctr" defTabSz="457200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2000"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楷体_GB2312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27" name="Shape 8812"/>
            <p:cNvSpPr/>
            <p:nvPr/>
          </p:nvSpPr>
          <p:spPr>
            <a:xfrm>
              <a:off x="1950524" y="2785099"/>
              <a:ext cx="1156102" cy="427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3" tIns="45713" rIns="45713" bIns="45713" numCol="1" anchor="t">
              <a:spAutoFit/>
            </a:bodyPr>
            <a:lstStyle/>
            <a:p>
              <a:pPr>
                <a:lnSpc>
                  <a:spcPct val="120000"/>
                </a:lnSpc>
                <a:spcAft>
                  <a:spcPts val="1000"/>
                </a:spcAft>
              </a:pPr>
              <a:r>
                <a:rPr lang="zh-CN" altLang="en-US" sz="2000" b="1" kern="0" dirty="0">
                  <a:latin typeface="楷体_GB2312" pitchFamily="49" charset="-122"/>
                  <a:ea typeface="楷体_GB2312"/>
                  <a:cs typeface="+mj-cs"/>
                </a:rPr>
                <a:t>构思</a:t>
              </a:r>
              <a:r>
                <a:rPr lang="en-US" altLang="zh-CN" sz="2000" b="1" kern="0" dirty="0">
                  <a:latin typeface="楷体_GB2312" pitchFamily="49" charset="-122"/>
                  <a:ea typeface="楷体_GB2312"/>
                  <a:cs typeface="+mj-cs"/>
                </a:rPr>
                <a:t>2</a:t>
              </a:r>
              <a:endParaRPr sz="2000" b="1" kern="0" dirty="0">
                <a:latin typeface="楷体_GB2312" pitchFamily="49" charset="-122"/>
                <a:ea typeface="楷体_GB2312"/>
                <a:cs typeface="+mj-cs"/>
              </a:endParaRPr>
            </a:p>
          </p:txBody>
        </p:sp>
        <p:sp>
          <p:nvSpPr>
            <p:cNvPr id="28" name="Shape 8813"/>
            <p:cNvSpPr/>
            <p:nvPr/>
          </p:nvSpPr>
          <p:spPr>
            <a:xfrm>
              <a:off x="1843694" y="3296932"/>
              <a:ext cx="1262932" cy="923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>
                <a:spcBef>
                  <a:spcPts val="0"/>
                </a:spcBef>
                <a:spcAft>
                  <a:spcPts val="1000"/>
                </a:spcAft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2000" b="1" kern="0" dirty="0">
                  <a:solidFill>
                    <a:schemeClr val="tx1"/>
                  </a:solidFill>
                  <a:latin typeface="楷体_GB2312" pitchFamily="49" charset="-122"/>
                  <a:ea typeface="楷体_GB2312"/>
                  <a:cs typeface="+mj-cs"/>
                </a:rPr>
                <a:t>思考哪些技术可以应用到“智能化教学大楼”的设计中。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669244" y="2147647"/>
            <a:ext cx="1396627" cy="3214018"/>
            <a:chOff x="3247005" y="1665122"/>
            <a:chExt cx="1396627" cy="3214018"/>
          </a:xfrm>
        </p:grpSpPr>
        <p:sp>
          <p:nvSpPr>
            <p:cNvPr id="33" name="Shape 8797"/>
            <p:cNvSpPr/>
            <p:nvPr/>
          </p:nvSpPr>
          <p:spPr>
            <a:xfrm rot="13500000" flipH="1">
              <a:off x="3389444" y="1665122"/>
              <a:ext cx="687753" cy="687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1012"/>
                  </a:moveTo>
                  <a:cubicBezTo>
                    <a:pt x="0" y="5164"/>
                    <a:pt x="4741" y="423"/>
                    <a:pt x="10588" y="423"/>
                  </a:cubicBezTo>
                  <a:cubicBezTo>
                    <a:pt x="14259" y="423"/>
                    <a:pt x="17929" y="282"/>
                    <a:pt x="21600" y="0"/>
                  </a:cubicBezTo>
                  <a:cubicBezTo>
                    <a:pt x="21318" y="3671"/>
                    <a:pt x="21177" y="7341"/>
                    <a:pt x="21177" y="11012"/>
                  </a:cubicBezTo>
                  <a:cubicBezTo>
                    <a:pt x="21177" y="16859"/>
                    <a:pt x="16436" y="21600"/>
                    <a:pt x="10588" y="21600"/>
                  </a:cubicBezTo>
                  <a:cubicBezTo>
                    <a:pt x="4741" y="21600"/>
                    <a:pt x="0" y="16859"/>
                    <a:pt x="0" y="11012"/>
                  </a:cubicBezTo>
                  <a:close/>
                </a:path>
              </a:pathLst>
            </a:custGeom>
            <a:solidFill>
              <a:srgbClr val="F7AC1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pPr>
              <a:endParaRPr sz="2000" ker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楷体_GB2312"/>
                <a:cs typeface="Roboto condensed"/>
                <a:sym typeface="Roboto condensed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3426084" y="1679712"/>
              <a:ext cx="557507" cy="979622"/>
              <a:chOff x="3426084" y="1679712"/>
              <a:chExt cx="557507" cy="979622"/>
            </a:xfrm>
          </p:grpSpPr>
          <p:sp>
            <p:nvSpPr>
              <p:cNvPr id="37" name="Shape 8798"/>
              <p:cNvSpPr/>
              <p:nvPr/>
            </p:nvSpPr>
            <p:spPr>
              <a:xfrm>
                <a:off x="3426084" y="1679712"/>
                <a:ext cx="557507" cy="738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ct val="120000"/>
                  </a:lnSpc>
                  <a:defRPr>
                    <a:uFillTx/>
                  </a:defRPr>
                </a:pPr>
                <a:r>
                  <a:rPr lang="zh-CN" altLang="en-US" sz="2000" b="1" kern="0" dirty="0">
                    <a:solidFill>
                      <a:schemeClr val="bg1"/>
                    </a:solidFill>
                    <a:latin typeface="楷体_GB2312" pitchFamily="49" charset="-122"/>
                    <a:ea typeface="楷体_GB2312"/>
                    <a:cs typeface="+mj-cs"/>
                    <a:sym typeface="Roboto condensed"/>
                  </a:rPr>
                  <a:t>步骤</a:t>
                </a:r>
                <a:r>
                  <a:rPr sz="2000" b="1" kern="0" dirty="0">
                    <a:solidFill>
                      <a:schemeClr val="bg1"/>
                    </a:solidFill>
                    <a:latin typeface="楷体_GB2312" pitchFamily="49" charset="-122"/>
                    <a:ea typeface="楷体_GB2312"/>
                    <a:cs typeface="+mj-cs"/>
                    <a:sym typeface="Roboto condensed"/>
                  </a:rPr>
                  <a:t> </a:t>
                </a:r>
              </a:p>
              <a:p>
                <a:pPr algn="ctr">
                  <a:lnSpc>
                    <a:spcPct val="120000"/>
                  </a:lnSpc>
                  <a:defRPr>
                    <a:uFillTx/>
                  </a:defRPr>
                </a:pPr>
                <a:r>
                  <a:rPr sz="2000" b="1" kern="0" dirty="0">
                    <a:solidFill>
                      <a:schemeClr val="bg1"/>
                    </a:solidFill>
                    <a:latin typeface="楷体_GB2312" pitchFamily="49" charset="-122"/>
                    <a:ea typeface="楷体_GB2312"/>
                    <a:cs typeface="+mj-cs"/>
                    <a:sym typeface="Roboto condensed"/>
                  </a:rPr>
                  <a:t>03</a:t>
                </a:r>
              </a:p>
            </p:txBody>
          </p:sp>
          <p:sp>
            <p:nvSpPr>
              <p:cNvPr id="38" name="Shape 8800"/>
              <p:cNvSpPr/>
              <p:nvPr/>
            </p:nvSpPr>
            <p:spPr>
              <a:xfrm>
                <a:off x="3682520" y="2557733"/>
                <a:ext cx="101601" cy="101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F7AC1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algn="ctr" defTabSz="457200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2000"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楷体_GB2312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35" name="Shape 8815"/>
            <p:cNvSpPr/>
            <p:nvPr/>
          </p:nvSpPr>
          <p:spPr>
            <a:xfrm>
              <a:off x="3434115" y="2785099"/>
              <a:ext cx="1156102" cy="427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3" tIns="45713" rIns="45713" bIns="45713" numCol="1" anchor="t">
              <a:spAutoFit/>
            </a:bodyPr>
            <a:lstStyle/>
            <a:p>
              <a:pPr>
                <a:lnSpc>
                  <a:spcPct val="120000"/>
                </a:lnSpc>
                <a:spcAft>
                  <a:spcPts val="1000"/>
                </a:spcAft>
              </a:pPr>
              <a:r>
                <a:rPr lang="zh-CN" altLang="en-US" sz="2000" b="1" kern="0" dirty="0">
                  <a:latin typeface="楷体_GB2312" pitchFamily="49" charset="-122"/>
                  <a:ea typeface="楷体_GB2312"/>
                  <a:cs typeface="+mj-cs"/>
                </a:rPr>
                <a:t>构思</a:t>
              </a:r>
              <a:r>
                <a:rPr lang="en-US" altLang="zh-CN" sz="2000" b="1" kern="0" dirty="0">
                  <a:latin typeface="楷体_GB2312" pitchFamily="49" charset="-122"/>
                  <a:ea typeface="楷体_GB2312"/>
                  <a:cs typeface="+mj-cs"/>
                </a:rPr>
                <a:t>3</a:t>
              </a:r>
              <a:endParaRPr sz="2000" b="1" kern="0" dirty="0">
                <a:latin typeface="楷体_GB2312" pitchFamily="49" charset="-122"/>
                <a:ea typeface="楷体_GB2312"/>
                <a:cs typeface="+mj-cs"/>
              </a:endParaRPr>
            </a:p>
          </p:txBody>
        </p:sp>
        <p:sp>
          <p:nvSpPr>
            <p:cNvPr id="36" name="Shape 8816"/>
            <p:cNvSpPr/>
            <p:nvPr/>
          </p:nvSpPr>
          <p:spPr>
            <a:xfrm>
              <a:off x="3247005" y="3289187"/>
              <a:ext cx="1396627" cy="1589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>
                <a:spcBef>
                  <a:spcPts val="600"/>
                </a:spcBef>
                <a:spcAft>
                  <a:spcPts val="1000"/>
                </a:spcAft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zh-CN" sz="2000" b="1" kern="0" dirty="0">
                  <a:solidFill>
                    <a:schemeClr val="tx1"/>
                  </a:solidFill>
                  <a:latin typeface="楷体_GB2312" pitchFamily="49" charset="-122"/>
                  <a:ea typeface="楷体_GB2312"/>
                  <a:cs typeface="+mj-cs"/>
                </a:rPr>
                <a:t>从“智慧校园”、自带设备角度继续构思“智能教学大楼”方案。</a:t>
              </a:r>
              <a:endParaRPr lang="zh-CN" altLang="en-US" sz="2000" b="1" kern="0" dirty="0">
                <a:solidFill>
                  <a:schemeClr val="tx1"/>
                </a:solidFill>
                <a:latin typeface="楷体_GB2312" pitchFamily="49" charset="-122"/>
                <a:ea typeface="楷体_GB2312"/>
                <a:cs typeface="+mj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206250" y="2147647"/>
            <a:ext cx="1269881" cy="2547886"/>
            <a:chOff x="4784011" y="1665122"/>
            <a:chExt cx="1269881" cy="2547886"/>
          </a:xfrm>
        </p:grpSpPr>
        <p:grpSp>
          <p:nvGrpSpPr>
            <p:cNvPr id="40" name="组合 39"/>
            <p:cNvGrpSpPr/>
            <p:nvPr/>
          </p:nvGrpSpPr>
          <p:grpSpPr>
            <a:xfrm>
              <a:off x="4853120" y="1665122"/>
              <a:ext cx="687753" cy="994212"/>
              <a:chOff x="4853120" y="1665122"/>
              <a:chExt cx="687753" cy="994212"/>
            </a:xfrm>
          </p:grpSpPr>
          <p:sp>
            <p:nvSpPr>
              <p:cNvPr id="43" name="Shape 8801"/>
              <p:cNvSpPr/>
              <p:nvPr/>
            </p:nvSpPr>
            <p:spPr>
              <a:xfrm rot="13500000" flipH="1">
                <a:off x="4853120" y="1665122"/>
                <a:ext cx="687753" cy="687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12"/>
                    </a:moveTo>
                    <a:cubicBezTo>
                      <a:pt x="0" y="5164"/>
                      <a:pt x="4741" y="423"/>
                      <a:pt x="10588" y="423"/>
                    </a:cubicBezTo>
                    <a:cubicBezTo>
                      <a:pt x="14259" y="423"/>
                      <a:pt x="17929" y="282"/>
                      <a:pt x="21600" y="0"/>
                    </a:cubicBezTo>
                    <a:cubicBezTo>
                      <a:pt x="21318" y="3671"/>
                      <a:pt x="21177" y="7341"/>
                      <a:pt x="21177" y="11012"/>
                    </a:cubicBezTo>
                    <a:cubicBezTo>
                      <a:pt x="21177" y="16859"/>
                      <a:pt x="16436" y="21600"/>
                      <a:pt x="10588" y="21600"/>
                    </a:cubicBezTo>
                    <a:cubicBezTo>
                      <a:pt x="4741" y="21600"/>
                      <a:pt x="0" y="16859"/>
                      <a:pt x="0" y="11012"/>
                    </a:cubicBezTo>
                    <a:close/>
                  </a:path>
                </a:pathLst>
              </a:custGeom>
              <a:solidFill>
                <a:srgbClr val="A5C06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200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微软雅黑" panose="020B0503020204020204" charset="-122"/>
                  <a:cs typeface="Roboto condensed"/>
                  <a:sym typeface="Roboto condensed"/>
                </a:endParaRPr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4899284" y="1679712"/>
                <a:ext cx="557507" cy="979622"/>
                <a:chOff x="4899284" y="1679712"/>
                <a:chExt cx="557507" cy="979622"/>
              </a:xfrm>
            </p:grpSpPr>
            <p:sp>
              <p:nvSpPr>
                <p:cNvPr id="45" name="Shape 8802"/>
                <p:cNvSpPr/>
                <p:nvPr/>
              </p:nvSpPr>
              <p:spPr>
                <a:xfrm>
                  <a:off x="4899284" y="1679712"/>
                  <a:ext cx="557507" cy="738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spAutoFit/>
                </a:bodyPr>
                <a:lstStyle/>
                <a:p>
                  <a:pPr algn="ctr">
                    <a:lnSpc>
                      <a:spcPct val="120000"/>
                    </a:lnSpc>
                    <a:defRPr>
                      <a:uFillTx/>
                    </a:defRPr>
                  </a:pPr>
                  <a:r>
                    <a:rPr lang="zh-CN" altLang="en-US" sz="2000" b="1" kern="0" dirty="0">
                      <a:solidFill>
                        <a:schemeClr val="bg1"/>
                      </a:solidFill>
                      <a:latin typeface="楷体_GB2312" pitchFamily="49" charset="-122"/>
                      <a:ea typeface="楷体_GB2312"/>
                      <a:cs typeface="+mj-cs"/>
                      <a:sym typeface="Roboto condensed"/>
                    </a:rPr>
                    <a:t>步骤</a:t>
                  </a:r>
                  <a:r>
                    <a:rPr sz="2000" b="1" kern="0" dirty="0">
                      <a:solidFill>
                        <a:schemeClr val="bg1"/>
                      </a:solidFill>
                      <a:latin typeface="楷体_GB2312" pitchFamily="49" charset="-122"/>
                      <a:ea typeface="楷体_GB2312"/>
                      <a:cs typeface="+mj-cs"/>
                      <a:sym typeface="Roboto condensed"/>
                    </a:rPr>
                    <a:t> </a:t>
                  </a:r>
                </a:p>
                <a:p>
                  <a:pPr algn="ctr">
                    <a:lnSpc>
                      <a:spcPct val="120000"/>
                    </a:lnSpc>
                    <a:defRPr>
                      <a:uFillTx/>
                    </a:defRPr>
                  </a:pPr>
                  <a:r>
                    <a:rPr sz="2000" b="1" kern="0" dirty="0">
                      <a:solidFill>
                        <a:schemeClr val="bg1"/>
                      </a:solidFill>
                      <a:latin typeface="楷体_GB2312" pitchFamily="49" charset="-122"/>
                      <a:ea typeface="楷体_GB2312"/>
                      <a:cs typeface="+mj-cs"/>
                      <a:sym typeface="Roboto condensed"/>
                    </a:rPr>
                    <a:t>04</a:t>
                  </a:r>
                </a:p>
              </p:txBody>
            </p:sp>
            <p:sp>
              <p:nvSpPr>
                <p:cNvPr id="46" name="Shape 8804"/>
                <p:cNvSpPr/>
                <p:nvPr/>
              </p:nvSpPr>
              <p:spPr>
                <a:xfrm>
                  <a:off x="5149370" y="2557733"/>
                  <a:ext cx="101601" cy="101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</a:path>
                  </a:pathLst>
                </a:custGeom>
                <a:solidFill>
                  <a:srgbClr val="A5C067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algn="ctr" defTabSz="457200">
                    <a:defRPr>
                      <a:solidFill>
                        <a:srgbClr val="FFFFFF"/>
                      </a:solidFill>
                      <a:uFill>
                        <a:solidFill>
                          <a:srgbClr val="FFFFFF"/>
                        </a:solidFill>
                      </a:uFill>
                      <a:latin typeface="Roboto condensed"/>
                      <a:ea typeface="Roboto condensed"/>
                      <a:cs typeface="Roboto condensed"/>
                      <a:sym typeface="Roboto condensed"/>
                    </a:defRPr>
                  </a:pPr>
                  <a:endParaRPr kern="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微软雅黑" panose="020B0503020204020204" charset="-122"/>
                    <a:ea typeface="微软雅黑" panose="020B0503020204020204" charset="-122"/>
                    <a:cs typeface="Roboto condensed"/>
                    <a:sym typeface="Roboto condensed"/>
                  </a:endParaRPr>
                </a:p>
              </p:txBody>
            </p:sp>
          </p:grpSp>
        </p:grpSp>
        <p:sp>
          <p:nvSpPr>
            <p:cNvPr id="41" name="Shape 8818"/>
            <p:cNvSpPr/>
            <p:nvPr/>
          </p:nvSpPr>
          <p:spPr>
            <a:xfrm>
              <a:off x="4897790" y="2785097"/>
              <a:ext cx="1156102" cy="427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3" tIns="45713" rIns="45713" bIns="45713" numCol="1" anchor="t">
              <a:spAutoFit/>
            </a:bodyPr>
            <a:lstStyle/>
            <a:p>
              <a:pPr>
                <a:lnSpc>
                  <a:spcPct val="120000"/>
                </a:lnSpc>
                <a:spcAft>
                  <a:spcPts val="1000"/>
                </a:spcAft>
              </a:pPr>
              <a:r>
                <a:rPr lang="zh-CN" altLang="en-US" sz="2000" b="1" kern="0" dirty="0">
                  <a:latin typeface="楷体_GB2312" pitchFamily="49" charset="-122"/>
                  <a:ea typeface="楷体_GB2312"/>
                  <a:cs typeface="+mj-cs"/>
                </a:rPr>
                <a:t>构思</a:t>
              </a:r>
              <a:r>
                <a:rPr lang="en-US" altLang="zh-CN" sz="2000" b="1" kern="0" dirty="0">
                  <a:latin typeface="楷体_GB2312" pitchFamily="49" charset="-122"/>
                  <a:ea typeface="楷体_GB2312"/>
                  <a:cs typeface="+mj-cs"/>
                </a:rPr>
                <a:t>4</a:t>
              </a:r>
              <a:endParaRPr sz="2000" b="1" kern="0" dirty="0">
                <a:latin typeface="楷体_GB2312" pitchFamily="49" charset="-122"/>
                <a:ea typeface="楷体_GB2312"/>
                <a:cs typeface="+mj-cs"/>
              </a:endParaRPr>
            </a:p>
          </p:txBody>
        </p:sp>
        <p:sp>
          <p:nvSpPr>
            <p:cNvPr id="42" name="Shape 8819"/>
            <p:cNvSpPr/>
            <p:nvPr/>
          </p:nvSpPr>
          <p:spPr>
            <a:xfrm>
              <a:off x="4784011" y="3289187"/>
              <a:ext cx="1262932" cy="923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>
                <a:spcBef>
                  <a:spcPts val="0"/>
                </a:spcBef>
                <a:spcAft>
                  <a:spcPts val="1000"/>
                </a:spcAft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2000" b="1" kern="0" dirty="0">
                  <a:solidFill>
                    <a:schemeClr val="tx1"/>
                  </a:solidFill>
                  <a:latin typeface="楷体_GB2312" pitchFamily="49" charset="-122"/>
                  <a:ea typeface="楷体_GB2312"/>
                  <a:cs typeface="+mj-cs"/>
                </a:rPr>
                <a:t>完善构思，形成</a:t>
              </a:r>
              <a:r>
                <a:rPr lang="zh-CN" altLang="zh-CN" sz="2000" b="1" kern="0" dirty="0">
                  <a:solidFill>
                    <a:schemeClr val="tx1"/>
                  </a:solidFill>
                  <a:latin typeface="楷体_GB2312" pitchFamily="49" charset="-122"/>
                  <a:ea typeface="楷体_GB2312"/>
                  <a:cs typeface="+mj-cs"/>
                </a:rPr>
                <a:t>“智能化教学大楼”方案的初步</a:t>
              </a:r>
              <a:r>
                <a:rPr lang="zh-CN" altLang="zh-CN" sz="2000" b="1" kern="0" dirty="0" smtClean="0">
                  <a:solidFill>
                    <a:schemeClr val="tx1"/>
                  </a:solidFill>
                  <a:latin typeface="楷体_GB2312" pitchFamily="49" charset="-122"/>
                  <a:ea typeface="楷体_GB2312"/>
                  <a:cs typeface="+mj-cs"/>
                </a:rPr>
                <a:t>设想</a:t>
              </a:r>
              <a:r>
                <a:rPr lang="zh-CN" altLang="en-US" sz="2000" b="1" kern="0" dirty="0" smtClean="0">
                  <a:solidFill>
                    <a:schemeClr val="tx1"/>
                  </a:solidFill>
                  <a:latin typeface="楷体_GB2312" pitchFamily="49" charset="-122"/>
                  <a:ea typeface="楷体_GB2312"/>
                  <a:cs typeface="+mj-cs"/>
                </a:rPr>
                <a:t>。</a:t>
              </a:r>
              <a:endParaRPr lang="zh-CN" altLang="en-US" sz="2000" b="1" kern="0" dirty="0">
                <a:solidFill>
                  <a:schemeClr val="tx1"/>
                </a:solidFill>
                <a:latin typeface="楷体_GB2312" pitchFamily="49" charset="-122"/>
                <a:ea typeface="楷体_GB2312"/>
                <a:cs typeface="+mj-cs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527541" y="2147647"/>
            <a:ext cx="1371747" cy="2555631"/>
            <a:chOff x="6105302" y="1665122"/>
            <a:chExt cx="1371747" cy="2555631"/>
          </a:xfrm>
        </p:grpSpPr>
        <p:grpSp>
          <p:nvGrpSpPr>
            <p:cNvPr id="48" name="组合 47"/>
            <p:cNvGrpSpPr/>
            <p:nvPr/>
          </p:nvGrpSpPr>
          <p:grpSpPr>
            <a:xfrm>
              <a:off x="6316796" y="1665122"/>
              <a:ext cx="687753" cy="994212"/>
              <a:chOff x="6316796" y="1665122"/>
              <a:chExt cx="687753" cy="994212"/>
            </a:xfrm>
          </p:grpSpPr>
          <p:sp>
            <p:nvSpPr>
              <p:cNvPr id="51" name="Shape 8805"/>
              <p:cNvSpPr/>
              <p:nvPr/>
            </p:nvSpPr>
            <p:spPr>
              <a:xfrm rot="13500000" flipH="1">
                <a:off x="6316796" y="1665122"/>
                <a:ext cx="687753" cy="687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1012"/>
                    </a:moveTo>
                    <a:cubicBezTo>
                      <a:pt x="0" y="5164"/>
                      <a:pt x="4741" y="423"/>
                      <a:pt x="10588" y="423"/>
                    </a:cubicBezTo>
                    <a:cubicBezTo>
                      <a:pt x="14259" y="423"/>
                      <a:pt x="17929" y="282"/>
                      <a:pt x="21600" y="0"/>
                    </a:cubicBezTo>
                    <a:cubicBezTo>
                      <a:pt x="21318" y="3671"/>
                      <a:pt x="21177" y="7341"/>
                      <a:pt x="21177" y="11012"/>
                    </a:cubicBezTo>
                    <a:cubicBezTo>
                      <a:pt x="21177" y="16859"/>
                      <a:pt x="16436" y="21600"/>
                      <a:pt x="10588" y="21600"/>
                    </a:cubicBezTo>
                    <a:cubicBezTo>
                      <a:pt x="4741" y="21600"/>
                      <a:pt x="0" y="16859"/>
                      <a:pt x="0" y="11012"/>
                    </a:cubicBezTo>
                    <a:close/>
                  </a:path>
                </a:pathLst>
              </a:custGeom>
              <a:solidFill>
                <a:srgbClr val="03AE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457200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2000"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楷体_GB2312"/>
                  <a:cs typeface="Roboto condensed"/>
                  <a:sym typeface="Roboto condensed"/>
                </a:endParaRPr>
              </a:p>
            </p:txBody>
          </p:sp>
          <p:sp>
            <p:nvSpPr>
              <p:cNvPr id="52" name="Shape 8806"/>
              <p:cNvSpPr/>
              <p:nvPr/>
            </p:nvSpPr>
            <p:spPr>
              <a:xfrm>
                <a:off x="6372484" y="1689237"/>
                <a:ext cx="557507" cy="738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ct val="120000"/>
                  </a:lnSpc>
                  <a:defRPr>
                    <a:uFillTx/>
                  </a:defRPr>
                </a:pPr>
                <a:r>
                  <a:rPr lang="zh-CN" altLang="en-US" sz="2000" b="1" kern="0" dirty="0">
                    <a:solidFill>
                      <a:schemeClr val="bg1"/>
                    </a:solidFill>
                    <a:latin typeface="楷体_GB2312" pitchFamily="49" charset="-122"/>
                    <a:ea typeface="楷体_GB2312"/>
                    <a:cs typeface="+mj-cs"/>
                    <a:sym typeface="Roboto condensed"/>
                  </a:rPr>
                  <a:t>步骤</a:t>
                </a:r>
                <a:r>
                  <a:rPr sz="2000" b="1" kern="0" dirty="0">
                    <a:solidFill>
                      <a:schemeClr val="bg1"/>
                    </a:solidFill>
                    <a:latin typeface="楷体_GB2312" pitchFamily="49" charset="-122"/>
                    <a:ea typeface="楷体_GB2312"/>
                    <a:cs typeface="+mj-cs"/>
                    <a:sym typeface="Roboto condensed"/>
                  </a:rPr>
                  <a:t> </a:t>
                </a:r>
              </a:p>
              <a:p>
                <a:pPr algn="ctr">
                  <a:lnSpc>
                    <a:spcPct val="120000"/>
                  </a:lnSpc>
                  <a:defRPr>
                    <a:uFillTx/>
                  </a:defRPr>
                </a:pPr>
                <a:r>
                  <a:rPr sz="2000" b="1" kern="0" dirty="0">
                    <a:solidFill>
                      <a:schemeClr val="bg1"/>
                    </a:solidFill>
                    <a:latin typeface="楷体_GB2312" pitchFamily="49" charset="-122"/>
                    <a:ea typeface="楷体_GB2312"/>
                    <a:cs typeface="+mj-cs"/>
                    <a:sym typeface="Roboto condensed"/>
                  </a:rPr>
                  <a:t>05</a:t>
                </a:r>
              </a:p>
            </p:txBody>
          </p:sp>
          <p:sp>
            <p:nvSpPr>
              <p:cNvPr id="53" name="Shape 8808"/>
              <p:cNvSpPr/>
              <p:nvPr/>
            </p:nvSpPr>
            <p:spPr>
              <a:xfrm>
                <a:off x="6609872" y="2557733"/>
                <a:ext cx="101601" cy="101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03AE97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algn="ctr" defTabSz="457200">
                  <a:def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pPr>
                <a:endParaRPr sz="2000" kern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微软雅黑" panose="020B0503020204020204" charset="-122"/>
                  <a:ea typeface="楷体_GB2312"/>
                  <a:cs typeface="Roboto condensed"/>
                  <a:sym typeface="Roboto condensed"/>
                </a:endParaRPr>
              </a:p>
            </p:txBody>
          </p:sp>
        </p:grpSp>
        <p:sp>
          <p:nvSpPr>
            <p:cNvPr id="49" name="Shape 8821"/>
            <p:cNvSpPr/>
            <p:nvPr/>
          </p:nvSpPr>
          <p:spPr>
            <a:xfrm>
              <a:off x="6105302" y="2785099"/>
              <a:ext cx="1169708" cy="427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3" tIns="45713" rIns="45713" bIns="45713" numCol="1" anchor="t">
              <a:spAutoFit/>
            </a:bodyPr>
            <a:lstStyle/>
            <a:p>
              <a:pPr>
                <a:lnSpc>
                  <a:spcPct val="120000"/>
                </a:lnSpc>
                <a:spcAft>
                  <a:spcPts val="1000"/>
                </a:spcAft>
              </a:pPr>
              <a:r>
                <a:rPr lang="zh-CN" altLang="en-US" sz="2000" b="1" kern="0" dirty="0">
                  <a:latin typeface="楷体_GB2312" pitchFamily="49" charset="-122"/>
                  <a:ea typeface="楷体_GB2312"/>
                  <a:cs typeface="+mj-cs"/>
                </a:rPr>
                <a:t>编排方案</a:t>
              </a:r>
              <a:endParaRPr sz="2000" b="1" kern="0" dirty="0">
                <a:latin typeface="楷体_GB2312" pitchFamily="49" charset="-122"/>
                <a:ea typeface="楷体_GB2312"/>
                <a:cs typeface="+mj-cs"/>
              </a:endParaRPr>
            </a:p>
          </p:txBody>
        </p:sp>
        <p:sp>
          <p:nvSpPr>
            <p:cNvPr id="50" name="Shape 8822"/>
            <p:cNvSpPr/>
            <p:nvPr/>
          </p:nvSpPr>
          <p:spPr>
            <a:xfrm>
              <a:off x="6105302" y="3296932"/>
              <a:ext cx="1371747" cy="9238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>
              <a:lvl1pPr>
                <a:lnSpc>
                  <a:spcPct val="120000"/>
                </a:lnSpc>
                <a:spcBef>
                  <a:spcPts val="100"/>
                </a:spcBef>
                <a:defRPr sz="800">
                  <a:solidFill>
                    <a:srgbClr val="808080"/>
                  </a:solidFill>
                  <a:uFill>
                    <a:solidFill>
                      <a:srgbClr val="808080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>
                <a:spcBef>
                  <a:spcPts val="0"/>
                </a:spcBef>
                <a:spcAft>
                  <a:spcPts val="1000"/>
                </a:spcAft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2000" b="1" dirty="0">
                  <a:solidFill>
                    <a:srgbClr val="000000"/>
                  </a:solidFill>
                  <a:uFillTx/>
                  <a:ea typeface="楷体_GB2312"/>
                  <a:cs typeface="+mn-cs"/>
                </a:rPr>
                <a:t>分</a:t>
              </a:r>
              <a:r>
                <a:rPr lang="zh-CN" altLang="zh-CN" sz="2000" b="1" kern="0" dirty="0">
                  <a:solidFill>
                    <a:schemeClr val="tx1"/>
                  </a:solidFill>
                  <a:latin typeface="楷体_GB2312" pitchFamily="49" charset="-122"/>
                  <a:ea typeface="楷体_GB2312"/>
                  <a:cs typeface="+mj-cs"/>
                </a:rPr>
                <a:t>区域</a:t>
              </a:r>
              <a:r>
                <a:rPr lang="zh-CN" altLang="zh-CN" sz="2000" b="1" kern="0" dirty="0" smtClean="0">
                  <a:solidFill>
                    <a:schemeClr val="tx1"/>
                  </a:solidFill>
                  <a:latin typeface="楷体_GB2312" pitchFamily="49" charset="-122"/>
                  <a:ea typeface="楷体_GB2312"/>
                  <a:cs typeface="+mj-cs"/>
                </a:rPr>
                <a:t>编排</a:t>
              </a:r>
              <a:r>
                <a:rPr lang="zh-CN" altLang="en-US" sz="2000" b="1" kern="0" dirty="0" smtClean="0">
                  <a:solidFill>
                    <a:schemeClr val="tx1"/>
                  </a:solidFill>
                  <a:latin typeface="楷体_GB2312" pitchFamily="49" charset="-122"/>
                  <a:ea typeface="楷体_GB2312"/>
                  <a:cs typeface="+mj-cs"/>
                </a:rPr>
                <a:t>。</a:t>
              </a:r>
              <a:endParaRPr lang="zh-CN" altLang="en-US" sz="2000" b="1" kern="0" dirty="0">
                <a:solidFill>
                  <a:schemeClr val="tx1"/>
                </a:solidFill>
                <a:latin typeface="楷体_GB2312" pitchFamily="49" charset="-122"/>
                <a:ea typeface="楷体_GB2312"/>
                <a:cs typeface="+mj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3"/>
          <p:cNvSpPr txBox="1"/>
          <p:nvPr/>
        </p:nvSpPr>
        <p:spPr>
          <a:xfrm>
            <a:off x="1278607" y="1177793"/>
            <a:ext cx="6370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六、项目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实施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-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构思设计</a:t>
            </a:r>
          </a:p>
        </p:txBody>
      </p:sp>
      <p:sp>
        <p:nvSpPr>
          <p:cNvPr id="11" name="等腰三角形 10"/>
          <p:cNvSpPr/>
          <p:nvPr/>
        </p:nvSpPr>
        <p:spPr>
          <a:xfrm rot="5400000">
            <a:off x="1016177" y="137536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1416685" y="1865630"/>
          <a:ext cx="5894705" cy="4907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3455"/>
                <a:gridCol w="3651250"/>
              </a:tblGrid>
              <a:tr h="297815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zh-CN" sz="1600" b="1" kern="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/>
                          <a:cs typeface="+mj-cs"/>
                        </a:rPr>
                        <a:t>智能化教学大楼设计方案</a:t>
                      </a:r>
                    </a:p>
                  </a:txBody>
                  <a:tcPr marL="38630" marR="38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4988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zh-CN" sz="1600" b="1" kern="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/>
                          <a:cs typeface="+mj-cs"/>
                        </a:rPr>
                        <a:t>设计人员及任务分配</a:t>
                      </a:r>
                    </a:p>
                  </a:txBody>
                  <a:tcPr marL="38630" marR="38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kern="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/>
                          <a:cs typeface="+mj-cs"/>
                        </a:rPr>
                        <a:t> </a:t>
                      </a:r>
                      <a:endParaRPr lang="zh-CN" sz="1600" b="1" kern="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/>
                        <a:cs typeface="+mj-cs"/>
                      </a:endParaRPr>
                    </a:p>
                  </a:txBody>
                  <a:tcPr marL="38630" marR="38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zh-CN" sz="1600" b="1" kern="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/>
                          <a:cs typeface="+mj-cs"/>
                        </a:rPr>
                        <a:t>设计目标</a:t>
                      </a:r>
                    </a:p>
                  </a:txBody>
                  <a:tcPr marL="38630" marR="38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kern="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/>
                          <a:cs typeface="+mj-cs"/>
                        </a:rPr>
                        <a:t> </a:t>
                      </a:r>
                      <a:endParaRPr lang="zh-CN" sz="1600" b="1" kern="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/>
                        <a:cs typeface="+mj-cs"/>
                      </a:endParaRPr>
                    </a:p>
                  </a:txBody>
                  <a:tcPr marL="38630" marR="38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zh-CN" sz="1600" b="1" kern="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/>
                          <a:cs typeface="+mj-cs"/>
                        </a:rPr>
                        <a:t>设计思路</a:t>
                      </a:r>
                    </a:p>
                  </a:txBody>
                  <a:tcPr marL="38630" marR="38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kern="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/>
                          <a:cs typeface="+mj-cs"/>
                        </a:rPr>
                        <a:t> </a:t>
                      </a:r>
                      <a:endParaRPr lang="zh-CN" sz="1600" b="1" kern="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/>
                        <a:cs typeface="+mj-cs"/>
                      </a:endParaRPr>
                    </a:p>
                  </a:txBody>
                  <a:tcPr marL="38630" marR="38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zh-CN" sz="1600" b="1" kern="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/>
                          <a:cs typeface="+mj-cs"/>
                        </a:rPr>
                        <a:t>设计要点说明</a:t>
                      </a:r>
                    </a:p>
                  </a:txBody>
                  <a:tcPr marL="38630" marR="38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kern="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/>
                          <a:cs typeface="+mj-cs"/>
                        </a:rPr>
                        <a:t> </a:t>
                      </a:r>
                      <a:endParaRPr lang="zh-CN" sz="1600" b="1" kern="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/>
                        <a:cs typeface="+mj-cs"/>
                      </a:endParaRPr>
                    </a:p>
                  </a:txBody>
                  <a:tcPr marL="38630" marR="38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815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zh-CN" sz="1600" b="1" kern="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/>
                          <a:cs typeface="+mj-cs"/>
                        </a:rPr>
                        <a:t>教室设计（布局、功能、技术与配置）</a:t>
                      </a:r>
                    </a:p>
                  </a:txBody>
                  <a:tcPr marL="38630" marR="38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636905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endParaRPr lang="zh-CN" sz="1600" b="1" kern="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/>
                        <a:cs typeface="+mj-cs"/>
                      </a:endParaRPr>
                    </a:p>
                  </a:txBody>
                  <a:tcPr marL="38630" marR="38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98450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zh-CN" sz="1600" b="1" kern="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/>
                          <a:cs typeface="+mj-cs"/>
                        </a:rPr>
                        <a:t>公共大厅设计（布局、功能、技术与配置）</a:t>
                      </a:r>
                    </a:p>
                  </a:txBody>
                  <a:tcPr marL="38630" marR="38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523875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endParaRPr lang="zh-CN" sz="1600" b="1" kern="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/>
                        <a:cs typeface="+mj-cs"/>
                      </a:endParaRPr>
                    </a:p>
                  </a:txBody>
                  <a:tcPr marL="38630" marR="38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97815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zh-CN" sz="1600" b="1" kern="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/>
                          <a:cs typeface="+mj-cs"/>
                        </a:rPr>
                        <a:t>教师准备室设计（布局、功能、技术与配置）</a:t>
                      </a:r>
                    </a:p>
                  </a:txBody>
                  <a:tcPr marL="38630" marR="38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523875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endParaRPr lang="zh-CN" sz="1600" b="1" kern="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/>
                        <a:cs typeface="+mj-cs"/>
                      </a:endParaRPr>
                    </a:p>
                  </a:txBody>
                  <a:tcPr marL="38630" marR="38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297815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r>
                        <a:rPr lang="zh-CN" sz="1600" b="1" kern="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/>
                          <a:cs typeface="+mj-cs"/>
                        </a:rPr>
                        <a:t>洗手间设计（布局、功能、技术与配置）</a:t>
                      </a:r>
                    </a:p>
                  </a:txBody>
                  <a:tcPr marL="38630" marR="38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490220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Aft>
                          <a:spcPts val="1000"/>
                        </a:spcAft>
                      </a:pPr>
                      <a:endParaRPr lang="zh-CN" sz="1600" b="1" kern="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/>
                        <a:cs typeface="+mj-cs"/>
                      </a:endParaRPr>
                    </a:p>
                  </a:txBody>
                  <a:tcPr marL="38630" marR="3863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606</Words>
  <Application>Microsoft Office PowerPoint</Application>
  <PresentationFormat>全屏显示(4:3)</PresentationFormat>
  <Paragraphs>151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106</cp:revision>
  <dcterms:created xsi:type="dcterms:W3CDTF">2019-04-15T01:46:00Z</dcterms:created>
  <dcterms:modified xsi:type="dcterms:W3CDTF">2019-08-27T06:01:52Z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