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68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63" r:id="rId20"/>
  </p:sldIdLst>
  <p:sldSz cx="9144000" cy="6858000" type="screen4x3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36">
          <p15:clr>
            <a:srgbClr val="A4A3A4"/>
          </p15:clr>
        </p15:guide>
        <p15:guide id="2" pos="6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A9CA"/>
    <a:srgbClr val="70A8DA"/>
    <a:srgbClr val="A5CF8B"/>
    <a:srgbClr val="8AA8DA"/>
    <a:srgbClr val="62C5DC"/>
    <a:srgbClr val="466E8C"/>
    <a:srgbClr val="F2F2F2"/>
    <a:srgbClr val="508EFF"/>
    <a:srgbClr val="BB9F7A"/>
    <a:srgbClr val="649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1" autoAdjust="0"/>
    <p:restoredTop sz="95639" autoAdjust="0"/>
  </p:normalViewPr>
  <p:slideViewPr>
    <p:cSldViewPr snapToGrid="0" showGuides="1">
      <p:cViewPr>
        <p:scale>
          <a:sx n="100" d="100"/>
          <a:sy n="100" d="100"/>
        </p:scale>
        <p:origin x="-1140" y="-126"/>
      </p:cViewPr>
      <p:guideLst>
        <p:guide orient="horz" pos="1536"/>
        <p:guide pos="6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769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990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  <p:sp>
        <p:nvSpPr>
          <p:cNvPr id="6" name="文本框 9"/>
          <p:cNvSpPr txBox="1"/>
          <p:nvPr userDrawn="1"/>
        </p:nvSpPr>
        <p:spPr>
          <a:xfrm>
            <a:off x="115994" y="227259"/>
            <a:ext cx="8403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900" b="1" kern="0" dirty="0" smtClean="0">
                <a:solidFill>
                  <a:srgbClr val="7BA9CA"/>
                </a:solidFill>
                <a:latin typeface="楷体_GB2312" pitchFamily="49" charset="-122"/>
                <a:ea typeface="楷体_GB2312"/>
                <a:cs typeface="+mj-cs"/>
              </a:rPr>
              <a:t>5 </a:t>
            </a:r>
            <a:r>
              <a:rPr lang="zh-CN" altLang="en-US" sz="3900" b="1" kern="0" dirty="0" smtClean="0">
                <a:solidFill>
                  <a:srgbClr val="7BA9CA"/>
                </a:solidFill>
                <a:latin typeface="楷体_GB2312" pitchFamily="49" charset="-122"/>
                <a:ea typeface="楷体_GB2312"/>
                <a:cs typeface="+mj-cs"/>
              </a:rPr>
              <a:t>信息技术的发展历史及发展趋势</a:t>
            </a:r>
          </a:p>
        </p:txBody>
      </p:sp>
      <p:cxnSp>
        <p:nvCxnSpPr>
          <p:cNvPr id="7" name="直接箭头连接符 6"/>
          <p:cNvCxnSpPr/>
          <p:nvPr userDrawn="1"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2019人教音像社\信息技术\设计图【待补充】\图片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62" y="-1"/>
            <a:ext cx="9214340" cy="69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一、信息技术的发展历史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1470" y="2438400"/>
            <a:ext cx="6354000" cy="412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发展历史</a:t>
            </a:r>
          </a:p>
        </p:txBody>
      </p:sp>
      <p:sp>
        <p:nvSpPr>
          <p:cNvPr id="13" name="矩形 12"/>
          <p:cNvSpPr/>
          <p:nvPr/>
        </p:nvSpPr>
        <p:spPr>
          <a:xfrm>
            <a:off x="981470" y="2871821"/>
            <a:ext cx="2637260" cy="412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活动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：传递信息游戏</a:t>
            </a:r>
          </a:p>
        </p:txBody>
      </p:sp>
      <p:sp>
        <p:nvSpPr>
          <p:cNvPr id="15" name="矩形 14"/>
          <p:cNvSpPr/>
          <p:nvPr/>
        </p:nvSpPr>
        <p:spPr>
          <a:xfrm>
            <a:off x="981470" y="3352026"/>
            <a:ext cx="7183962" cy="8013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</a:rPr>
              <a:t>　　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钻木取火、狩猎、春秋、世说新语、宣纸、印刷术、电话、打印机、人工智能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……</a:t>
            </a:r>
          </a:p>
        </p:txBody>
      </p:sp>
      <p:sp>
        <p:nvSpPr>
          <p:cNvPr id="2" name="矩形 1"/>
          <p:cNvSpPr/>
          <p:nvPr/>
        </p:nvSpPr>
        <p:spPr>
          <a:xfrm>
            <a:off x="966788" y="4296345"/>
            <a:ext cx="7198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ea typeface="楷体_GB2312"/>
              </a:rPr>
              <a:t>　　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/>
              </a:rPr>
              <a:t>统计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/>
              </a:rPr>
              <a:t>手势组、语言组、文字组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/>
              </a:rPr>
              <a:t>、手机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/>
              </a:rPr>
              <a:t>组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/>
              </a:rPr>
              <a:t>等不同信息手段组传递信息的数量和质量。</a:t>
            </a:r>
          </a:p>
        </p:txBody>
      </p:sp>
      <p:sp>
        <p:nvSpPr>
          <p:cNvPr id="17" name="任意多边形 16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3" grpId="0"/>
      <p:bldP spid="15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一、信息技术的发展历史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1470" y="2438400"/>
            <a:ext cx="6354000" cy="412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发展历史</a:t>
            </a:r>
          </a:p>
        </p:txBody>
      </p:sp>
      <p:sp>
        <p:nvSpPr>
          <p:cNvPr id="17" name="任意多边形 16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94122" y="3716210"/>
            <a:ext cx="21210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阅读课本第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页；</a:t>
            </a:r>
          </a:p>
        </p:txBody>
      </p:sp>
      <p:sp>
        <p:nvSpPr>
          <p:cNvPr id="12" name="矩形 11"/>
          <p:cNvSpPr/>
          <p:nvPr/>
        </p:nvSpPr>
        <p:spPr>
          <a:xfrm>
            <a:off x="981470" y="4162286"/>
            <a:ext cx="35397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归纳填写信息技术的发展历史</a:t>
            </a:r>
          </a:p>
        </p:txBody>
      </p:sp>
      <p:sp>
        <p:nvSpPr>
          <p:cNvPr id="16" name="矩形 15"/>
          <p:cNvSpPr/>
          <p:nvPr/>
        </p:nvSpPr>
        <p:spPr>
          <a:xfrm>
            <a:off x="996152" y="2877419"/>
            <a:ext cx="1475084" cy="412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思考讨论：</a:t>
            </a:r>
          </a:p>
        </p:txBody>
      </p:sp>
      <p:sp>
        <p:nvSpPr>
          <p:cNvPr id="19" name="矩形 18"/>
          <p:cNvSpPr/>
          <p:nvPr/>
        </p:nvSpPr>
        <p:spPr>
          <a:xfrm>
            <a:off x="2469632" y="2893461"/>
            <a:ext cx="5742566" cy="78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在社会发展进程中，人类获取、传播信息的技术与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手段经历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了怎样的变化？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/>
      <p:bldP spid="12" grpId="0"/>
      <p:bldP spid="16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一、信息技术的发展历史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1470" y="2157730"/>
            <a:ext cx="6354000" cy="412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发展历史</a:t>
            </a:r>
          </a:p>
        </p:txBody>
      </p:sp>
      <p:sp>
        <p:nvSpPr>
          <p:cNvPr id="17" name="任意多边形 16"/>
          <p:cNvSpPr/>
          <p:nvPr/>
        </p:nvSpPr>
        <p:spPr>
          <a:xfrm rot="10800000" flipH="1">
            <a:off x="232996" y="1983343"/>
            <a:ext cx="8678007" cy="467413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3392"/>
              </p:ext>
            </p:extLst>
          </p:nvPr>
        </p:nvGraphicFramePr>
        <p:xfrm>
          <a:off x="1254104" y="2719434"/>
          <a:ext cx="6383108" cy="34671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6387"/>
                <a:gridCol w="4236721"/>
              </a:tblGrid>
              <a:tr h="36942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841375" algn="l"/>
                        </a:tabLst>
                      </a:pPr>
                      <a:r>
                        <a:rPr lang="zh-CN" sz="1600" b="1" kern="100" dirty="0" smtClean="0">
                          <a:effectLst/>
                          <a:ea typeface="楷体_GB2312"/>
                        </a:rPr>
                        <a:t>主要标志</a:t>
                      </a:r>
                    </a:p>
                  </a:txBody>
                  <a:tcPr marL="36967" marR="369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841375" algn="l"/>
                        </a:tabLst>
                      </a:pPr>
                      <a:r>
                        <a:rPr lang="zh-CN" sz="1600" b="1" kern="100" dirty="0" smtClean="0">
                          <a:effectLst/>
                          <a:ea typeface="楷体_GB2312"/>
                        </a:rPr>
                        <a:t>作用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36967" marR="369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15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841375" algn="l"/>
                        </a:tabLst>
                      </a:pPr>
                      <a:r>
                        <a:rPr lang="zh-CN" sz="1600" b="1" kern="100" dirty="0" smtClean="0">
                          <a:effectLst/>
                          <a:ea typeface="楷体_GB2312"/>
                        </a:rPr>
                        <a:t>语言</a:t>
                      </a:r>
                      <a:r>
                        <a:rPr lang="zh-CN" sz="1600" b="1" kern="100" dirty="0">
                          <a:effectLst/>
                          <a:ea typeface="楷体_GB2312"/>
                        </a:rPr>
                        <a:t>的产生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36967" marR="369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841375" algn="l"/>
                        </a:tabLst>
                      </a:pPr>
                      <a:r>
                        <a:rPr lang="zh-CN" sz="1600" b="1" kern="100" dirty="0" smtClean="0">
                          <a:effectLst/>
                          <a:ea typeface="楷体_GB2312"/>
                        </a:rPr>
                        <a:t>信息</a:t>
                      </a:r>
                      <a:r>
                        <a:rPr lang="zh-CN" sz="1600" b="1" kern="100" dirty="0">
                          <a:effectLst/>
                          <a:ea typeface="楷体_GB2312"/>
                        </a:rPr>
                        <a:t>表达方式的突破，促进了</a:t>
                      </a:r>
                      <a:r>
                        <a:rPr lang="zh-CN" sz="1600" b="1" kern="100" dirty="0" smtClean="0">
                          <a:effectLst/>
                          <a:ea typeface="楷体_GB2312"/>
                        </a:rPr>
                        <a:t>人大脑</a:t>
                      </a:r>
                      <a:r>
                        <a:rPr lang="zh-CN" sz="1600" b="1" kern="100" dirty="0">
                          <a:effectLst/>
                          <a:ea typeface="楷体_GB2312"/>
                        </a:rPr>
                        <a:t>的发展，揭开了人类文明的</a:t>
                      </a:r>
                      <a:r>
                        <a:rPr lang="zh-CN" sz="1600" b="1" kern="100" dirty="0" smtClean="0">
                          <a:effectLst/>
                          <a:ea typeface="楷体_GB2312"/>
                        </a:rPr>
                        <a:t>序幕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36967" marR="369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15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841375" algn="l"/>
                        </a:tabLst>
                      </a:pPr>
                      <a:r>
                        <a:rPr lang="zh-CN" sz="1600" b="1" kern="100" dirty="0" smtClean="0">
                          <a:effectLst/>
                          <a:ea typeface="楷体_GB2312"/>
                        </a:rPr>
                        <a:t>文字</a:t>
                      </a:r>
                      <a:r>
                        <a:rPr lang="zh-CN" sz="1600" b="1" kern="100" dirty="0">
                          <a:effectLst/>
                          <a:ea typeface="楷体_GB2312"/>
                        </a:rPr>
                        <a:t>的出现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36967" marR="369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841375" algn="l"/>
                        </a:tabLst>
                      </a:pPr>
                      <a:r>
                        <a:rPr lang="zh-CN" sz="1600" b="1" kern="100" dirty="0" smtClean="0">
                          <a:effectLst/>
                          <a:ea typeface="楷体_GB2312"/>
                        </a:rPr>
                        <a:t>信息</a:t>
                      </a:r>
                      <a:r>
                        <a:rPr lang="zh-CN" sz="1600" b="1" kern="100" dirty="0">
                          <a:effectLst/>
                          <a:ea typeface="楷体_GB2312"/>
                        </a:rPr>
                        <a:t>载体与传播方式的重要变革。人类具备了跨越时空传递信息的</a:t>
                      </a:r>
                      <a:r>
                        <a:rPr lang="zh-CN" sz="1600" b="1" kern="100" dirty="0" smtClean="0">
                          <a:effectLst/>
                          <a:ea typeface="楷体_GB2312"/>
                        </a:rPr>
                        <a:t>能力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36967" marR="369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01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841375" algn="l"/>
                        </a:tabLst>
                      </a:pPr>
                      <a:r>
                        <a:rPr lang="zh-CN" sz="1600" b="1" kern="100" dirty="0" smtClean="0">
                          <a:effectLst/>
                          <a:ea typeface="楷体_GB2312"/>
                        </a:rPr>
                        <a:t>造纸术</a:t>
                      </a:r>
                      <a:r>
                        <a:rPr lang="zh-CN" sz="1600" b="1" kern="100" dirty="0">
                          <a:effectLst/>
                          <a:ea typeface="楷体_GB2312"/>
                        </a:rPr>
                        <a:t>和活字</a:t>
                      </a: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841375" algn="l"/>
                        </a:tabLst>
                      </a:pPr>
                      <a:r>
                        <a:rPr lang="zh-CN" sz="1600" b="1" kern="100" dirty="0">
                          <a:effectLst/>
                          <a:ea typeface="楷体_GB2312"/>
                        </a:rPr>
                        <a:t>印刷术的发明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36967" marR="369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841375" algn="l"/>
                        </a:tabLst>
                      </a:pPr>
                      <a:r>
                        <a:rPr lang="zh-CN" sz="1600" b="1" kern="100" dirty="0" smtClean="0">
                          <a:effectLst/>
                          <a:ea typeface="楷体_GB2312"/>
                        </a:rPr>
                        <a:t>信息</a:t>
                      </a:r>
                      <a:r>
                        <a:rPr lang="zh-CN" sz="1600" b="1" kern="100" dirty="0">
                          <a:effectLst/>
                          <a:ea typeface="楷体_GB2312"/>
                        </a:rPr>
                        <a:t>存储与复制技术的巨大进步，人类知识的积累和传播有了更可靠的</a:t>
                      </a:r>
                      <a:r>
                        <a:rPr lang="zh-CN" sz="1600" b="1" kern="100" dirty="0" smtClean="0">
                          <a:effectLst/>
                          <a:ea typeface="楷体_GB2312"/>
                        </a:rPr>
                        <a:t>保证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36967" marR="369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15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841375" algn="l"/>
                        </a:tabLst>
                      </a:pPr>
                      <a:r>
                        <a:rPr lang="zh-CN" sz="1600" b="1" kern="100" dirty="0" smtClean="0">
                          <a:effectLst/>
                          <a:ea typeface="楷体_GB2312"/>
                        </a:rPr>
                        <a:t>电报</a:t>
                      </a:r>
                      <a:r>
                        <a:rPr lang="zh-CN" sz="1600" b="1" kern="100" dirty="0">
                          <a:effectLst/>
                          <a:ea typeface="楷体_GB2312"/>
                        </a:rPr>
                        <a:t>、电话、广</a:t>
                      </a: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841375" algn="l"/>
                        </a:tabLst>
                      </a:pPr>
                      <a:r>
                        <a:rPr lang="zh-CN" sz="1600" b="1" kern="100" dirty="0">
                          <a:effectLst/>
                          <a:ea typeface="楷体_GB2312"/>
                        </a:rPr>
                        <a:t>播和电视的出现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36967" marR="369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841375" algn="l"/>
                        </a:tabLst>
                      </a:pPr>
                      <a:r>
                        <a:rPr lang="zh-CN" sz="1600" b="1" kern="100" dirty="0" smtClean="0">
                          <a:effectLst/>
                          <a:ea typeface="楷体_GB2312"/>
                        </a:rPr>
                        <a:t>信息</a:t>
                      </a:r>
                      <a:r>
                        <a:rPr lang="zh-CN" sz="1600" b="1" kern="100" dirty="0">
                          <a:effectLst/>
                          <a:ea typeface="楷体_GB2312"/>
                        </a:rPr>
                        <a:t>传播技术的突破，人类具有了在更大范围内快速传播信息的</a:t>
                      </a:r>
                      <a:r>
                        <a:rPr lang="zh-CN" sz="1600" b="1" kern="100" dirty="0" smtClean="0">
                          <a:effectLst/>
                          <a:ea typeface="楷体_GB2312"/>
                        </a:rPr>
                        <a:t>能力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36967" marR="369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689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841375" algn="l"/>
                        </a:tabLst>
                      </a:pPr>
                      <a:r>
                        <a:rPr lang="zh-CN" sz="1600" b="1" kern="100" dirty="0">
                          <a:effectLst/>
                          <a:ea typeface="楷体_GB2312"/>
                        </a:rPr>
                        <a:t>现代通信技术与计算机网络的普及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36967" marR="369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841375" algn="l"/>
                        </a:tabLst>
                      </a:pPr>
                      <a:r>
                        <a:rPr lang="zh-CN" sz="1600" b="1" kern="100" dirty="0" smtClean="0">
                          <a:effectLst/>
                          <a:ea typeface="楷体_GB2312"/>
                        </a:rPr>
                        <a:t>更</a:t>
                      </a:r>
                      <a:r>
                        <a:rPr lang="zh-CN" sz="1600" b="1" kern="100" dirty="0">
                          <a:effectLst/>
                          <a:ea typeface="楷体_GB2312"/>
                        </a:rPr>
                        <a:t>高效地存储、处理、传送存储、分析、处理</a:t>
                      </a:r>
                      <a:r>
                        <a:rPr lang="zh-CN" sz="1600" b="1" kern="100" dirty="0" smtClean="0">
                          <a:effectLst/>
                          <a:ea typeface="楷体_GB2312"/>
                        </a:rPr>
                        <a:t>信息</a:t>
                      </a:r>
                      <a:endParaRPr lang="zh-CN" sz="1600" b="1" kern="100" dirty="0"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36967" marR="369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一、信息技术的发展历史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1710" y="2127250"/>
            <a:ext cx="22542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发展历史</a:t>
            </a:r>
          </a:p>
        </p:txBody>
      </p:sp>
      <p:sp>
        <p:nvSpPr>
          <p:cNvPr id="17" name="任意多边形 16"/>
          <p:cNvSpPr/>
          <p:nvPr/>
        </p:nvSpPr>
        <p:spPr>
          <a:xfrm rot="10800000" flipH="1">
            <a:off x="232996" y="1983343"/>
            <a:ext cx="8678007" cy="467413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68998" y="5364123"/>
            <a:ext cx="7262812" cy="801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ea typeface="楷体_GB2312"/>
              </a:rPr>
              <a:t>　　其中，现代</a:t>
            </a:r>
            <a:r>
              <a:rPr lang="zh-CN" altLang="en-US" sz="2000" b="1" dirty="0">
                <a:ea typeface="楷体_GB2312"/>
              </a:rPr>
              <a:t>信息技术就是基于现代通信技术与计算机网络为核心的技术体系</a:t>
            </a:r>
            <a:r>
              <a:rPr lang="zh-CN" altLang="en-US" sz="2000" dirty="0" smtClean="0">
                <a:ea typeface="楷体_GB2312"/>
              </a:rPr>
              <a:t>。</a:t>
            </a:r>
            <a:endParaRPr lang="zh-CN" altLang="en-US" sz="2000" dirty="0">
              <a:ea typeface="楷体_GB2312"/>
            </a:endParaRPr>
          </a:p>
        </p:txBody>
      </p:sp>
      <p:pic>
        <p:nvPicPr>
          <p:cNvPr id="2" name="图片 1" descr="xxjsfzj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15" y="2721610"/>
            <a:ext cx="7792085" cy="21850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59510" y="3181985"/>
            <a:ext cx="13506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/>
              <a:t>语言的产生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430145" y="3173730"/>
            <a:ext cx="13506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/>
              <a:t>文字的出现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88715" y="2951480"/>
            <a:ext cx="1567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/>
              <a:t>造纸术和活字印刷术的发明</a:t>
            </a:r>
          </a:p>
          <a:p>
            <a:endParaRPr lang="zh-CN" altLang="en-US" sz="1600" b="1"/>
          </a:p>
        </p:txBody>
      </p:sp>
      <p:sp>
        <p:nvSpPr>
          <p:cNvPr id="6" name="文本框 5"/>
          <p:cNvSpPr txBox="1"/>
          <p:nvPr/>
        </p:nvSpPr>
        <p:spPr>
          <a:xfrm>
            <a:off x="5317490" y="2721610"/>
            <a:ext cx="13411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/>
              <a:t>电报、电话、广播和电视的出现</a:t>
            </a:r>
          </a:p>
          <a:p>
            <a:endParaRPr lang="zh-CN" altLang="en-US" sz="1600" b="1"/>
          </a:p>
        </p:txBody>
      </p:sp>
      <p:sp>
        <p:nvSpPr>
          <p:cNvPr id="7" name="文本框 6"/>
          <p:cNvSpPr txBox="1"/>
          <p:nvPr/>
        </p:nvSpPr>
        <p:spPr>
          <a:xfrm>
            <a:off x="6710680" y="2721610"/>
            <a:ext cx="16236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/>
              <a:t>现代通信技术、计算机及其网络的普及</a:t>
            </a:r>
          </a:p>
          <a:p>
            <a:endParaRPr lang="zh-CN" alt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一、信息技术的发展历史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 rot="10800000" flipH="1">
            <a:off x="232996" y="1983343"/>
            <a:ext cx="8678007" cy="467413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89363" y="2262241"/>
            <a:ext cx="6092923" cy="801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研究人员发现了信息技术的发展是有一些定律的。你如何看待它们？</a:t>
            </a:r>
          </a:p>
        </p:txBody>
      </p:sp>
      <p:sp>
        <p:nvSpPr>
          <p:cNvPr id="13" name="矩形 12"/>
          <p:cNvSpPr/>
          <p:nvPr/>
        </p:nvSpPr>
        <p:spPr>
          <a:xfrm>
            <a:off x="1888847" y="3166383"/>
            <a:ext cx="5940885" cy="412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你还知道哪些信息技术发展的“定律”？</a:t>
            </a:r>
          </a:p>
        </p:txBody>
      </p:sp>
      <p:sp>
        <p:nvSpPr>
          <p:cNvPr id="15" name="矩形 14"/>
          <p:cNvSpPr/>
          <p:nvPr/>
        </p:nvSpPr>
        <p:spPr>
          <a:xfrm>
            <a:off x="980177" y="2462935"/>
            <a:ext cx="8571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活动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226820" y="3769995"/>
          <a:ext cx="6755130" cy="2339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075"/>
                <a:gridCol w="1888490"/>
                <a:gridCol w="1997710"/>
                <a:gridCol w="1125855"/>
              </a:tblGrid>
              <a:tr h="4679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ea typeface="楷体_GB2312"/>
                        </a:rPr>
                        <a:t>名称</a:t>
                      </a:r>
                      <a:endParaRPr lang="zh-CN" altLang="en-US" sz="1800" b="1" dirty="0">
                        <a:ea typeface="楷体_GB2312"/>
                      </a:endParaRPr>
                    </a:p>
                  </a:txBody>
                  <a:tcPr marL="81787" marR="81787" marT="40894" marB="40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ea typeface="楷体_GB2312"/>
                        </a:rPr>
                        <a:t>描述</a:t>
                      </a:r>
                      <a:endParaRPr lang="zh-CN" altLang="en-US" sz="1800" b="1" dirty="0">
                        <a:ea typeface="楷体_GB2312"/>
                      </a:endParaRPr>
                    </a:p>
                  </a:txBody>
                  <a:tcPr marL="81787" marR="81787" marT="40894" marB="40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ea typeface="楷体_GB2312"/>
                        </a:rPr>
                        <a:t>背景</a:t>
                      </a:r>
                      <a:endParaRPr lang="zh-CN" altLang="en-US" sz="1800" b="1" dirty="0">
                        <a:ea typeface="楷体_GB2312"/>
                      </a:endParaRPr>
                    </a:p>
                  </a:txBody>
                  <a:tcPr marL="81787" marR="81787" marT="40894" marB="40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ea typeface="楷体_GB2312"/>
                        </a:rPr>
                        <a:t>影响</a:t>
                      </a:r>
                      <a:endParaRPr lang="zh-CN" altLang="en-US" sz="1800" b="1" dirty="0">
                        <a:ea typeface="楷体_GB2312"/>
                      </a:endParaRPr>
                    </a:p>
                  </a:txBody>
                  <a:tcPr marL="81787" marR="81787" marT="40894" marB="40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995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ea typeface="楷体_GB2312"/>
                      </a:endParaRPr>
                    </a:p>
                  </a:txBody>
                  <a:tcPr marL="81787" marR="81787" marT="40894" marB="40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ea typeface="楷体_GB2312"/>
                      </a:endParaRPr>
                    </a:p>
                  </a:txBody>
                  <a:tcPr marL="81787" marR="81787" marT="40894" marB="40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ea typeface="楷体_GB2312"/>
                      </a:endParaRPr>
                    </a:p>
                  </a:txBody>
                  <a:tcPr marL="81787" marR="81787" marT="40894" marB="40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ea typeface="楷体_GB2312"/>
                      </a:endParaRPr>
                    </a:p>
                  </a:txBody>
                  <a:tcPr marL="81787" marR="81787" marT="40894" marB="40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995"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ea typeface="楷体_GB2312"/>
                      </a:endParaRPr>
                    </a:p>
                  </a:txBody>
                  <a:tcPr marL="81787" marR="81787" marT="40894" marB="40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ea typeface="楷体_GB2312"/>
                      </a:endParaRPr>
                    </a:p>
                  </a:txBody>
                  <a:tcPr marL="81787" marR="81787" marT="40894" marB="40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ea typeface="楷体_GB2312"/>
                      </a:endParaRPr>
                    </a:p>
                  </a:txBody>
                  <a:tcPr marL="81787" marR="81787" marT="40894" marB="40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ea typeface="楷体_GB2312"/>
                      </a:endParaRPr>
                    </a:p>
                  </a:txBody>
                  <a:tcPr marL="81787" marR="81787" marT="40894" marB="40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995"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ea typeface="楷体_GB2312"/>
                      </a:endParaRPr>
                    </a:p>
                  </a:txBody>
                  <a:tcPr marL="81787" marR="81787" marT="40894" marB="40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ea typeface="楷体_GB2312"/>
                      </a:endParaRPr>
                    </a:p>
                  </a:txBody>
                  <a:tcPr marL="81787" marR="81787" marT="40894" marB="40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ea typeface="楷体_GB2312"/>
                      </a:endParaRPr>
                    </a:p>
                  </a:txBody>
                  <a:tcPr marL="81787" marR="81787" marT="40894" marB="40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ea typeface="楷体_GB2312"/>
                      </a:endParaRPr>
                    </a:p>
                  </a:txBody>
                  <a:tcPr marL="81787" marR="81787" marT="40894" marB="40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995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ea typeface="楷体_GB2312"/>
                      </a:endParaRPr>
                    </a:p>
                  </a:txBody>
                  <a:tcPr marL="81787" marR="81787" marT="40894" marB="40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ea typeface="楷体_GB2312"/>
                      </a:endParaRPr>
                    </a:p>
                  </a:txBody>
                  <a:tcPr marL="81787" marR="81787" marT="40894" marB="40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ea typeface="楷体_GB2312"/>
                      </a:endParaRPr>
                    </a:p>
                  </a:txBody>
                  <a:tcPr marL="81787" marR="81787" marT="40894" marB="40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ea typeface="楷体_GB2312"/>
                      </a:endParaRPr>
                    </a:p>
                  </a:txBody>
                  <a:tcPr marL="81787" marR="81787" marT="40894" marB="408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二、信息技术的发展趋势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 rot="10800000" flipH="1">
            <a:off x="232996" y="1983343"/>
            <a:ext cx="8678007" cy="467413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66788" y="2432949"/>
            <a:ext cx="700613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展望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未来信息技术发展的趋势：提炼观点，举例说明。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" name="Rounded Rectangle 22"/>
          <p:cNvSpPr/>
          <p:nvPr/>
        </p:nvSpPr>
        <p:spPr>
          <a:xfrm>
            <a:off x="2488418" y="3150551"/>
            <a:ext cx="4155608" cy="404889"/>
          </a:xfrm>
          <a:prstGeom prst="roundRect">
            <a:avLst>
              <a:gd name="adj" fmla="val 50000"/>
            </a:avLst>
          </a:prstGeom>
          <a:solidFill>
            <a:srgbClr val="8A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zh-CN" b="1" dirty="0">
                <a:ea typeface="楷体_GB2312"/>
              </a:rPr>
              <a:t>更多样的信息处理终端</a:t>
            </a:r>
            <a:endParaRPr lang="zh-CN" altLang="en-US" b="1" dirty="0">
              <a:ea typeface="楷体_GB231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18291" y="3621569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智能家居、智能教室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Rounded Rectangle 22"/>
          <p:cNvSpPr/>
          <p:nvPr/>
        </p:nvSpPr>
        <p:spPr>
          <a:xfrm>
            <a:off x="2488418" y="4073869"/>
            <a:ext cx="4155608" cy="404889"/>
          </a:xfrm>
          <a:prstGeom prst="roundRect">
            <a:avLst>
              <a:gd name="adj" fmla="val 50000"/>
            </a:avLst>
          </a:prstGeom>
          <a:solidFill>
            <a:srgbClr val="A5C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b="1" dirty="0">
                <a:ea typeface="楷体_GB2312"/>
              </a:rPr>
              <a:t>更泛在的信息通信网络</a:t>
            </a:r>
          </a:p>
        </p:txBody>
      </p:sp>
      <p:sp>
        <p:nvSpPr>
          <p:cNvPr id="3" name="矩形 2"/>
          <p:cNvSpPr/>
          <p:nvPr/>
        </p:nvSpPr>
        <p:spPr>
          <a:xfrm>
            <a:off x="3085054" y="4553880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融合成功能强大的信息网络</a:t>
            </a:r>
          </a:p>
        </p:txBody>
      </p:sp>
      <p:sp>
        <p:nvSpPr>
          <p:cNvPr id="22" name="Rounded Rectangle 22"/>
          <p:cNvSpPr/>
          <p:nvPr/>
        </p:nvSpPr>
        <p:spPr>
          <a:xfrm>
            <a:off x="2494196" y="5039336"/>
            <a:ext cx="4155608" cy="404889"/>
          </a:xfrm>
          <a:prstGeom prst="roundRect">
            <a:avLst>
              <a:gd name="adj" fmla="val 50000"/>
            </a:avLst>
          </a:prstGeom>
          <a:solidFill>
            <a:srgbClr val="70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b="1" dirty="0">
                <a:ea typeface="楷体_GB2312"/>
              </a:rPr>
              <a:t>更泛在的信息通信网络</a:t>
            </a:r>
          </a:p>
        </p:txBody>
      </p:sp>
      <p:sp>
        <p:nvSpPr>
          <p:cNvPr id="4" name="矩形 3"/>
          <p:cNvSpPr/>
          <p:nvPr/>
        </p:nvSpPr>
        <p:spPr>
          <a:xfrm>
            <a:off x="1319712" y="5517729"/>
            <a:ext cx="6508833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语音识别、人脸识别、表情识别、虚拟现实、体感操作等技术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二、信息技术的发展趋势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 rot="10800000" flipH="1">
            <a:off x="232996" y="1983343"/>
            <a:ext cx="8678007" cy="467413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66788" y="2423173"/>
            <a:ext cx="21210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活动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：思考讨论</a:t>
            </a:r>
          </a:p>
        </p:txBody>
      </p:sp>
      <p:sp>
        <p:nvSpPr>
          <p:cNvPr id="16" name="矩形 15"/>
          <p:cNvSpPr/>
          <p:nvPr/>
        </p:nvSpPr>
        <p:spPr>
          <a:xfrm>
            <a:off x="981470" y="2823283"/>
            <a:ext cx="71839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在信息技术的发展进程中，你还知道哪些重要的历史事件和创新成果？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1470" y="3637675"/>
            <a:ext cx="71839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从发展历史和发展趋势来看，你认为未来信息技术的发展还会发生大变革吗？如果可能，它们将以什么事件作为标志？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709074" y="3706115"/>
            <a:ext cx="1245590" cy="73125"/>
            <a:chOff x="2413372" y="1156011"/>
            <a:chExt cx="1245590" cy="73125"/>
          </a:xfrm>
        </p:grpSpPr>
        <p:sp>
          <p:nvSpPr>
            <p:cNvPr id="25" name="直接连接符 3"/>
            <p:cNvSpPr/>
            <p:nvPr/>
          </p:nvSpPr>
          <p:spPr>
            <a:xfrm rot="19457599">
              <a:off x="2413372" y="1156011"/>
              <a:ext cx="1245590" cy="731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562"/>
                  </a:moveTo>
                  <a:lnTo>
                    <a:pt x="1245590" y="3656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直接连接符 4"/>
            <p:cNvSpPr/>
            <p:nvPr/>
          </p:nvSpPr>
          <p:spPr>
            <a:xfrm rot="19457599">
              <a:off x="3005028" y="1161434"/>
              <a:ext cx="62279" cy="622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709074" y="4433087"/>
            <a:ext cx="1245590" cy="73125"/>
            <a:chOff x="2413372" y="1882983"/>
            <a:chExt cx="1245590" cy="73125"/>
          </a:xfrm>
        </p:grpSpPr>
        <p:sp>
          <p:nvSpPr>
            <p:cNvPr id="23" name="直接连接符 5"/>
            <p:cNvSpPr/>
            <p:nvPr/>
          </p:nvSpPr>
          <p:spPr>
            <a:xfrm rot="2142401">
              <a:off x="2413372" y="1882983"/>
              <a:ext cx="1245590" cy="731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6562"/>
                  </a:moveTo>
                  <a:lnTo>
                    <a:pt x="1245590" y="3656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直接连接符 6"/>
            <p:cNvSpPr/>
            <p:nvPr/>
          </p:nvSpPr>
          <p:spPr>
            <a:xfrm rot="2142401">
              <a:off x="3005028" y="1888406"/>
              <a:ext cx="62279" cy="622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三、总结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 rot="10800000" flipH="1">
            <a:off x="232996" y="1983343"/>
            <a:ext cx="8678007" cy="467413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Rectangle 22"/>
          <p:cNvSpPr/>
          <p:nvPr/>
        </p:nvSpPr>
        <p:spPr>
          <a:xfrm>
            <a:off x="1761175" y="3668032"/>
            <a:ext cx="2233810" cy="898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b="1" dirty="0">
                <a:ea typeface="楷体_GB2312"/>
              </a:rPr>
              <a:t>信息技术</a:t>
            </a:r>
          </a:p>
        </p:txBody>
      </p:sp>
      <p:sp>
        <p:nvSpPr>
          <p:cNvPr id="19" name="Rectangle 22"/>
          <p:cNvSpPr/>
          <p:nvPr/>
        </p:nvSpPr>
        <p:spPr>
          <a:xfrm>
            <a:off x="4865322" y="2973277"/>
            <a:ext cx="2233810" cy="898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b="1" dirty="0">
                <a:ea typeface="楷体_GB2312"/>
              </a:rPr>
              <a:t>发展历史</a:t>
            </a:r>
          </a:p>
        </p:txBody>
      </p:sp>
      <p:sp>
        <p:nvSpPr>
          <p:cNvPr id="20" name="Rectangle 22"/>
          <p:cNvSpPr/>
          <p:nvPr/>
        </p:nvSpPr>
        <p:spPr>
          <a:xfrm>
            <a:off x="4865322" y="4277497"/>
            <a:ext cx="2233810" cy="898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b="1" dirty="0">
                <a:ea typeface="楷体_GB2312"/>
              </a:rPr>
              <a:t>发展趋势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四、课后作业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 rot="10800000" flipH="1">
            <a:off x="232996" y="1983343"/>
            <a:ext cx="8678007" cy="467413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81471" y="2941787"/>
            <a:ext cx="71839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sz="2000" b="1" dirty="0" smtClean="0">
                <a:ea typeface="楷体_GB2312"/>
              </a:rPr>
              <a:t>　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搜集资料素材，构想“智能化教学大楼”的设计方案，及时记录自己的想法，并和小组同学交流。</a:t>
            </a:r>
          </a:p>
        </p:txBody>
      </p:sp>
      <p:sp>
        <p:nvSpPr>
          <p:cNvPr id="16" name="矩形 15"/>
          <p:cNvSpPr/>
          <p:nvPr/>
        </p:nvSpPr>
        <p:spPr>
          <a:xfrm>
            <a:off x="981470" y="3904909"/>
            <a:ext cx="71839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sz="2000" b="1" dirty="0" smtClean="0">
                <a:ea typeface="楷体_GB2312"/>
              </a:rPr>
              <a:t>　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从发展历史和发展趋势来看，你认为未来信息技术的发展还会发生大变革吗？如果可能，它们将以什么事件作为标志。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en-US" altLang="zh-CN" sz="2000" dirty="0" smtClean="0">
                <a:effectLst/>
              </a:rPr>
              <a:t>Thanks  for  watching</a:t>
            </a:r>
            <a:endParaRPr lang="zh-CN" altLang="en-US" sz="2000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53400" y="3060769"/>
            <a:ext cx="86327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  <a:effectLst/>
              </a:rPr>
              <a:t>5</a:t>
            </a:r>
            <a:r>
              <a:rPr lang="zh-CN" altLang="en-US" dirty="0" smtClean="0">
                <a:solidFill>
                  <a:schemeClr val="bg1"/>
                </a:solidFill>
                <a:effectLst/>
              </a:rPr>
              <a:t>　信息技术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的发展</a:t>
            </a:r>
            <a:r>
              <a:rPr lang="zh-CN" altLang="en-US" dirty="0" smtClean="0">
                <a:solidFill>
                  <a:schemeClr val="bg1"/>
                </a:solidFill>
                <a:effectLst/>
              </a:rPr>
              <a:t>历史及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发展趋势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项目目标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427" y="2442159"/>
            <a:ext cx="7183963" cy="3189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“智能化教学大楼”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方案：智能教学楼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设计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zh-CN" altLang="en-US" sz="20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学习小组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通过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社会调研、网络搜索等方式，“边阅读边思考，边学习边设计”，收集资料，设计、编排主题作品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——“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智能化教学大楼”方案。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围绕项目问题，进行调研和需要分析，构思主题作品。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设计、编排主题作品，感受信息技术的社会应用。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领悟信息技术对社会发展与进步的推动作用。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项目准备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427" y="2442159"/>
            <a:ext cx="7183963" cy="3382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全班同学分成几个小组，各组确定一名组长，小组成员进行分工，各自承担一定的任务。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依据项目目标和自己承担的任务，准备好所需的软硬件学习工具。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查询、收集所需资料，构思、编排设计方案。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学习过程中，既要积极完成自己的任务，也要兼顾其他同学的进展，在协作中共同学习与实践。设计、编排主题作品时，要充分利用数字化学习工具。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项目实施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-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构思设计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10800000" flipH="1">
            <a:off x="232996" y="1983343"/>
            <a:ext cx="8678007" cy="475434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5427" y="2415513"/>
            <a:ext cx="7183963" cy="3430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构思</a:t>
            </a:r>
            <a:r>
              <a:rPr lang="zh-CN" altLang="en-US" sz="20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“智能化教学大楼”方案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学校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建成了一栋五层的教学大楼，每层包含五间教室、一个公共活动大厅、两间教师准备室、两个洗手间。请为大楼构思一个设计方案，基本要求如下。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从基本应用功能出发，设计信息技术设施、设备的布局以及服务支持体系。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注重节能环保、人性化、智能化，关注教与学功能的便捷性。</a:t>
            </a:r>
          </a:p>
        </p:txBody>
      </p:sp>
      <p:sp>
        <p:nvSpPr>
          <p:cNvPr id="2" name="矩形 1"/>
          <p:cNvSpPr/>
          <p:nvPr/>
        </p:nvSpPr>
        <p:spPr>
          <a:xfrm>
            <a:off x="965428" y="5803169"/>
            <a:ext cx="18258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活动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6421" y="5803169"/>
            <a:ext cx="6697579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根据要求，填写设计方案中的设计目标及设计思路。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项目实施</a:t>
            </a:r>
            <a:r>
              <a:rPr lang="en-US" altLang="zh-CN" sz="3200" dirty="0">
                <a:solidFill>
                  <a:schemeClr val="tx1"/>
                </a:solidFill>
                <a:effectLst/>
              </a:rPr>
              <a:t>—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构思设计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10800000" flipH="1">
            <a:off x="232996" y="1983343"/>
            <a:ext cx="8678007" cy="475434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65428" y="2238345"/>
            <a:ext cx="18258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活动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3" name="矩形 2"/>
          <p:cNvSpPr/>
          <p:nvPr/>
        </p:nvSpPr>
        <p:spPr>
          <a:xfrm>
            <a:off x="2446421" y="2238345"/>
            <a:ext cx="66975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根据要求，填写设计方案中的设计目标及设计思路。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183177" y="2638455"/>
          <a:ext cx="4378043" cy="3809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9149"/>
                <a:gridCol w="3108894"/>
              </a:tblGrid>
              <a:tr h="21121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ea typeface="楷体_GB2312"/>
                        </a:rPr>
                        <a:t>智能化教学大楼设计方案</a:t>
                      </a:r>
                      <a:endParaRPr lang="zh-CN" sz="1400" b="1" kern="100" dirty="0"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48147" marR="481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224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ea typeface="楷体_GB2312"/>
                        </a:rPr>
                        <a:t>设计人员及任务分配</a:t>
                      </a:r>
                      <a:endParaRPr lang="zh-CN" sz="1400" b="1" kern="100"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48147" marR="481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ea typeface="楷体_GB2312"/>
                        </a:rPr>
                        <a:t> </a:t>
                      </a:r>
                      <a:endParaRPr lang="zh-CN" sz="1400" b="1" kern="100" dirty="0"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48147" marR="481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2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ea typeface="楷体_GB2312"/>
                        </a:rPr>
                        <a:t>设计目标</a:t>
                      </a:r>
                      <a:endParaRPr lang="zh-CN" sz="1400" b="1" kern="100" dirty="0"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48147" marR="481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ea typeface="楷体_GB2312"/>
                        </a:rPr>
                        <a:t> </a:t>
                      </a:r>
                      <a:endParaRPr lang="zh-CN" sz="1400" b="1" kern="100" dirty="0"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48147" marR="481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2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ea typeface="楷体_GB2312"/>
                        </a:rPr>
                        <a:t>设计思路</a:t>
                      </a:r>
                      <a:endParaRPr lang="zh-CN" sz="1400" b="1" kern="100" dirty="0"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48147" marR="481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ea typeface="楷体_GB2312"/>
                        </a:rPr>
                        <a:t> </a:t>
                      </a:r>
                      <a:endParaRPr lang="zh-CN" sz="1400" b="1" kern="100"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48147" marR="481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9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ea typeface="楷体_GB2312"/>
                        </a:rPr>
                        <a:t>设计要点说明</a:t>
                      </a:r>
                      <a:endParaRPr lang="zh-CN" sz="1400" b="1" kern="100" dirty="0"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48147" marR="481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ea typeface="楷体_GB2312"/>
                        </a:rPr>
                        <a:t> </a:t>
                      </a:r>
                      <a:endParaRPr lang="zh-CN" sz="1400" b="1" kern="100"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48147" marR="481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219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ea typeface="楷体_GB2312"/>
                        </a:rPr>
                        <a:t>教室设计（布局、功能、技术与配置）</a:t>
                      </a:r>
                      <a:endParaRPr lang="zh-CN" sz="1400" b="1" kern="100"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48147" marR="481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54542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ea typeface="楷体_GB2312"/>
                      </a:endParaRPr>
                    </a:p>
                  </a:txBody>
                  <a:tcPr marL="48147" marR="481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11219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effectLst/>
                          <a:ea typeface="楷体_GB2312"/>
                        </a:rPr>
                        <a:t>公共大厅设计（布局、功能、技术与配置）</a:t>
                      </a:r>
                      <a:endParaRPr lang="zh-CN" sz="1400" b="1" kern="100"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48147" marR="481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54542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400" b="1" kern="100" dirty="0">
                        <a:effectLst/>
                        <a:ea typeface="楷体_GB2312"/>
                      </a:endParaRPr>
                    </a:p>
                  </a:txBody>
                  <a:tcPr marL="48147" marR="481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11219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ea typeface="楷体_GB2312"/>
                        </a:rPr>
                        <a:t>教师准备室设计（布局、功能、技术与配置）</a:t>
                      </a:r>
                      <a:endParaRPr lang="zh-CN" sz="1400" b="1" kern="100" dirty="0"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48147" marR="481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22439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ea typeface="楷体_GB2312"/>
                        </a:rPr>
                        <a:t> </a:t>
                      </a:r>
                      <a:endParaRPr lang="zh-CN" sz="1400" b="1" kern="100" dirty="0">
                        <a:effectLst/>
                        <a:ea typeface="楷体_GB231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ea typeface="楷体_GB2312"/>
                        </a:rPr>
                        <a:t> </a:t>
                      </a:r>
                      <a:endParaRPr lang="zh-CN" sz="1400" b="1" kern="100" dirty="0"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48147" marR="481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11219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ea typeface="楷体_GB2312"/>
                        </a:rPr>
                        <a:t>洗手间设计（布局、功能、技术与配置）</a:t>
                      </a:r>
                      <a:endParaRPr lang="zh-CN" sz="1400" b="1" kern="100" dirty="0"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48147" marR="481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03028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ea typeface="楷体_GB2312"/>
                        </a:rPr>
                        <a:t> </a:t>
                      </a:r>
                      <a:endParaRPr lang="zh-CN" sz="1400" b="1" kern="100" dirty="0">
                        <a:effectLst/>
                        <a:ea typeface="楷体_GB2312"/>
                      </a:endParaRPr>
                    </a:p>
                  </a:txBody>
                  <a:tcPr marL="48147" marR="4814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体验探索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1470" y="2470484"/>
            <a:ext cx="7232088" cy="2804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感受身边的信息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/>
              </a:rPr>
              <a:t>　　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早上，清脆的手机闹铃声把我们从梦中叫醒，新的一天开始了！手机推送的天气预报送来阴晴冷暖信息；上学路上，实时的交通信息让我们选择合适的出行方式；走在校园中，大屏幕上滚动着校内的各种信息，广播里播放着重要通知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……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由此可见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，信息无处不在，信息技术已经成为社会生活的重要组成部分。</a:t>
            </a:r>
          </a:p>
        </p:txBody>
      </p:sp>
      <p:sp>
        <p:nvSpPr>
          <p:cNvPr id="15" name="任意多边形 14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体验探索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81470" y="4300675"/>
            <a:ext cx="957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讨论</a:t>
            </a:r>
            <a:r>
              <a:rPr lang="zh-CN" altLang="en-US" sz="2000" dirty="0" smtClean="0"/>
              <a:t>：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1827474" y="4293729"/>
            <a:ext cx="69016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在社会生活中，还有哪些应用信息技术解决问题的事例？</a:t>
            </a:r>
          </a:p>
        </p:txBody>
      </p:sp>
      <p:sp>
        <p:nvSpPr>
          <p:cNvPr id="17" name="矩形 16"/>
          <p:cNvSpPr/>
          <p:nvPr/>
        </p:nvSpPr>
        <p:spPr>
          <a:xfrm>
            <a:off x="971934" y="3325511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思考：</a:t>
            </a:r>
          </a:p>
        </p:txBody>
      </p:sp>
      <p:sp>
        <p:nvSpPr>
          <p:cNvPr id="18" name="矩形 17"/>
          <p:cNvSpPr/>
          <p:nvPr/>
        </p:nvSpPr>
        <p:spPr>
          <a:xfrm>
            <a:off x="1827475" y="3325511"/>
            <a:ext cx="6354000" cy="801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在社会发展进程中，人类获取、传播信息的技术手段经历了怎样的变化？</a:t>
            </a:r>
          </a:p>
        </p:txBody>
      </p:sp>
      <p:sp>
        <p:nvSpPr>
          <p:cNvPr id="19" name="任意多边形 18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一、信息技术的发展历史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1470" y="2438400"/>
            <a:ext cx="6354000" cy="412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信息技术</a:t>
            </a:r>
          </a:p>
        </p:txBody>
      </p:sp>
      <p:sp>
        <p:nvSpPr>
          <p:cNvPr id="20" name="Oval 9"/>
          <p:cNvSpPr>
            <a:spLocks noChangeAspect="1"/>
          </p:cNvSpPr>
          <p:nvPr/>
        </p:nvSpPr>
        <p:spPr>
          <a:xfrm>
            <a:off x="4117440" y="2870441"/>
            <a:ext cx="1051674" cy="1051673"/>
          </a:xfrm>
          <a:prstGeom prst="ellipse">
            <a:avLst/>
          </a:prstGeom>
          <a:solidFill>
            <a:schemeClr val="accent4"/>
          </a:solidFill>
          <a:ln w="19050" cap="rnd">
            <a:noFill/>
            <a:prstDash val="sysDot"/>
            <a:round/>
          </a:ln>
          <a:effectLst>
            <a:outerShdw blurRad="508000" dist="190500" dir="5400000" algn="tl" rotWithShape="0">
              <a:schemeClr val="bg2"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ts val="100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楷体_GB2312"/>
              </a:rPr>
              <a:t>表示</a:t>
            </a:r>
          </a:p>
        </p:txBody>
      </p:sp>
      <p:sp>
        <p:nvSpPr>
          <p:cNvPr id="21" name="Oval 7"/>
          <p:cNvSpPr>
            <a:spLocks noChangeAspect="1"/>
          </p:cNvSpPr>
          <p:nvPr/>
        </p:nvSpPr>
        <p:spPr>
          <a:xfrm>
            <a:off x="5347170" y="3742712"/>
            <a:ext cx="1051675" cy="1051674"/>
          </a:xfrm>
          <a:prstGeom prst="ellipse">
            <a:avLst/>
          </a:prstGeom>
          <a:solidFill>
            <a:schemeClr val="accent2"/>
          </a:solidFill>
          <a:ln w="19050" cap="rnd">
            <a:noFill/>
            <a:prstDash val="sysDot"/>
            <a:round/>
          </a:ln>
          <a:effectLst>
            <a:outerShdw blurRad="508000" dist="190500" dir="5400000" algn="tl" rotWithShape="0">
              <a:schemeClr val="bg2"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ts val="100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楷体_GB2312"/>
              </a:rPr>
              <a:t>传输</a:t>
            </a:r>
          </a:p>
        </p:txBody>
      </p:sp>
      <p:sp>
        <p:nvSpPr>
          <p:cNvPr id="22" name="Oval 5"/>
          <p:cNvSpPr>
            <a:spLocks noChangeAspect="1"/>
          </p:cNvSpPr>
          <p:nvPr/>
        </p:nvSpPr>
        <p:spPr>
          <a:xfrm>
            <a:off x="4888022" y="4902847"/>
            <a:ext cx="1129586" cy="1129585"/>
          </a:xfrm>
          <a:prstGeom prst="ellipse">
            <a:avLst/>
          </a:prstGeom>
          <a:solidFill>
            <a:schemeClr val="accent3"/>
          </a:solidFill>
          <a:ln w="19050" cap="rnd">
            <a:noFill/>
            <a:prstDash val="sysDot"/>
            <a:round/>
          </a:ln>
          <a:effectLst>
            <a:outerShdw blurRad="508000" dist="190500" dir="5400000" algn="tl" rotWithShape="0">
              <a:schemeClr val="bg2"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ts val="100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楷体_GB2312"/>
              </a:rPr>
              <a:t>加工</a:t>
            </a:r>
          </a:p>
        </p:txBody>
      </p:sp>
      <p:sp>
        <p:nvSpPr>
          <p:cNvPr id="23" name="Oval 3"/>
          <p:cNvSpPr>
            <a:spLocks noChangeAspect="1"/>
          </p:cNvSpPr>
          <p:nvPr/>
        </p:nvSpPr>
        <p:spPr>
          <a:xfrm>
            <a:off x="3520326" y="4980760"/>
            <a:ext cx="1051673" cy="1051672"/>
          </a:xfrm>
          <a:prstGeom prst="ellipse">
            <a:avLst/>
          </a:prstGeom>
          <a:solidFill>
            <a:schemeClr val="accent1"/>
          </a:solidFill>
          <a:ln w="19050" cap="rnd">
            <a:noFill/>
            <a:prstDash val="sysDot"/>
            <a:round/>
          </a:ln>
          <a:effectLst>
            <a:outerShdw blurRad="508000" dist="190500" dir="5400000" algn="tl" rotWithShape="0">
              <a:schemeClr val="bg2">
                <a:alpha val="5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ts val="100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楷体_GB2312"/>
              </a:rPr>
              <a:t>存储</a:t>
            </a:r>
          </a:p>
        </p:txBody>
      </p:sp>
      <p:sp>
        <p:nvSpPr>
          <p:cNvPr id="24" name="Oval 19"/>
          <p:cNvSpPr>
            <a:spLocks noChangeAspect="1"/>
          </p:cNvSpPr>
          <p:nvPr/>
        </p:nvSpPr>
        <p:spPr>
          <a:xfrm>
            <a:off x="2994489" y="3742713"/>
            <a:ext cx="1051675" cy="105167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ts val="100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楷体_GB2312"/>
              </a:rPr>
              <a:t>获取</a:t>
            </a:r>
          </a:p>
        </p:txBody>
      </p:sp>
      <p:sp>
        <p:nvSpPr>
          <p:cNvPr id="25" name="Oval 8"/>
          <p:cNvSpPr>
            <a:spLocks noChangeAspect="1"/>
          </p:cNvSpPr>
          <p:nvPr/>
        </p:nvSpPr>
        <p:spPr>
          <a:xfrm>
            <a:off x="4228867" y="4082445"/>
            <a:ext cx="898316" cy="898315"/>
          </a:xfrm>
          <a:prstGeom prst="ellipse">
            <a:avLst/>
          </a:prstGeom>
          <a:noFill/>
          <a:ln w="12700" cap="rnd">
            <a:solidFill>
              <a:schemeClr val="accent4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ts val="1000"/>
              </a:spcAft>
              <a:defRPr/>
            </a:pPr>
            <a:r>
              <a:rPr lang="zh-CN" altLang="en-US" sz="2000" b="1" dirty="0">
                <a:solidFill>
                  <a:schemeClr val="tx1"/>
                </a:solidFill>
                <a:ea typeface="楷体_GB2312"/>
              </a:rPr>
              <a:t>信息</a:t>
            </a:r>
            <a:endParaRPr lang="bg-BG" sz="2000" b="1" dirty="0">
              <a:solidFill>
                <a:schemeClr val="tx1"/>
              </a:solidFill>
              <a:ea typeface="楷体_GB2312"/>
            </a:endParaRPr>
          </a:p>
        </p:txBody>
      </p:sp>
      <p:sp>
        <p:nvSpPr>
          <p:cNvPr id="27" name="任意多边形 26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ad4e25c-9d03-467f-9d80-52e4b3dbebcb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528</Words>
  <Application>Microsoft Office PowerPoint</Application>
  <PresentationFormat>全屏显示(4:3)</PresentationFormat>
  <Paragraphs>119</Paragraphs>
  <Slides>19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whaty</cp:lastModifiedBy>
  <cp:revision>153</cp:revision>
  <dcterms:created xsi:type="dcterms:W3CDTF">2019-04-15T01:46:00Z</dcterms:created>
  <dcterms:modified xsi:type="dcterms:W3CDTF">2019-08-27T06:01:39Z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