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68" r:id="rId2"/>
    <p:sldId id="257" r:id="rId3"/>
    <p:sldId id="319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9" r:id="rId13"/>
    <p:sldId id="330" r:id="rId14"/>
    <p:sldId id="331" r:id="rId15"/>
    <p:sldId id="332" r:id="rId16"/>
    <p:sldId id="333" r:id="rId17"/>
    <p:sldId id="334" r:id="rId18"/>
    <p:sldId id="263" r:id="rId19"/>
  </p:sldIdLst>
  <p:sldSz cx="9144000" cy="6858000" type="screen4x3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57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466E8C"/>
    <a:srgbClr val="FF6D67"/>
    <a:srgbClr val="BB9F7A"/>
    <a:srgbClr val="DE7F7E"/>
    <a:srgbClr val="62C5DC"/>
    <a:srgbClr val="F2F2F2"/>
    <a:srgbClr val="508EFF"/>
    <a:srgbClr val="64978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140" y="-144"/>
      </p:cViewPr>
      <p:guideLst>
        <p:guide orient="horz" pos="157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34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912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35838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8752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项目介绍：学校教学楼安全监控需要升级改造，把原有的模拟监控系统改造为智能数字网络监控系统，本次实验我们以教学楼一层的监控系统改造为例。学校把一层两个教室改造成了小型会议室，方便各年级开年级组会来用，偶尔会有视频会议需求。</a:t>
            </a:r>
            <a:endParaRPr lang="en-US" altLang="zh-CN" dirty="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90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693940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518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0398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44604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81842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455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099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9BCAF648-C11D-464B-9F61-EF8C7BAC3D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9E34-AC59-45A9-9ED1-B0E8DF802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525057" y="227259"/>
            <a:ext cx="533190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zh-CN" sz="4000" b="1" dirty="0" smtClean="0">
                <a:solidFill>
                  <a:srgbClr val="7BA9CA"/>
                </a:solidFill>
                <a:effectLst/>
                <a:cs typeface="+mn-ea"/>
                <a:sym typeface="+mn-lt"/>
              </a:rPr>
              <a:t>3 </a:t>
            </a:r>
            <a:r>
              <a:rPr lang="zh-CN" altLang="en-US" sz="4000" b="1" dirty="0" smtClean="0">
                <a:solidFill>
                  <a:srgbClr val="7BA9CA"/>
                </a:solidFill>
                <a:effectLst/>
                <a:cs typeface="+mn-ea"/>
                <a:sym typeface="+mn-lt"/>
              </a:rPr>
              <a:t>信息系统的开发过程</a:t>
            </a:r>
            <a:endParaRPr lang="zh-CN" altLang="en-US" sz="4000" b="1" dirty="0">
              <a:solidFill>
                <a:srgbClr val="7BA9CA"/>
              </a:solidFill>
              <a:effectLst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4"/>
          <p:cNvSpPr>
            <a:spLocks noGrp="1"/>
          </p:cNvSpPr>
          <p:nvPr/>
        </p:nvSpPr>
        <p:spPr>
          <a:xfrm>
            <a:off x="981711" y="3157979"/>
            <a:ext cx="719709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各个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小组围绕自己的主题任务进行学习与讨论、归纳要点并记录，形成小组学习成果。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6625" y="2533876"/>
            <a:ext cx="699322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填写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项目手册：</a:t>
            </a:r>
          </a:p>
        </p:txBody>
      </p:sp>
      <p:sp>
        <p:nvSpPr>
          <p:cNvPr id="11" name="任意多边形 16"/>
          <p:cNvSpPr/>
          <p:nvPr/>
        </p:nvSpPr>
        <p:spPr>
          <a:xfrm rot="10800000" flipH="1">
            <a:off x="232996" y="2265954"/>
            <a:ext cx="8678007" cy="324171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936625" y="1144022"/>
            <a:ext cx="333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</a:p>
        </p:txBody>
      </p:sp>
      <p:sp>
        <p:nvSpPr>
          <p:cNvPr id="12" name="等腰三角形 8"/>
          <p:cNvSpPr/>
          <p:nvPr/>
        </p:nvSpPr>
        <p:spPr>
          <a:xfrm rot="5400000">
            <a:off x="550378" y="135837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4"/>
          <p:cNvSpPr>
            <a:spLocks noGrp="1"/>
          </p:cNvSpPr>
          <p:nvPr/>
        </p:nvSpPr>
        <p:spPr>
          <a:xfrm>
            <a:off x="937261" y="3108960"/>
            <a:ext cx="712089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工程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团队根据用户需求和设计，进行系统施工；两组工程团队分别搭建有线和无线监控系统；用户团队和设计团队负责全程监理。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任意多边形 16"/>
          <p:cNvSpPr/>
          <p:nvPr/>
        </p:nvSpPr>
        <p:spPr>
          <a:xfrm rot="10800000" flipH="1">
            <a:off x="232996" y="2265954"/>
            <a:ext cx="8678007" cy="324171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936625" y="2427196"/>
            <a:ext cx="699322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　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施工设计：</a:t>
            </a:r>
            <a:endParaRPr lang="zh-CN" altLang="en-US" sz="240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文本框 6"/>
          <p:cNvSpPr txBox="1"/>
          <p:nvPr/>
        </p:nvSpPr>
        <p:spPr>
          <a:xfrm>
            <a:off x="936625" y="1144022"/>
            <a:ext cx="333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</a:p>
        </p:txBody>
      </p:sp>
      <p:sp>
        <p:nvSpPr>
          <p:cNvPr id="13" name="等腰三角形 8"/>
          <p:cNvSpPr/>
          <p:nvPr/>
        </p:nvSpPr>
        <p:spPr>
          <a:xfrm rot="5400000">
            <a:off x="550378" y="135837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4"/>
          <p:cNvSpPr>
            <a:spLocks noGrp="1"/>
          </p:cNvSpPr>
          <p:nvPr/>
        </p:nvSpPr>
        <p:spPr>
          <a:xfrm>
            <a:off x="936626" y="3320415"/>
            <a:ext cx="6700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工程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团队不断调试设备以满足用户需求。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6626" y="2786102"/>
            <a:ext cx="352615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　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设备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调试：</a:t>
            </a:r>
          </a:p>
        </p:txBody>
      </p:sp>
      <p:sp>
        <p:nvSpPr>
          <p:cNvPr id="11" name="任意多边形 16"/>
          <p:cNvSpPr/>
          <p:nvPr/>
        </p:nvSpPr>
        <p:spPr>
          <a:xfrm rot="10800000" flipH="1">
            <a:off x="232996" y="2265954"/>
            <a:ext cx="8678007" cy="324171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936625" y="1144022"/>
            <a:ext cx="333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</a:p>
        </p:txBody>
      </p:sp>
      <p:sp>
        <p:nvSpPr>
          <p:cNvPr id="12" name="等腰三角形 8"/>
          <p:cNvSpPr/>
          <p:nvPr/>
        </p:nvSpPr>
        <p:spPr>
          <a:xfrm rot="5400000">
            <a:off x="550378" y="135837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4"/>
          <p:cNvSpPr>
            <a:spLocks noGrp="1"/>
          </p:cNvSpPr>
          <p:nvPr/>
        </p:nvSpPr>
        <p:spPr>
          <a:xfrm>
            <a:off x="936627" y="3320033"/>
            <a:ext cx="53305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团队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之间沟通系统维护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事宜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任意多边形 16"/>
          <p:cNvSpPr/>
          <p:nvPr/>
        </p:nvSpPr>
        <p:spPr>
          <a:xfrm rot="10800000" flipH="1">
            <a:off x="232996" y="2265954"/>
            <a:ext cx="8678007" cy="324171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936625" y="1144022"/>
            <a:ext cx="333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</a:p>
        </p:txBody>
      </p:sp>
      <p:sp>
        <p:nvSpPr>
          <p:cNvPr id="12" name="等腰三角形 8"/>
          <p:cNvSpPr/>
          <p:nvPr/>
        </p:nvSpPr>
        <p:spPr>
          <a:xfrm rot="5400000">
            <a:off x="550378" y="135837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794386" y="2784830"/>
            <a:ext cx="352615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系统维护：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4"/>
          <p:cNvSpPr>
            <a:spLocks noGrp="1"/>
          </p:cNvSpPr>
          <p:nvPr/>
        </p:nvSpPr>
        <p:spPr>
          <a:xfrm>
            <a:off x="981710" y="3148146"/>
            <a:ext cx="718439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根据刚刚搭建的小型监控系统，总结归纳监控系统的基本组成和工作过程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</a:p>
          <a:p>
            <a:pPr>
              <a:lnSpc>
                <a:spcPct val="120000"/>
              </a:lnSpc>
            </a:pP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小组进行讨论分析，展示自己分析的结果。</a:t>
            </a: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2265954"/>
            <a:ext cx="8678007" cy="324171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936625" y="1144022"/>
            <a:ext cx="333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</a:p>
        </p:txBody>
      </p:sp>
      <p:sp>
        <p:nvSpPr>
          <p:cNvPr id="13" name="等腰三角形 8"/>
          <p:cNvSpPr/>
          <p:nvPr/>
        </p:nvSpPr>
        <p:spPr>
          <a:xfrm rot="5400000">
            <a:off x="550378" y="135837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861060" y="2502978"/>
            <a:ext cx="3481072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信息系统工作过程：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接箭头连接符 35"/>
          <p:cNvCxnSpPr/>
          <p:nvPr/>
        </p:nvCxnSpPr>
        <p:spPr>
          <a:xfrm>
            <a:off x="7234403" y="3450122"/>
            <a:ext cx="7750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6650085" y="3248251"/>
            <a:ext cx="0" cy="111675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170671" y="4554765"/>
            <a:ext cx="7750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/>
        </p:nvSpPr>
        <p:spPr>
          <a:xfrm>
            <a:off x="1116354" y="3248251"/>
            <a:ext cx="2045398" cy="1757455"/>
          </a:xfrm>
          <a:prstGeom prst="roundRect">
            <a:avLst>
              <a:gd name="adj" fmla="val 7128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142129" y="3248251"/>
            <a:ext cx="2045398" cy="1757455"/>
          </a:xfrm>
          <a:prstGeom prst="roundRect">
            <a:avLst>
              <a:gd name="adj" fmla="val 7128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66618" y="1848630"/>
            <a:ext cx="699322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　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信息系统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工作过程：</a:t>
            </a:r>
          </a:p>
        </p:txBody>
      </p:sp>
      <p:sp>
        <p:nvSpPr>
          <p:cNvPr id="10" name="内容占位符 4"/>
          <p:cNvSpPr>
            <a:spLocks noGrp="1"/>
          </p:cNvSpPr>
          <p:nvPr/>
        </p:nvSpPr>
        <p:spPr>
          <a:xfrm>
            <a:off x="1484309" y="3026914"/>
            <a:ext cx="1322866" cy="442674"/>
          </a:xfrm>
          <a:prstGeom prst="roundRect">
            <a:avLst/>
          </a:prstGeom>
          <a:solidFill>
            <a:srgbClr val="FF6D67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监控前端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内容占位符 4"/>
          <p:cNvSpPr>
            <a:spLocks noGrp="1"/>
          </p:cNvSpPr>
          <p:nvPr/>
        </p:nvSpPr>
        <p:spPr>
          <a:xfrm>
            <a:off x="4532309" y="3026914"/>
            <a:ext cx="1322866" cy="442674"/>
          </a:xfrm>
          <a:prstGeom prst="roundRect">
            <a:avLst/>
          </a:prstGeom>
          <a:solidFill>
            <a:srgbClr val="FF6D67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储存控制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内容占位符 4"/>
          <p:cNvSpPr>
            <a:spLocks noGrp="1"/>
          </p:cNvSpPr>
          <p:nvPr/>
        </p:nvSpPr>
        <p:spPr>
          <a:xfrm>
            <a:off x="6422077" y="3229214"/>
            <a:ext cx="812326" cy="442674"/>
          </a:xfrm>
          <a:prstGeom prst="roundRect">
            <a:avLst/>
          </a:prstGeom>
          <a:solidFill>
            <a:srgbClr val="FF6D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网络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内容占位符 4"/>
          <p:cNvSpPr>
            <a:spLocks noGrp="1"/>
          </p:cNvSpPr>
          <p:nvPr/>
        </p:nvSpPr>
        <p:spPr>
          <a:xfrm>
            <a:off x="7830835" y="3229214"/>
            <a:ext cx="1076406" cy="442674"/>
          </a:xfrm>
          <a:prstGeom prst="roundRect">
            <a:avLst/>
          </a:prstGeom>
          <a:solidFill>
            <a:srgbClr val="FF6D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云服务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4" name="内容占位符 4"/>
          <p:cNvSpPr>
            <a:spLocks noGrp="1"/>
          </p:cNvSpPr>
          <p:nvPr/>
        </p:nvSpPr>
        <p:spPr>
          <a:xfrm>
            <a:off x="7830835" y="4341468"/>
            <a:ext cx="1076406" cy="442674"/>
          </a:xfrm>
          <a:prstGeom prst="roundRect">
            <a:avLst/>
          </a:prstGeom>
          <a:solidFill>
            <a:srgbClr val="FF6D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客户端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5" name="内容占位符 4"/>
          <p:cNvSpPr>
            <a:spLocks noGrp="1"/>
          </p:cNvSpPr>
          <p:nvPr/>
        </p:nvSpPr>
        <p:spPr>
          <a:xfrm>
            <a:off x="6422077" y="4341468"/>
            <a:ext cx="1076406" cy="442674"/>
          </a:xfrm>
          <a:prstGeom prst="roundRect">
            <a:avLst/>
          </a:prstGeom>
          <a:solidFill>
            <a:srgbClr val="FF6D67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路由器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7" name="内容占位符 4"/>
          <p:cNvSpPr>
            <a:spLocks noGrp="1"/>
          </p:cNvSpPr>
          <p:nvPr/>
        </p:nvSpPr>
        <p:spPr>
          <a:xfrm>
            <a:off x="1350253" y="3450122"/>
            <a:ext cx="16652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数字摄像头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红外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探头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监听盒</a:t>
            </a:r>
          </a:p>
        </p:txBody>
      </p:sp>
      <p:sp>
        <p:nvSpPr>
          <p:cNvPr id="20" name="内容占位符 4"/>
          <p:cNvSpPr>
            <a:spLocks noGrp="1"/>
          </p:cNvSpPr>
          <p:nvPr/>
        </p:nvSpPr>
        <p:spPr>
          <a:xfrm>
            <a:off x="4142128" y="3461027"/>
            <a:ext cx="20453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解码服务器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储存服务器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智能分析服务器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内容占位符 4"/>
          <p:cNvSpPr>
            <a:spLocks noGrp="1"/>
          </p:cNvSpPr>
          <p:nvPr/>
        </p:nvSpPr>
        <p:spPr>
          <a:xfrm>
            <a:off x="88900" y="3361019"/>
            <a:ext cx="959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画面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内容占位符 4"/>
          <p:cNvSpPr>
            <a:spLocks noGrp="1"/>
          </p:cNvSpPr>
          <p:nvPr/>
        </p:nvSpPr>
        <p:spPr>
          <a:xfrm>
            <a:off x="95697" y="4321873"/>
            <a:ext cx="9598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声音</a:t>
            </a:r>
          </a:p>
        </p:txBody>
      </p:sp>
      <p:sp>
        <p:nvSpPr>
          <p:cNvPr id="23" name="内容占位符 4"/>
          <p:cNvSpPr>
            <a:spLocks noGrp="1"/>
          </p:cNvSpPr>
          <p:nvPr/>
        </p:nvSpPr>
        <p:spPr>
          <a:xfrm>
            <a:off x="2990507" y="3903192"/>
            <a:ext cx="1322866" cy="442674"/>
          </a:xfrm>
          <a:prstGeom prst="roundRect">
            <a:avLst/>
          </a:prstGeom>
          <a:solidFill>
            <a:srgbClr val="FF6D67"/>
          </a:solidFill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内部线路</a:t>
            </a:r>
          </a:p>
        </p:txBody>
      </p:sp>
      <p:cxnSp>
        <p:nvCxnSpPr>
          <p:cNvPr id="25" name="直接箭头连接符 24"/>
          <p:cNvCxnSpPr/>
          <p:nvPr/>
        </p:nvCxnSpPr>
        <p:spPr>
          <a:xfrm>
            <a:off x="273678" y="3903192"/>
            <a:ext cx="7750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 flipH="1" flipV="1">
            <a:off x="7234403" y="3671889"/>
            <a:ext cx="543349" cy="6499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8555203" y="3671889"/>
            <a:ext cx="0" cy="64998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>
            <a:off x="280475" y="4304638"/>
            <a:ext cx="77504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6"/>
          <p:cNvSpPr txBox="1"/>
          <p:nvPr/>
        </p:nvSpPr>
        <p:spPr>
          <a:xfrm>
            <a:off x="936625" y="1144022"/>
            <a:ext cx="333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</a:p>
        </p:txBody>
      </p:sp>
      <p:sp>
        <p:nvSpPr>
          <p:cNvPr id="29" name="等腰三角形 8"/>
          <p:cNvSpPr/>
          <p:nvPr/>
        </p:nvSpPr>
        <p:spPr>
          <a:xfrm rot="5400000">
            <a:off x="550378" y="135837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右箭头 3"/>
          <p:cNvSpPr/>
          <p:nvPr/>
        </p:nvSpPr>
        <p:spPr>
          <a:xfrm>
            <a:off x="172918" y="4457331"/>
            <a:ext cx="1379203" cy="168637"/>
          </a:xfrm>
          <a:prstGeom prst="rightArrow">
            <a:avLst>
              <a:gd name="adj1" fmla="val 50000"/>
              <a:gd name="adj2" fmla="val 2382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内容占位符 4"/>
          <p:cNvSpPr>
            <a:spLocks noGrp="1"/>
          </p:cNvSpPr>
          <p:nvPr/>
        </p:nvSpPr>
        <p:spPr>
          <a:xfrm>
            <a:off x="1564202" y="4218156"/>
            <a:ext cx="1090613" cy="442674"/>
          </a:xfrm>
          <a:prstGeom prst="roundRect">
            <a:avLst/>
          </a:prstGeom>
          <a:solidFill>
            <a:srgbClr val="FF6D6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chemeClr val="bg1"/>
                </a:solidFill>
                <a:cs typeface="+mn-ea"/>
                <a:sym typeface="+mn-lt"/>
              </a:rPr>
              <a:t>输入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3" name="内容占位符 4"/>
          <p:cNvSpPr>
            <a:spLocks noGrp="1"/>
          </p:cNvSpPr>
          <p:nvPr/>
        </p:nvSpPr>
        <p:spPr>
          <a:xfrm>
            <a:off x="4895054" y="2781132"/>
            <a:ext cx="1090613" cy="533125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反馈</a:t>
            </a:r>
          </a:p>
        </p:txBody>
      </p:sp>
      <p:sp>
        <p:nvSpPr>
          <p:cNvPr id="14" name="内容占位符 4"/>
          <p:cNvSpPr>
            <a:spLocks noGrp="1"/>
          </p:cNvSpPr>
          <p:nvPr/>
        </p:nvSpPr>
        <p:spPr>
          <a:xfrm>
            <a:off x="4009337" y="4218156"/>
            <a:ext cx="1090613" cy="442674"/>
          </a:xfrm>
          <a:prstGeom prst="roundRect">
            <a:avLst/>
          </a:prstGeom>
          <a:solidFill>
            <a:srgbClr val="7BA9CA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处理</a:t>
            </a:r>
          </a:p>
        </p:txBody>
      </p:sp>
      <p:sp>
        <p:nvSpPr>
          <p:cNvPr id="15" name="内容占位符 4"/>
          <p:cNvSpPr>
            <a:spLocks noGrp="1"/>
          </p:cNvSpPr>
          <p:nvPr/>
        </p:nvSpPr>
        <p:spPr>
          <a:xfrm>
            <a:off x="6479153" y="4218156"/>
            <a:ext cx="1090613" cy="442674"/>
          </a:xfrm>
          <a:prstGeom prst="roundRect">
            <a:avLst/>
          </a:prstGeom>
          <a:solidFill>
            <a:srgbClr val="FF6D67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输出</a:t>
            </a:r>
          </a:p>
        </p:txBody>
      </p:sp>
      <p:sp>
        <p:nvSpPr>
          <p:cNvPr id="16" name="右箭头 15"/>
          <p:cNvSpPr/>
          <p:nvPr/>
        </p:nvSpPr>
        <p:spPr>
          <a:xfrm>
            <a:off x="2654815" y="4457331"/>
            <a:ext cx="1379203" cy="168637"/>
          </a:xfrm>
          <a:prstGeom prst="rightArrow">
            <a:avLst>
              <a:gd name="adj1" fmla="val 50000"/>
              <a:gd name="adj2" fmla="val 2382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右箭头 16"/>
          <p:cNvSpPr/>
          <p:nvPr/>
        </p:nvSpPr>
        <p:spPr>
          <a:xfrm>
            <a:off x="5099950" y="4457331"/>
            <a:ext cx="1379203" cy="168637"/>
          </a:xfrm>
          <a:prstGeom prst="rightArrow">
            <a:avLst>
              <a:gd name="adj1" fmla="val 50000"/>
              <a:gd name="adj2" fmla="val 2382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7569766" y="4457331"/>
            <a:ext cx="1379203" cy="168637"/>
          </a:xfrm>
          <a:prstGeom prst="rightArrow">
            <a:avLst>
              <a:gd name="adj1" fmla="val 50000"/>
              <a:gd name="adj2" fmla="val 2382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右箭头 18"/>
          <p:cNvSpPr/>
          <p:nvPr/>
        </p:nvSpPr>
        <p:spPr>
          <a:xfrm rot="5400000">
            <a:off x="1651039" y="3716668"/>
            <a:ext cx="916936" cy="112115"/>
          </a:xfrm>
          <a:prstGeom prst="rightArrow">
            <a:avLst>
              <a:gd name="adj1" fmla="val 50000"/>
              <a:gd name="adj2" fmla="val 2382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V="1">
            <a:off x="2084107" y="3314257"/>
            <a:ext cx="6081539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 rot="5400000">
            <a:off x="4092757" y="3716669"/>
            <a:ext cx="916936" cy="112115"/>
          </a:xfrm>
          <a:prstGeom prst="rightArrow">
            <a:avLst>
              <a:gd name="adj1" fmla="val 50000"/>
              <a:gd name="adj2" fmla="val 2382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140246" y="3314257"/>
            <a:ext cx="25400" cy="12273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6"/>
          <p:cNvSpPr txBox="1"/>
          <p:nvPr/>
        </p:nvSpPr>
        <p:spPr>
          <a:xfrm>
            <a:off x="936625" y="1144022"/>
            <a:ext cx="333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</a:p>
        </p:txBody>
      </p:sp>
      <p:sp>
        <p:nvSpPr>
          <p:cNvPr id="24" name="等腰三角形 8"/>
          <p:cNvSpPr/>
          <p:nvPr/>
        </p:nvSpPr>
        <p:spPr>
          <a:xfrm rot="5400000">
            <a:off x="550378" y="135837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5" name="文本框 8"/>
          <p:cNvSpPr txBox="1"/>
          <p:nvPr/>
        </p:nvSpPr>
        <p:spPr>
          <a:xfrm>
            <a:off x="966618" y="1848630"/>
            <a:ext cx="699322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信息系统工作过程：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4"/>
          <p:cNvSpPr>
            <a:spLocks noGrp="1"/>
          </p:cNvSpPr>
          <p:nvPr/>
        </p:nvSpPr>
        <p:spPr>
          <a:xfrm>
            <a:off x="936626" y="3300546"/>
            <a:ext cx="62353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各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小组展示成果，自评互评，教师点评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总结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65506" y="2780434"/>
            <a:ext cx="745126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小组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展示交流评价：</a:t>
            </a:r>
          </a:p>
        </p:txBody>
      </p:sp>
      <p:sp>
        <p:nvSpPr>
          <p:cNvPr id="11" name="任意多边形 16"/>
          <p:cNvSpPr/>
          <p:nvPr/>
        </p:nvSpPr>
        <p:spPr>
          <a:xfrm rot="10800000" flipH="1">
            <a:off x="232996" y="2265954"/>
            <a:ext cx="8678007" cy="324171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936625" y="1144022"/>
            <a:ext cx="333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</a:p>
        </p:txBody>
      </p:sp>
      <p:sp>
        <p:nvSpPr>
          <p:cNvPr id="12" name="等腰三角形 8"/>
          <p:cNvSpPr/>
          <p:nvPr/>
        </p:nvSpPr>
        <p:spPr>
          <a:xfrm rot="5400000">
            <a:off x="550378" y="135837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  <a:latin typeface="+mn-lt"/>
                <a:ea typeface="+mn-ea"/>
                <a:cs typeface="+mn-ea"/>
                <a:sym typeface="+mn-lt"/>
              </a:rPr>
              <a:t>Thanks  for  watching</a:t>
            </a:r>
            <a:endParaRPr lang="zh-CN" altLang="en-US" sz="2000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0" y="3060769"/>
            <a:ext cx="9201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dirty="0" smtClean="0">
                <a:solidFill>
                  <a:schemeClr val="bg1"/>
                </a:solidFill>
                <a:effectLst/>
                <a:latin typeface="+mn-lt"/>
                <a:ea typeface="宋体" panose="02010600030101010101" pitchFamily="2" charset="-122"/>
                <a:cs typeface="+mn-ea"/>
                <a:sym typeface="+mn-lt"/>
              </a:rPr>
              <a:t>　</a:t>
            </a:r>
            <a:r>
              <a:rPr lang="zh-CN" altLang="en-US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信息系统</a:t>
            </a:r>
            <a:r>
              <a:rPr lang="zh-CN" altLang="en-US" dirty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的开发过程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screenshot&#10;&#10;Description generated with very high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5" y="1790700"/>
            <a:ext cx="7581265" cy="4027170"/>
          </a:xfrm>
          <a:prstGeom prst="rect">
            <a:avLst/>
          </a:prstGeom>
        </p:spPr>
      </p:pic>
      <p:sp>
        <p:nvSpPr>
          <p:cNvPr id="61" name="矩形 3"/>
          <p:cNvSpPr>
            <a:spLocks noChangeArrowheads="1"/>
          </p:cNvSpPr>
          <p:nvPr/>
        </p:nvSpPr>
        <p:spPr bwMode="auto">
          <a:xfrm>
            <a:off x="2115146" y="5818131"/>
            <a:ext cx="50420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cs typeface="+mn-ea"/>
                <a:sym typeface="+mn-lt"/>
              </a:rPr>
              <a:t>搭建数字监控系统探究信息系统的开发过程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936624" y="1144022"/>
            <a:ext cx="333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项目环境</a:t>
            </a:r>
          </a:p>
        </p:txBody>
      </p:sp>
      <p:sp>
        <p:nvSpPr>
          <p:cNvPr id="6" name="等腰三角形 8"/>
          <p:cNvSpPr/>
          <p:nvPr/>
        </p:nvSpPr>
        <p:spPr>
          <a:xfrm rot="5400000">
            <a:off x="550378" y="135837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6" name="Group 1045"/>
          <p:cNvGrpSpPr/>
          <p:nvPr/>
        </p:nvGrpSpPr>
        <p:grpSpPr>
          <a:xfrm>
            <a:off x="720090" y="1631737"/>
            <a:ext cx="7703801" cy="4594576"/>
            <a:chOff x="-468560" y="476672"/>
            <a:chExt cx="7703801" cy="4594576"/>
          </a:xfrm>
        </p:grpSpPr>
        <p:grpSp>
          <p:nvGrpSpPr>
            <p:cNvPr id="1025" name="Group 1024"/>
            <p:cNvGrpSpPr/>
            <p:nvPr/>
          </p:nvGrpSpPr>
          <p:grpSpPr>
            <a:xfrm>
              <a:off x="-468560" y="476672"/>
              <a:ext cx="7235984" cy="4594576"/>
              <a:chOff x="28718" y="1054970"/>
              <a:chExt cx="7235984" cy="4594576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8718" y="1484784"/>
                <a:ext cx="7235984" cy="4164762"/>
                <a:chOff x="210121" y="362798"/>
                <a:chExt cx="7235984" cy="4164762"/>
              </a:xfrm>
            </p:grpSpPr>
            <p:grpSp>
              <p:nvGrpSpPr>
                <p:cNvPr id="3" name="Group 1"/>
                <p:cNvGrpSpPr/>
                <p:nvPr/>
              </p:nvGrpSpPr>
              <p:grpSpPr>
                <a:xfrm>
                  <a:off x="210121" y="362798"/>
                  <a:ext cx="7235984" cy="4090098"/>
                  <a:chOff x="187652" y="830744"/>
                  <a:chExt cx="7235984" cy="4090098"/>
                </a:xfrm>
                <a:solidFill>
                  <a:schemeClr val="tx2">
                    <a:lumMod val="40000"/>
                    <a:lumOff val="60000"/>
                  </a:schemeClr>
                </a:solidFill>
              </p:grpSpPr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350788" y="3064546"/>
                    <a:ext cx="6837064" cy="1856296"/>
                    <a:chOff x="511969" y="4149832"/>
                    <a:chExt cx="8193881" cy="2414023"/>
                  </a:xfrm>
                  <a:grpFill/>
                </p:grpSpPr>
                <p:cxnSp>
                  <p:nvCxnSpPr>
                    <p:cNvPr id="23" name="Straight Connector 22"/>
                    <p:cNvCxnSpPr/>
                    <p:nvPr/>
                  </p:nvCxnSpPr>
                  <p:spPr>
                    <a:xfrm flipV="1">
                      <a:off x="514350" y="5641380"/>
                      <a:ext cx="310018" cy="389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>
                      <a:off x="3626236" y="4576741"/>
                      <a:ext cx="9227" cy="1646148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>
                      <a:off x="5579407" y="4561917"/>
                      <a:ext cx="41" cy="1632413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V="1">
                      <a:off x="3635487" y="6192873"/>
                      <a:ext cx="576473" cy="1457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/>
                    <p:cNvCxnSpPr/>
                    <p:nvPr/>
                  </p:nvCxnSpPr>
                  <p:spPr>
                    <a:xfrm flipV="1">
                      <a:off x="541798" y="4149832"/>
                      <a:ext cx="0" cy="1480498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9" name="Straight Connector 28"/>
                    <p:cNvCxnSpPr/>
                    <p:nvPr/>
                  </p:nvCxnSpPr>
                  <p:spPr>
                    <a:xfrm>
                      <a:off x="5550034" y="4560616"/>
                      <a:ext cx="245410" cy="1302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0" name="Straight Connector 29"/>
                    <p:cNvCxnSpPr/>
                    <p:nvPr/>
                  </p:nvCxnSpPr>
                  <p:spPr>
                    <a:xfrm flipV="1">
                      <a:off x="6038126" y="4564238"/>
                      <a:ext cx="731594" cy="263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/>
                    <p:cNvCxnSpPr/>
                    <p:nvPr/>
                  </p:nvCxnSpPr>
                  <p:spPr>
                    <a:xfrm>
                      <a:off x="7014311" y="4567610"/>
                      <a:ext cx="206819" cy="2331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/>
                    <p:cNvCxnSpPr/>
                    <p:nvPr/>
                  </p:nvCxnSpPr>
                  <p:spPr>
                    <a:xfrm flipV="1">
                      <a:off x="7116616" y="4561918"/>
                      <a:ext cx="0" cy="1068412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4" name="Straight Connector 33"/>
                    <p:cNvCxnSpPr/>
                    <p:nvPr/>
                  </p:nvCxnSpPr>
                  <p:spPr>
                    <a:xfrm flipV="1">
                      <a:off x="7463514" y="4570719"/>
                      <a:ext cx="682536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V="1">
                      <a:off x="8387392" y="4576742"/>
                      <a:ext cx="318458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flipV="1">
                      <a:off x="1115537" y="5641769"/>
                      <a:ext cx="359993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V="1">
                      <a:off x="1751253" y="5644353"/>
                      <a:ext cx="604133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V="1">
                      <a:off x="2627507" y="5648204"/>
                      <a:ext cx="359993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1" name="Straight Connector 40"/>
                    <p:cNvCxnSpPr/>
                    <p:nvPr/>
                  </p:nvCxnSpPr>
                  <p:spPr>
                    <a:xfrm flipV="1">
                      <a:off x="3270731" y="5652478"/>
                      <a:ext cx="359968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Straight Connector 42"/>
                    <p:cNvCxnSpPr/>
                    <p:nvPr/>
                  </p:nvCxnSpPr>
                  <p:spPr>
                    <a:xfrm flipV="1">
                      <a:off x="824368" y="5641769"/>
                      <a:ext cx="287994" cy="0"/>
                    </a:xfrm>
                    <a:prstGeom prst="line">
                      <a:avLst/>
                    </a:prstGeom>
                    <a:grpFill/>
                    <a:ln w="50800" cmpd="dbl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" name="Straight Connector 44"/>
                    <p:cNvCxnSpPr/>
                    <p:nvPr/>
                  </p:nvCxnSpPr>
                  <p:spPr>
                    <a:xfrm flipV="1">
                      <a:off x="1463258" y="5648204"/>
                      <a:ext cx="287994" cy="0"/>
                    </a:xfrm>
                    <a:prstGeom prst="line">
                      <a:avLst/>
                    </a:prstGeom>
                    <a:grpFill/>
                    <a:ln w="50800" cmpd="dbl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2350623" y="5645484"/>
                      <a:ext cx="287994" cy="0"/>
                    </a:xfrm>
                    <a:prstGeom prst="line">
                      <a:avLst/>
                    </a:prstGeom>
                    <a:grpFill/>
                    <a:ln w="50800" cmpd="dbl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V="1">
                      <a:off x="2987500" y="5651313"/>
                      <a:ext cx="287994" cy="0"/>
                    </a:xfrm>
                    <a:prstGeom prst="line">
                      <a:avLst/>
                    </a:prstGeom>
                    <a:grpFill/>
                    <a:ln w="50800" cmpd="dbl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V="1">
                      <a:off x="5589500" y="5653677"/>
                      <a:ext cx="310018" cy="389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6190688" y="5654066"/>
                      <a:ext cx="359993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0" name="Straight Connector 49"/>
                    <p:cNvCxnSpPr/>
                    <p:nvPr/>
                  </p:nvCxnSpPr>
                  <p:spPr>
                    <a:xfrm flipV="1">
                      <a:off x="6826403" y="5656649"/>
                      <a:ext cx="604133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1" name="Straight Connector 50"/>
                    <p:cNvCxnSpPr/>
                    <p:nvPr/>
                  </p:nvCxnSpPr>
                  <p:spPr>
                    <a:xfrm flipV="1">
                      <a:off x="7702657" y="5660501"/>
                      <a:ext cx="359993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Straight Connector 51"/>
                    <p:cNvCxnSpPr/>
                    <p:nvPr/>
                  </p:nvCxnSpPr>
                  <p:spPr>
                    <a:xfrm flipV="1">
                      <a:off x="8345882" y="5664775"/>
                      <a:ext cx="359968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/>
                    <p:cNvCxnSpPr/>
                    <p:nvPr/>
                  </p:nvCxnSpPr>
                  <p:spPr>
                    <a:xfrm flipV="1">
                      <a:off x="5899519" y="5654066"/>
                      <a:ext cx="287994" cy="0"/>
                    </a:xfrm>
                    <a:prstGeom prst="line">
                      <a:avLst/>
                    </a:prstGeom>
                    <a:grpFill/>
                    <a:ln w="50800" cmpd="dbl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4" name="Straight Connector 53"/>
                    <p:cNvCxnSpPr/>
                    <p:nvPr/>
                  </p:nvCxnSpPr>
                  <p:spPr>
                    <a:xfrm flipV="1">
                      <a:off x="6538409" y="5655838"/>
                      <a:ext cx="287994" cy="0"/>
                    </a:xfrm>
                    <a:prstGeom prst="line">
                      <a:avLst/>
                    </a:prstGeom>
                    <a:grpFill/>
                    <a:ln w="50800" cmpd="dbl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5" name="Straight Connector 54"/>
                    <p:cNvCxnSpPr/>
                    <p:nvPr/>
                  </p:nvCxnSpPr>
                  <p:spPr>
                    <a:xfrm flipV="1">
                      <a:off x="7425774" y="5657781"/>
                      <a:ext cx="287994" cy="0"/>
                    </a:xfrm>
                    <a:prstGeom prst="line">
                      <a:avLst/>
                    </a:prstGeom>
                    <a:grpFill/>
                    <a:ln w="50800" cmpd="dbl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/>
                    <p:cNvCxnSpPr/>
                    <p:nvPr/>
                  </p:nvCxnSpPr>
                  <p:spPr>
                    <a:xfrm flipV="1">
                      <a:off x="8062650" y="5663610"/>
                      <a:ext cx="287994" cy="0"/>
                    </a:xfrm>
                    <a:prstGeom prst="line">
                      <a:avLst/>
                    </a:prstGeom>
                    <a:grpFill/>
                    <a:ln w="50800" cmpd="dbl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>
                      <a:off x="511969" y="4539634"/>
                      <a:ext cx="254592" cy="1444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V="1">
                      <a:off x="1009243" y="4543398"/>
                      <a:ext cx="731594" cy="263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>
                      <a:off x="1985428" y="4546770"/>
                      <a:ext cx="206819" cy="2331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2087733" y="4541078"/>
                      <a:ext cx="0" cy="1068412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1" name="Straight Connector 60"/>
                    <p:cNvCxnSpPr/>
                    <p:nvPr/>
                  </p:nvCxnSpPr>
                  <p:spPr>
                    <a:xfrm flipV="1">
                      <a:off x="2434631" y="4549879"/>
                      <a:ext cx="682536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Straight Connector 61"/>
                    <p:cNvCxnSpPr/>
                    <p:nvPr/>
                  </p:nvCxnSpPr>
                  <p:spPr>
                    <a:xfrm flipV="1">
                      <a:off x="3358509" y="4555176"/>
                      <a:ext cx="305028" cy="725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Straight Connector 62"/>
                    <p:cNvCxnSpPr/>
                    <p:nvPr/>
                  </p:nvCxnSpPr>
                  <p:spPr>
                    <a:xfrm flipV="1">
                      <a:off x="8705850" y="4149832"/>
                      <a:ext cx="0" cy="1550998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4" name="Straight Connector 63"/>
                    <p:cNvCxnSpPr/>
                    <p:nvPr/>
                  </p:nvCxnSpPr>
                  <p:spPr>
                    <a:xfrm flipV="1">
                      <a:off x="5031371" y="6191321"/>
                      <a:ext cx="576473" cy="1457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" name="Straight Connector 64"/>
                    <p:cNvCxnSpPr/>
                    <p:nvPr/>
                  </p:nvCxnSpPr>
                  <p:spPr>
                    <a:xfrm>
                      <a:off x="1881516" y="4356545"/>
                      <a:ext cx="133031" cy="183591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Straight Connector 65"/>
                    <p:cNvCxnSpPr/>
                    <p:nvPr/>
                  </p:nvCxnSpPr>
                  <p:spPr>
                    <a:xfrm>
                      <a:off x="3238029" y="4356545"/>
                      <a:ext cx="133031" cy="183591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" name="Straight Connector 66"/>
                    <p:cNvCxnSpPr/>
                    <p:nvPr/>
                  </p:nvCxnSpPr>
                  <p:spPr>
                    <a:xfrm>
                      <a:off x="6904013" y="4393150"/>
                      <a:ext cx="133031" cy="183591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Connector 67"/>
                    <p:cNvCxnSpPr/>
                    <p:nvPr/>
                  </p:nvCxnSpPr>
                  <p:spPr>
                    <a:xfrm>
                      <a:off x="8279366" y="4414187"/>
                      <a:ext cx="133031" cy="183591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" name="Straight Connector 68"/>
                    <p:cNvCxnSpPr/>
                    <p:nvPr/>
                  </p:nvCxnSpPr>
                  <p:spPr>
                    <a:xfrm flipH="1">
                      <a:off x="734227" y="4356545"/>
                      <a:ext cx="143930" cy="194416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" name="Straight Connector 69"/>
                    <p:cNvCxnSpPr/>
                    <p:nvPr/>
                  </p:nvCxnSpPr>
                  <p:spPr>
                    <a:xfrm flipH="1">
                      <a:off x="2165954" y="4361326"/>
                      <a:ext cx="143930" cy="194416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/>
                    <p:cNvCxnSpPr/>
                    <p:nvPr/>
                  </p:nvCxnSpPr>
                  <p:spPr>
                    <a:xfrm flipH="1">
                      <a:off x="5770883" y="4376912"/>
                      <a:ext cx="143930" cy="194416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Connector 71"/>
                    <p:cNvCxnSpPr/>
                    <p:nvPr/>
                  </p:nvCxnSpPr>
                  <p:spPr>
                    <a:xfrm flipH="1">
                      <a:off x="7195109" y="4382325"/>
                      <a:ext cx="143930" cy="194416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3" name="Straight Connector 72"/>
                    <p:cNvCxnSpPr/>
                    <p:nvPr/>
                  </p:nvCxnSpPr>
                  <p:spPr>
                    <a:xfrm>
                      <a:off x="4220865" y="6212320"/>
                      <a:ext cx="685448" cy="351535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4" name="Rectangle: Rounded Corners 73"/>
                    <p:cNvSpPr/>
                    <p:nvPr/>
                  </p:nvSpPr>
                  <p:spPr>
                    <a:xfrm>
                      <a:off x="7110279" y="4748935"/>
                      <a:ext cx="192405" cy="715963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75" name="Rectangle: Rounded Corners 74"/>
                    <p:cNvSpPr/>
                    <p:nvPr/>
                  </p:nvSpPr>
                  <p:spPr>
                    <a:xfrm>
                      <a:off x="5571952" y="4748935"/>
                      <a:ext cx="192405" cy="715963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76" name="Rectangle: Rounded Corners 75"/>
                    <p:cNvSpPr/>
                    <p:nvPr/>
                  </p:nvSpPr>
                  <p:spPr>
                    <a:xfrm>
                      <a:off x="2058064" y="4727955"/>
                      <a:ext cx="192405" cy="715963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77" name="Rectangle: Rounded Corners 76"/>
                    <p:cNvSpPr/>
                    <p:nvPr/>
                  </p:nvSpPr>
                  <p:spPr>
                    <a:xfrm>
                      <a:off x="537690" y="4727955"/>
                      <a:ext cx="192405" cy="715963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cs typeface="+mn-ea"/>
                        <a:sym typeface="+mn-lt"/>
                      </a:endParaRPr>
                    </a:p>
                  </p:txBody>
                </p:sp>
              </p:grpSp>
              <p:grpSp>
                <p:nvGrpSpPr>
                  <p:cNvPr id="82" name="Group 81"/>
                  <p:cNvGrpSpPr/>
                  <p:nvPr/>
                </p:nvGrpSpPr>
                <p:grpSpPr>
                  <a:xfrm>
                    <a:off x="187652" y="830744"/>
                    <a:ext cx="7235984" cy="3131041"/>
                    <a:chOff x="317011" y="1671638"/>
                    <a:chExt cx="8647477" cy="3534920"/>
                  </a:xfrm>
                  <a:grpFill/>
                </p:grpSpPr>
                <p:cxnSp>
                  <p:nvCxnSpPr>
                    <p:cNvPr id="83" name="Straight Connector 82"/>
                    <p:cNvCxnSpPr/>
                    <p:nvPr/>
                  </p:nvCxnSpPr>
                  <p:spPr>
                    <a:xfrm flipH="1">
                      <a:off x="317011" y="3756105"/>
                      <a:ext cx="225104" cy="351535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4" name="Straight Connector 83"/>
                    <p:cNvCxnSpPr/>
                    <p:nvPr/>
                  </p:nvCxnSpPr>
                  <p:spPr>
                    <a:xfrm>
                      <a:off x="514350" y="2265189"/>
                      <a:ext cx="310059" cy="397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5" name="Straight Connector 84"/>
                    <p:cNvCxnSpPr/>
                    <p:nvPr/>
                  </p:nvCxnSpPr>
                  <p:spPr>
                    <a:xfrm flipH="1" flipV="1">
                      <a:off x="3626644" y="1671638"/>
                      <a:ext cx="9228" cy="1681361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6" name="Straight Connector 85"/>
                    <p:cNvCxnSpPr/>
                    <p:nvPr/>
                  </p:nvCxnSpPr>
                  <p:spPr>
                    <a:xfrm flipV="1">
                      <a:off x="5580071" y="1700808"/>
                      <a:ext cx="41" cy="1667332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7" name="Straight Connector 86"/>
                    <p:cNvCxnSpPr/>
                    <p:nvPr/>
                  </p:nvCxnSpPr>
                  <p:spPr>
                    <a:xfrm flipV="1">
                      <a:off x="3635896" y="1697831"/>
                      <a:ext cx="1971948" cy="2977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Connector 87"/>
                    <p:cNvCxnSpPr/>
                    <p:nvPr/>
                  </p:nvCxnSpPr>
                  <p:spPr>
                    <a:xfrm>
                      <a:off x="541802" y="2276872"/>
                      <a:ext cx="0" cy="1512168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>
                      <a:off x="5376863" y="3367088"/>
                      <a:ext cx="419273" cy="1051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>
                      <a:off x="6038850" y="3365500"/>
                      <a:ext cx="731690" cy="269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V="1">
                      <a:off x="7015163" y="3359944"/>
                      <a:ext cx="206846" cy="2381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>
                      <a:off x="7117482" y="2276872"/>
                      <a:ext cx="0" cy="1091267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Straight Connector 92"/>
                    <p:cNvCxnSpPr/>
                    <p:nvPr/>
                  </p:nvCxnSpPr>
                  <p:spPr>
                    <a:xfrm>
                      <a:off x="7464425" y="3359150"/>
                      <a:ext cx="682625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4" name="Straight Connector 93"/>
                    <p:cNvCxnSpPr/>
                    <p:nvPr/>
                  </p:nvCxnSpPr>
                  <p:spPr>
                    <a:xfrm>
                      <a:off x="8388424" y="3352998"/>
                      <a:ext cx="318500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5" name="Straight Connector 94"/>
                    <p:cNvCxnSpPr/>
                    <p:nvPr/>
                  </p:nvCxnSpPr>
                  <p:spPr>
                    <a:xfrm>
                      <a:off x="1115616" y="2265189"/>
                      <a:ext cx="360040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6" name="Straight Connector 95"/>
                    <p:cNvCxnSpPr/>
                    <p:nvPr/>
                  </p:nvCxnSpPr>
                  <p:spPr>
                    <a:xfrm>
                      <a:off x="1751415" y="2262550"/>
                      <a:ext cx="604212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/>
                    <p:cNvCxnSpPr/>
                    <p:nvPr/>
                  </p:nvCxnSpPr>
                  <p:spPr>
                    <a:xfrm>
                      <a:off x="2627784" y="2258616"/>
                      <a:ext cx="360040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>
                      <a:off x="3271093" y="2254251"/>
                      <a:ext cx="360015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/>
                    <p:cNvCxnSpPr/>
                    <p:nvPr/>
                  </p:nvCxnSpPr>
                  <p:spPr>
                    <a:xfrm>
                      <a:off x="824409" y="2265189"/>
                      <a:ext cx="288032" cy="0"/>
                    </a:xfrm>
                    <a:prstGeom prst="line">
                      <a:avLst/>
                    </a:prstGeom>
                    <a:grpFill/>
                    <a:ln w="50800" cmpd="dbl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>
                      <a:off x="1463383" y="2258616"/>
                      <a:ext cx="288032" cy="0"/>
                    </a:xfrm>
                    <a:prstGeom prst="line">
                      <a:avLst/>
                    </a:prstGeom>
                    <a:grpFill/>
                    <a:ln w="50800" cmpd="dbl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>
                      <a:off x="2350864" y="2261394"/>
                      <a:ext cx="288032" cy="0"/>
                    </a:xfrm>
                    <a:prstGeom prst="line">
                      <a:avLst/>
                    </a:prstGeom>
                    <a:grpFill/>
                    <a:ln w="50800" cmpd="dbl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>
                      <a:off x="2987824" y="2255441"/>
                      <a:ext cx="288032" cy="0"/>
                    </a:xfrm>
                    <a:prstGeom prst="line">
                      <a:avLst/>
                    </a:prstGeom>
                    <a:grpFill/>
                    <a:ln w="50800" cmpd="dbl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>
                      <a:off x="5590166" y="2252629"/>
                      <a:ext cx="310059" cy="397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/>
                    <p:cNvCxnSpPr/>
                    <p:nvPr/>
                  </p:nvCxnSpPr>
                  <p:spPr>
                    <a:xfrm>
                      <a:off x="6191432" y="2252629"/>
                      <a:ext cx="360040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/>
                    <p:cNvCxnSpPr/>
                    <p:nvPr/>
                  </p:nvCxnSpPr>
                  <p:spPr>
                    <a:xfrm>
                      <a:off x="6827231" y="2249990"/>
                      <a:ext cx="604212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6" name="Straight Connector 105"/>
                    <p:cNvCxnSpPr/>
                    <p:nvPr/>
                  </p:nvCxnSpPr>
                  <p:spPr>
                    <a:xfrm>
                      <a:off x="7703600" y="2246056"/>
                      <a:ext cx="360040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7" name="Straight Connector 106"/>
                    <p:cNvCxnSpPr/>
                    <p:nvPr/>
                  </p:nvCxnSpPr>
                  <p:spPr>
                    <a:xfrm>
                      <a:off x="8346909" y="2241691"/>
                      <a:ext cx="360015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8" name="Straight Connector 107"/>
                    <p:cNvCxnSpPr/>
                    <p:nvPr/>
                  </p:nvCxnSpPr>
                  <p:spPr>
                    <a:xfrm>
                      <a:off x="5900225" y="2252629"/>
                      <a:ext cx="288032" cy="0"/>
                    </a:xfrm>
                    <a:prstGeom prst="line">
                      <a:avLst/>
                    </a:prstGeom>
                    <a:grpFill/>
                    <a:ln w="50800" cmpd="dbl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9" name="Straight Connector 108"/>
                    <p:cNvCxnSpPr/>
                    <p:nvPr/>
                  </p:nvCxnSpPr>
                  <p:spPr>
                    <a:xfrm>
                      <a:off x="6539199" y="2250819"/>
                      <a:ext cx="288032" cy="0"/>
                    </a:xfrm>
                    <a:prstGeom prst="line">
                      <a:avLst/>
                    </a:prstGeom>
                    <a:grpFill/>
                    <a:ln w="50800" cmpd="dbl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0" name="Straight Connector 109"/>
                    <p:cNvCxnSpPr/>
                    <p:nvPr/>
                  </p:nvCxnSpPr>
                  <p:spPr>
                    <a:xfrm>
                      <a:off x="7426680" y="2248834"/>
                      <a:ext cx="288032" cy="0"/>
                    </a:xfrm>
                    <a:prstGeom prst="line">
                      <a:avLst/>
                    </a:prstGeom>
                    <a:grpFill/>
                    <a:ln w="50800" cmpd="dbl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>
                      <a:off x="8063640" y="2242881"/>
                      <a:ext cx="288032" cy="0"/>
                    </a:xfrm>
                    <a:prstGeom prst="line">
                      <a:avLst/>
                    </a:prstGeom>
                    <a:grpFill/>
                    <a:ln w="50800" cmpd="dbl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 flipV="1">
                      <a:off x="511969" y="3389425"/>
                      <a:ext cx="254625" cy="1475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>
                      <a:off x="1009308" y="3386786"/>
                      <a:ext cx="731690" cy="269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V="1">
                      <a:off x="1985621" y="3381230"/>
                      <a:ext cx="206846" cy="2381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5" name="Straight Connector 114"/>
                    <p:cNvCxnSpPr/>
                    <p:nvPr/>
                  </p:nvCxnSpPr>
                  <p:spPr>
                    <a:xfrm>
                      <a:off x="2087940" y="2298158"/>
                      <a:ext cx="0" cy="1091267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6" name="Straight Connector 115"/>
                    <p:cNvCxnSpPr/>
                    <p:nvPr/>
                  </p:nvCxnSpPr>
                  <p:spPr>
                    <a:xfrm>
                      <a:off x="2434883" y="3380436"/>
                      <a:ext cx="682625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7" name="Straight Connector 116"/>
                    <p:cNvCxnSpPr/>
                    <p:nvPr/>
                  </p:nvCxnSpPr>
                  <p:spPr>
                    <a:xfrm>
                      <a:off x="3358882" y="3374284"/>
                      <a:ext cx="305068" cy="741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8" name="Straight Connector 117"/>
                    <p:cNvCxnSpPr/>
                    <p:nvPr/>
                  </p:nvCxnSpPr>
                  <p:spPr>
                    <a:xfrm>
                      <a:off x="8706924" y="2204864"/>
                      <a:ext cx="0" cy="1584176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9" name="Straight Connector 118"/>
                    <p:cNvCxnSpPr/>
                    <p:nvPr/>
                  </p:nvCxnSpPr>
                  <p:spPr>
                    <a:xfrm>
                      <a:off x="766561" y="3389425"/>
                      <a:ext cx="133031" cy="183591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0" name="Straight Connector 119"/>
                    <p:cNvCxnSpPr/>
                    <p:nvPr/>
                  </p:nvCxnSpPr>
                  <p:spPr>
                    <a:xfrm>
                      <a:off x="2183954" y="3381230"/>
                      <a:ext cx="133031" cy="183591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Connector 120"/>
                    <p:cNvCxnSpPr/>
                    <p:nvPr/>
                  </p:nvCxnSpPr>
                  <p:spPr>
                    <a:xfrm>
                      <a:off x="5774687" y="3351878"/>
                      <a:ext cx="133031" cy="183591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Connector 121"/>
                    <p:cNvCxnSpPr/>
                    <p:nvPr/>
                  </p:nvCxnSpPr>
                  <p:spPr>
                    <a:xfrm>
                      <a:off x="7197383" y="3343691"/>
                      <a:ext cx="133031" cy="183591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3" name="Straight Connector 122"/>
                    <p:cNvCxnSpPr/>
                    <p:nvPr/>
                  </p:nvCxnSpPr>
                  <p:spPr>
                    <a:xfrm flipH="1">
                      <a:off x="1860550" y="3374284"/>
                      <a:ext cx="143930" cy="194416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4" name="Straight Connector 123"/>
                    <p:cNvCxnSpPr/>
                    <p:nvPr/>
                  </p:nvCxnSpPr>
                  <p:spPr>
                    <a:xfrm flipH="1">
                      <a:off x="6901589" y="3348083"/>
                      <a:ext cx="143930" cy="194416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5" name="Straight Connector 124"/>
                    <p:cNvCxnSpPr/>
                    <p:nvPr/>
                  </p:nvCxnSpPr>
                  <p:spPr>
                    <a:xfrm flipH="1">
                      <a:off x="8268467" y="3348083"/>
                      <a:ext cx="143930" cy="194416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6" name="Straight Connector 125"/>
                    <p:cNvCxnSpPr/>
                    <p:nvPr/>
                  </p:nvCxnSpPr>
                  <p:spPr>
                    <a:xfrm>
                      <a:off x="8710001" y="3737320"/>
                      <a:ext cx="254487" cy="314722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7" name="Rectangle: Rounded Corners 126"/>
                    <p:cNvSpPr/>
                    <p:nvPr/>
                  </p:nvSpPr>
                  <p:spPr>
                    <a:xfrm>
                      <a:off x="541798" y="2512318"/>
                      <a:ext cx="192405" cy="715963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28" name="Rectangle: Rounded Corners 127"/>
                    <p:cNvSpPr/>
                    <p:nvPr/>
                  </p:nvSpPr>
                  <p:spPr>
                    <a:xfrm>
                      <a:off x="2082193" y="2491442"/>
                      <a:ext cx="192405" cy="715963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cs typeface="+mn-ea"/>
                        <a:sym typeface="+mn-lt"/>
                      </a:endParaRPr>
                    </a:p>
                  </p:txBody>
                </p:sp>
                <p:cxnSp>
                  <p:nvCxnSpPr>
                    <p:cNvPr id="129" name="Straight Connector 128"/>
                    <p:cNvCxnSpPr/>
                    <p:nvPr/>
                  </p:nvCxnSpPr>
                  <p:spPr>
                    <a:xfrm flipV="1">
                      <a:off x="4876907" y="1700808"/>
                      <a:ext cx="41" cy="1667332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0" name="Straight Connector 129"/>
                    <p:cNvCxnSpPr/>
                    <p:nvPr/>
                  </p:nvCxnSpPr>
                  <p:spPr>
                    <a:xfrm>
                      <a:off x="4886722" y="1988840"/>
                      <a:ext cx="677047" cy="0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1" name="Straight Connector 130"/>
                    <p:cNvCxnSpPr/>
                    <p:nvPr/>
                  </p:nvCxnSpPr>
                  <p:spPr>
                    <a:xfrm flipV="1">
                      <a:off x="4847472" y="3374231"/>
                      <a:ext cx="265072" cy="3935"/>
                    </a:xfrm>
                    <a:prstGeom prst="line">
                      <a:avLst/>
                    </a:prstGeom>
                    <a:grpFill/>
                    <a:ln w="571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2" name="Straight Connector 131"/>
                    <p:cNvCxnSpPr/>
                    <p:nvPr/>
                  </p:nvCxnSpPr>
                  <p:spPr>
                    <a:xfrm>
                      <a:off x="5103290" y="3369524"/>
                      <a:ext cx="133031" cy="183591"/>
                    </a:xfrm>
                    <a:prstGeom prst="line">
                      <a:avLst/>
                    </a:prstGeom>
                    <a:grpFill/>
                    <a:ln w="28575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4" name="TextBox 133"/>
                    <p:cNvSpPr txBox="1"/>
                    <p:nvPr/>
                  </p:nvSpPr>
                  <p:spPr>
                    <a:xfrm>
                      <a:off x="2513298" y="2657501"/>
                      <a:ext cx="648231" cy="3474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 dirty="0">
                          <a:latin typeface="+mn-ea"/>
                          <a:cs typeface="+mn-ea"/>
                          <a:sym typeface="+mn-lt"/>
                        </a:rPr>
                        <a:t>教室</a:t>
                      </a:r>
                    </a:p>
                  </p:txBody>
                </p:sp>
                <p:sp>
                  <p:nvSpPr>
                    <p:cNvPr id="135" name="TextBox 134"/>
                    <p:cNvSpPr txBox="1"/>
                    <p:nvPr/>
                  </p:nvSpPr>
                  <p:spPr>
                    <a:xfrm>
                      <a:off x="5005958" y="2248359"/>
                      <a:ext cx="435245" cy="833946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400" b="1" dirty="0">
                          <a:latin typeface="+mn-ea"/>
                          <a:cs typeface="+mn-ea"/>
                          <a:sym typeface="+mn-lt"/>
                        </a:rPr>
                        <a:t>监</a:t>
                      </a:r>
                      <a:endParaRPr lang="en-US" altLang="zh-CN" sz="1400" b="1" dirty="0">
                        <a:latin typeface="+mn-ea"/>
                        <a:cs typeface="+mn-ea"/>
                        <a:sym typeface="+mn-lt"/>
                      </a:endParaRPr>
                    </a:p>
                    <a:p>
                      <a:r>
                        <a:rPr lang="zh-CN" altLang="en-US" sz="1400" b="1" dirty="0">
                          <a:latin typeface="+mn-ea"/>
                          <a:cs typeface="+mn-ea"/>
                          <a:sym typeface="+mn-lt"/>
                        </a:rPr>
                        <a:t>控</a:t>
                      </a:r>
                      <a:endParaRPr lang="en-US" altLang="zh-CN" sz="1400" b="1" dirty="0">
                        <a:latin typeface="+mn-ea"/>
                        <a:cs typeface="+mn-ea"/>
                        <a:sym typeface="+mn-lt"/>
                      </a:endParaRPr>
                    </a:p>
                    <a:p>
                      <a:r>
                        <a:rPr lang="zh-CN" altLang="en-US" sz="1400" b="1" dirty="0">
                          <a:latin typeface="+mn-ea"/>
                          <a:cs typeface="+mn-ea"/>
                          <a:sym typeface="+mn-lt"/>
                        </a:rPr>
                        <a:t>室</a:t>
                      </a:r>
                      <a:endParaRPr lang="en-US" altLang="zh-CN" sz="1400" b="1" dirty="0">
                        <a:latin typeface="+mn-ea"/>
                        <a:cs typeface="+mn-ea"/>
                        <a:sym typeface="+mn-lt"/>
                      </a:endParaRPr>
                    </a:p>
                  </p:txBody>
                </p:sp>
                <p:cxnSp>
                  <p:nvCxnSpPr>
                    <p:cNvPr id="136" name="Straight Connector 135"/>
                    <p:cNvCxnSpPr/>
                    <p:nvPr/>
                  </p:nvCxnSpPr>
                  <p:spPr>
                    <a:xfrm>
                      <a:off x="3635463" y="1844824"/>
                      <a:ext cx="1241444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7" name="Straight Connector 136"/>
                    <p:cNvCxnSpPr/>
                    <p:nvPr/>
                  </p:nvCxnSpPr>
                  <p:spPr>
                    <a:xfrm>
                      <a:off x="3635463" y="2006179"/>
                      <a:ext cx="1241444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8" name="Straight Connector 137"/>
                    <p:cNvCxnSpPr/>
                    <p:nvPr/>
                  </p:nvCxnSpPr>
                  <p:spPr>
                    <a:xfrm>
                      <a:off x="3645278" y="2167534"/>
                      <a:ext cx="1241444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9" name="Straight Connector 138"/>
                    <p:cNvCxnSpPr/>
                    <p:nvPr/>
                  </p:nvCxnSpPr>
                  <p:spPr>
                    <a:xfrm>
                      <a:off x="3645278" y="2328889"/>
                      <a:ext cx="1241444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/>
                    <p:cNvCxnSpPr/>
                    <p:nvPr/>
                  </p:nvCxnSpPr>
                  <p:spPr>
                    <a:xfrm>
                      <a:off x="3663537" y="2490242"/>
                      <a:ext cx="1241444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/>
                    <p:cNvCxnSpPr/>
                    <p:nvPr/>
                  </p:nvCxnSpPr>
                  <p:spPr>
                    <a:xfrm>
                      <a:off x="3635463" y="2650614"/>
                      <a:ext cx="1241444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Straight Connector 141"/>
                    <p:cNvCxnSpPr/>
                    <p:nvPr/>
                  </p:nvCxnSpPr>
                  <p:spPr>
                    <a:xfrm>
                      <a:off x="3635463" y="2811969"/>
                      <a:ext cx="1241444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>
                      <a:off x="3645278" y="2973324"/>
                      <a:ext cx="1241444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>
                      <a:off x="3645278" y="3134679"/>
                      <a:ext cx="1241444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>
                      <a:off x="3663537" y="3296032"/>
                      <a:ext cx="1241444" cy="0"/>
                    </a:xfrm>
                    <a:prstGeom prst="line">
                      <a:avLst/>
                    </a:prstGeom>
                    <a:grpFill/>
                    <a:ln w="1270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 flipH="1">
                      <a:off x="4243710" y="1697831"/>
                      <a:ext cx="8905" cy="1598201"/>
                    </a:xfrm>
                    <a:prstGeom prst="line">
                      <a:avLst/>
                    </a:prstGeom>
                    <a:grpFill/>
                    <a:ln w="1905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47" name="TextBox 146"/>
                    <p:cNvSpPr txBox="1"/>
                    <p:nvPr/>
                  </p:nvSpPr>
                  <p:spPr>
                    <a:xfrm>
                      <a:off x="3978249" y="2303218"/>
                      <a:ext cx="649804" cy="3474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sz="1400" b="1" dirty="0">
                          <a:latin typeface="+mn-ea"/>
                          <a:cs typeface="+mn-ea"/>
                          <a:sym typeface="+mn-lt"/>
                        </a:rPr>
                        <a:t>楼梯</a:t>
                      </a:r>
                    </a:p>
                  </p:txBody>
                </p:sp>
                <p:sp>
                  <p:nvSpPr>
                    <p:cNvPr id="148" name="Rectangle: Rounded Corners 147"/>
                    <p:cNvSpPr/>
                    <p:nvPr/>
                  </p:nvSpPr>
                  <p:spPr>
                    <a:xfrm>
                      <a:off x="5924124" y="2650614"/>
                      <a:ext cx="904269" cy="31034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 b="1" dirty="0">
                          <a:latin typeface="+mn-ea"/>
                          <a:cs typeface="+mn-ea"/>
                          <a:sym typeface="+mn-lt"/>
                        </a:rPr>
                        <a:t>会议室</a:t>
                      </a:r>
                      <a:r>
                        <a:rPr lang="en-US" altLang="zh-CN" sz="1200" b="1" dirty="0">
                          <a:latin typeface="+mn-ea"/>
                          <a:cs typeface="+mn-ea"/>
                          <a:sym typeface="+mn-lt"/>
                        </a:rPr>
                        <a:t>1</a:t>
                      </a:r>
                      <a:endParaRPr lang="zh-CN" altLang="en-US" sz="1200" b="1" dirty="0">
                        <a:latin typeface="+mn-ea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49" name="Rectangle: Rounded Corners 148"/>
                    <p:cNvSpPr/>
                    <p:nvPr/>
                  </p:nvSpPr>
                  <p:spPr>
                    <a:xfrm>
                      <a:off x="7471677" y="2650614"/>
                      <a:ext cx="904269" cy="310344"/>
                    </a:xfrm>
                    <a:prstGeom prst="round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zh-CN" altLang="en-US" sz="1200" b="1" dirty="0">
                          <a:latin typeface="+mn-ea"/>
                          <a:cs typeface="+mn-ea"/>
                          <a:sym typeface="+mn-lt"/>
                        </a:rPr>
                        <a:t>会议室</a:t>
                      </a:r>
                      <a:r>
                        <a:rPr lang="en-US" altLang="zh-CN" sz="1200" b="1" dirty="0">
                          <a:latin typeface="+mn-ea"/>
                          <a:cs typeface="+mn-ea"/>
                          <a:sym typeface="+mn-lt"/>
                        </a:rPr>
                        <a:t>2</a:t>
                      </a:r>
                      <a:endParaRPr lang="zh-CN" altLang="en-US" sz="1200" b="1" dirty="0">
                        <a:latin typeface="+mn-ea"/>
                        <a:cs typeface="+mn-ea"/>
                        <a:sym typeface="+mn-lt"/>
                      </a:endParaRPr>
                    </a:p>
                  </p:txBody>
                </p:sp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960495" y="2696559"/>
                      <a:ext cx="648231" cy="3474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 dirty="0">
                          <a:latin typeface="+mn-ea"/>
                          <a:cs typeface="+mn-ea"/>
                          <a:sym typeface="+mn-lt"/>
                        </a:rPr>
                        <a:t>教室</a:t>
                      </a:r>
                    </a:p>
                  </p:txBody>
                </p:sp>
                <p:sp>
                  <p:nvSpPr>
                    <p:cNvPr id="151" name="TextBox 150"/>
                    <p:cNvSpPr txBox="1"/>
                    <p:nvPr/>
                  </p:nvSpPr>
                  <p:spPr>
                    <a:xfrm>
                      <a:off x="973591" y="4835617"/>
                      <a:ext cx="648231" cy="3474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 dirty="0">
                          <a:latin typeface="+mn-ea"/>
                          <a:cs typeface="+mn-ea"/>
                          <a:sym typeface="+mn-lt"/>
                        </a:rPr>
                        <a:t>教室</a:t>
                      </a:r>
                    </a:p>
                  </p:txBody>
                </p:sp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2484473" y="4823276"/>
                      <a:ext cx="648231" cy="3474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 dirty="0">
                          <a:latin typeface="+mn-ea"/>
                          <a:cs typeface="+mn-ea"/>
                          <a:sym typeface="+mn-lt"/>
                        </a:rPr>
                        <a:t>教室</a:t>
                      </a:r>
                    </a:p>
                  </p:txBody>
                </p:sp>
                <p:sp>
                  <p:nvSpPr>
                    <p:cNvPr id="153" name="TextBox 152"/>
                    <p:cNvSpPr txBox="1"/>
                    <p:nvPr/>
                  </p:nvSpPr>
                  <p:spPr>
                    <a:xfrm>
                      <a:off x="6062332" y="4859080"/>
                      <a:ext cx="648231" cy="3474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 dirty="0">
                          <a:latin typeface="+mn-ea"/>
                          <a:cs typeface="+mn-ea"/>
                          <a:sym typeface="+mn-lt"/>
                        </a:rPr>
                        <a:t>教室</a:t>
                      </a:r>
                    </a:p>
                  </p:txBody>
                </p:sp>
                <p:sp>
                  <p:nvSpPr>
                    <p:cNvPr id="154" name="TextBox 153"/>
                    <p:cNvSpPr txBox="1"/>
                    <p:nvPr/>
                  </p:nvSpPr>
                  <p:spPr>
                    <a:xfrm>
                      <a:off x="7609200" y="4823275"/>
                      <a:ext cx="648231" cy="347478"/>
                    </a:xfrm>
                    <a:prstGeom prst="rect">
                      <a:avLst/>
                    </a:prstGeom>
                    <a:grpFill/>
                    <a:ln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zh-CN" altLang="en-US" sz="1400" b="1" dirty="0">
                          <a:latin typeface="+mn-ea"/>
                          <a:cs typeface="+mn-ea"/>
                          <a:sym typeface="+mn-lt"/>
                        </a:rPr>
                        <a:t>教室</a:t>
                      </a:r>
                    </a:p>
                  </p:txBody>
                </p:sp>
              </p:grpSp>
            </p:grpSp>
            <p:sp>
              <p:nvSpPr>
                <p:cNvPr id="4" name="Oval 2"/>
                <p:cNvSpPr/>
                <p:nvPr/>
              </p:nvSpPr>
              <p:spPr>
                <a:xfrm>
                  <a:off x="302782" y="2117455"/>
                  <a:ext cx="331648" cy="33164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cs typeface="+mn-ea"/>
                      <a:sym typeface="+mn-lt"/>
                    </a:rPr>
                    <a:t>1</a:t>
                  </a:r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55" name="Oval 154"/>
                <p:cNvSpPr/>
                <p:nvPr/>
              </p:nvSpPr>
              <p:spPr>
                <a:xfrm>
                  <a:off x="7060140" y="2048599"/>
                  <a:ext cx="306155" cy="306155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>
                      <a:cs typeface="+mn-ea"/>
                      <a:sym typeface="+mn-lt"/>
                    </a:rPr>
                    <a:t>2</a:t>
                  </a:r>
                  <a:endParaRPr lang="zh-CN" altLang="en-US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56" name="Oval 155"/>
                <p:cNvSpPr/>
                <p:nvPr/>
              </p:nvSpPr>
              <p:spPr>
                <a:xfrm>
                  <a:off x="4274760" y="3826411"/>
                  <a:ext cx="330364" cy="330364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cs typeface="+mn-ea"/>
                      <a:sym typeface="+mn-lt"/>
                    </a:rPr>
                    <a:t>3</a:t>
                  </a:r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  <p:sp>
              <p:nvSpPr>
                <p:cNvPr id="157" name="Oval 156"/>
                <p:cNvSpPr/>
                <p:nvPr/>
              </p:nvSpPr>
              <p:spPr>
                <a:xfrm>
                  <a:off x="4270813" y="4197502"/>
                  <a:ext cx="330058" cy="330058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dirty="0">
                      <a:cs typeface="+mn-ea"/>
                      <a:sym typeface="+mn-lt"/>
                    </a:rPr>
                    <a:t>4</a:t>
                  </a:r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</p:grpSp>
          <p:grpSp>
            <p:nvGrpSpPr>
              <p:cNvPr id="1024" name="Group 1023"/>
              <p:cNvGrpSpPr/>
              <p:nvPr/>
            </p:nvGrpSpPr>
            <p:grpSpPr>
              <a:xfrm>
                <a:off x="191854" y="1054970"/>
                <a:ext cx="6837064" cy="934736"/>
                <a:chOff x="191854" y="1054970"/>
                <a:chExt cx="6837064" cy="934736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191854" y="1092991"/>
                  <a:ext cx="0" cy="864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Connector 158"/>
                <p:cNvCxnSpPr/>
                <p:nvPr/>
              </p:nvCxnSpPr>
              <p:spPr>
                <a:xfrm flipV="1">
                  <a:off x="7028918" y="1125610"/>
                  <a:ext cx="0" cy="864096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/>
                <p:cNvCxnSpPr/>
                <p:nvPr/>
              </p:nvCxnSpPr>
              <p:spPr>
                <a:xfrm>
                  <a:off x="4103898" y="1268760"/>
                  <a:ext cx="286230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/>
                <p:nvPr/>
              </p:nvCxnSpPr>
              <p:spPr>
                <a:xfrm flipH="1">
                  <a:off x="213316" y="1268760"/>
                  <a:ext cx="2825343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TextBox 19"/>
                <p:cNvSpPr txBox="1"/>
                <p:nvPr/>
              </p:nvSpPr>
              <p:spPr>
                <a:xfrm>
                  <a:off x="3047198" y="1054970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b="1" dirty="0">
                      <a:cs typeface="+mn-ea"/>
                      <a:sym typeface="+mn-lt"/>
                    </a:rPr>
                    <a:t>5000mm</a:t>
                  </a:r>
                  <a:endParaRPr lang="zh-CN" altLang="en-US" b="1" dirty="0">
                    <a:cs typeface="+mn-ea"/>
                    <a:sym typeface="+mn-lt"/>
                  </a:endParaRPr>
                </a:p>
              </p:txBody>
            </p:sp>
          </p:grpSp>
        </p:grpSp>
        <p:cxnSp>
          <p:nvCxnSpPr>
            <p:cNvPr id="1027" name="Straight Connector 1026"/>
            <p:cNvCxnSpPr/>
            <p:nvPr/>
          </p:nvCxnSpPr>
          <p:spPr>
            <a:xfrm>
              <a:off x="6551901" y="1411408"/>
              <a:ext cx="540379" cy="7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>
              <a:off x="6564346" y="4317674"/>
              <a:ext cx="540379" cy="735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5" name="Straight Arrow Connector 1034"/>
            <p:cNvCxnSpPr/>
            <p:nvPr/>
          </p:nvCxnSpPr>
          <p:spPr>
            <a:xfrm flipV="1">
              <a:off x="7020273" y="1405637"/>
              <a:ext cx="0" cy="8796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7" name="Straight Arrow Connector 1036"/>
            <p:cNvCxnSpPr/>
            <p:nvPr/>
          </p:nvCxnSpPr>
          <p:spPr>
            <a:xfrm>
              <a:off x="7020272" y="3343567"/>
              <a:ext cx="0" cy="935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3" name="TextBox 1042"/>
            <p:cNvSpPr txBox="1"/>
            <p:nvPr/>
          </p:nvSpPr>
          <p:spPr>
            <a:xfrm rot="5400000">
              <a:off x="6607184" y="2635334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cs typeface="+mn-ea"/>
                  <a:sym typeface="+mn-lt"/>
                </a:rPr>
                <a:t>2000mm</a:t>
              </a:r>
              <a:endParaRPr lang="zh-CN" altLang="en-US" b="1" dirty="0">
                <a:cs typeface="+mn-ea"/>
                <a:sym typeface="+mn-lt"/>
              </a:endParaRPr>
            </a:p>
          </p:txBody>
        </p:sp>
      </p:grpSp>
      <p:sp>
        <p:nvSpPr>
          <p:cNvPr id="160" name="文本框 6"/>
          <p:cNvSpPr txBox="1"/>
          <p:nvPr/>
        </p:nvSpPr>
        <p:spPr>
          <a:xfrm>
            <a:off x="936625" y="1144022"/>
            <a:ext cx="333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项目环境</a:t>
            </a:r>
          </a:p>
        </p:txBody>
      </p:sp>
      <p:sp>
        <p:nvSpPr>
          <p:cNvPr id="161" name="等腰三角形 8"/>
          <p:cNvSpPr/>
          <p:nvPr/>
        </p:nvSpPr>
        <p:spPr>
          <a:xfrm rot="5400000">
            <a:off x="550378" y="135837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936624" y="2564160"/>
            <a:ext cx="7267575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</a:defRPr>
            </a:lvl1pPr>
          </a:lstStyle>
          <a:p>
            <a:r>
              <a:rPr lang="zh-CN" altLang="en-US" dirty="0" smtClean="0">
                <a:sym typeface="+mn-lt"/>
              </a:rPr>
              <a:t>　　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sym typeface="+mn-lt"/>
              </a:rPr>
              <a:t>1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sym typeface="+mn-lt"/>
              </a:rPr>
              <a:t>. </a:t>
            </a:r>
            <a:r>
              <a:rPr lang="zh-CN" altLang="en-US" dirty="0" smtClean="0">
                <a:sym typeface="+mn-lt"/>
              </a:rPr>
              <a:t>改造</a:t>
            </a:r>
            <a:r>
              <a:rPr lang="zh-CN" altLang="en-US" dirty="0">
                <a:sym typeface="+mn-lt"/>
              </a:rPr>
              <a:t>模拟监控为数字网络监控系统。</a:t>
            </a:r>
            <a:endParaRPr lang="en-US" altLang="zh-CN" dirty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　　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sym typeface="+mn-lt"/>
              </a:rPr>
              <a:t>2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sym typeface="+mn-lt"/>
              </a:rPr>
              <a:t>. </a:t>
            </a:r>
            <a:r>
              <a:rPr lang="zh-CN" altLang="en-US" dirty="0" smtClean="0">
                <a:sym typeface="+mn-lt"/>
              </a:rPr>
              <a:t>给</a:t>
            </a:r>
            <a:r>
              <a:rPr lang="zh-CN" altLang="en-US" dirty="0">
                <a:sym typeface="+mn-lt"/>
              </a:rPr>
              <a:t>两个小型会议室安装安全监控</a:t>
            </a:r>
            <a:r>
              <a:rPr lang="zh-CN" altLang="en-US" dirty="0" smtClean="0">
                <a:sym typeface="+mn-lt"/>
              </a:rPr>
              <a:t>，同时</a:t>
            </a:r>
            <a:r>
              <a:rPr lang="zh-CN" altLang="en-US" dirty="0">
                <a:sym typeface="+mn-lt"/>
              </a:rPr>
              <a:t>能够满足偶尔召开视频会议的需求。</a:t>
            </a:r>
            <a:endParaRPr lang="en-US" altLang="zh-CN" dirty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　　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sym typeface="+mn-lt"/>
              </a:rPr>
              <a:t>3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sym typeface="+mn-lt"/>
              </a:rPr>
              <a:t>. </a:t>
            </a:r>
            <a:r>
              <a:rPr lang="zh-CN" altLang="en-US" dirty="0" smtClean="0">
                <a:sym typeface="+mn-lt"/>
              </a:rPr>
              <a:t>尽量</a:t>
            </a:r>
            <a:r>
              <a:rPr lang="zh-CN" altLang="en-US" dirty="0">
                <a:sym typeface="+mn-lt"/>
              </a:rPr>
              <a:t>减少施工费用与成本。</a:t>
            </a:r>
            <a:endParaRPr lang="en-US" altLang="zh-CN" dirty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　　</a:t>
            </a:r>
            <a:r>
              <a:rPr lang="en-US" altLang="zh-CN" dirty="0" smtClean="0">
                <a:latin typeface="楷体" panose="02010609060101010101" charset="-122"/>
                <a:ea typeface="楷体" panose="02010609060101010101" charset="-122"/>
                <a:sym typeface="+mn-lt"/>
              </a:rPr>
              <a:t>4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sym typeface="+mn-lt"/>
              </a:rPr>
              <a:t>. </a:t>
            </a:r>
            <a:r>
              <a:rPr lang="zh-CN" altLang="en-US" dirty="0" smtClean="0">
                <a:sym typeface="+mn-lt"/>
              </a:rPr>
              <a:t>教学</a:t>
            </a:r>
            <a:r>
              <a:rPr lang="zh-CN" altLang="en-US" dirty="0">
                <a:sym typeface="+mn-lt"/>
              </a:rPr>
              <a:t>楼一层改造资金预算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sym typeface="+mn-lt"/>
              </a:rPr>
              <a:t>2 500</a:t>
            </a:r>
            <a:r>
              <a:rPr lang="zh-CN" altLang="en-US" dirty="0">
                <a:sym typeface="+mn-lt"/>
              </a:rPr>
              <a:t>元。</a:t>
            </a:r>
          </a:p>
        </p:txBody>
      </p:sp>
      <p:sp>
        <p:nvSpPr>
          <p:cNvPr id="9" name="任意多边形 16"/>
          <p:cNvSpPr/>
          <p:nvPr/>
        </p:nvSpPr>
        <p:spPr>
          <a:xfrm rot="10800000" flipH="1">
            <a:off x="232996" y="2265954"/>
            <a:ext cx="8678007" cy="324171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文本框 6"/>
          <p:cNvSpPr txBox="1"/>
          <p:nvPr/>
        </p:nvSpPr>
        <p:spPr>
          <a:xfrm>
            <a:off x="936625" y="1144022"/>
            <a:ext cx="333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项目要求</a:t>
            </a:r>
          </a:p>
        </p:txBody>
      </p:sp>
      <p:sp>
        <p:nvSpPr>
          <p:cNvPr id="6" name="等腰三角形 8"/>
          <p:cNvSpPr/>
          <p:nvPr/>
        </p:nvSpPr>
        <p:spPr>
          <a:xfrm rot="5400000">
            <a:off x="550378" y="135837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内容占位符 4"/>
          <p:cNvSpPr>
            <a:spLocks noGrp="1"/>
          </p:cNvSpPr>
          <p:nvPr/>
        </p:nvSpPr>
        <p:spPr>
          <a:xfrm>
            <a:off x="1297380" y="1950571"/>
            <a:ext cx="2104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交流</a:t>
            </a:r>
            <a:endParaRPr lang="en-US" altLang="zh-CN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/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algn="ctr"/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沟通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489987" y="2160587"/>
            <a:ext cx="1493838" cy="604091"/>
          </a:xfrm>
          <a:prstGeom prst="roundRect">
            <a:avLst>
              <a:gd name="adj" fmla="val 7128"/>
            </a:avLst>
          </a:prstGeom>
          <a:solidFill>
            <a:srgbClr val="FF6D67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n-ea"/>
            </a:endParaRPr>
          </a:p>
        </p:txBody>
      </p:sp>
      <p:sp>
        <p:nvSpPr>
          <p:cNvPr id="9" name="内容占位符 4"/>
          <p:cNvSpPr>
            <a:spLocks noGrp="1"/>
          </p:cNvSpPr>
          <p:nvPr/>
        </p:nvSpPr>
        <p:spPr>
          <a:xfrm>
            <a:off x="184532" y="2137408"/>
            <a:ext cx="2104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用户组</a:t>
            </a:r>
            <a:endParaRPr lang="en-US" altLang="zh-CN" sz="1600" b="1" dirty="0" smtClean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确定项目需求</a:t>
            </a:r>
            <a:endParaRPr lang="zh-CN" altLang="en-US" sz="16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687786" y="2160587"/>
            <a:ext cx="1493838" cy="604092"/>
          </a:xfrm>
          <a:prstGeom prst="roundRect">
            <a:avLst>
              <a:gd name="adj" fmla="val 7128"/>
            </a:avLst>
          </a:prstGeom>
          <a:solidFill>
            <a:srgbClr val="FF6D67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n-ea"/>
            </a:endParaRPr>
          </a:p>
        </p:txBody>
      </p:sp>
      <p:sp>
        <p:nvSpPr>
          <p:cNvPr id="12" name="内容占位符 4"/>
          <p:cNvSpPr>
            <a:spLocks noGrp="1"/>
          </p:cNvSpPr>
          <p:nvPr/>
        </p:nvSpPr>
        <p:spPr>
          <a:xfrm>
            <a:off x="2412006" y="2137408"/>
            <a:ext cx="204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设计</a:t>
            </a:r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组</a:t>
            </a:r>
            <a:endParaRPr lang="en-US" altLang="zh-CN" sz="1600" b="1" dirty="0" smtClean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项目方案设计</a:t>
            </a:r>
            <a:endParaRPr lang="zh-CN" altLang="en-US" sz="16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923238" y="2160587"/>
            <a:ext cx="1493838" cy="604091"/>
          </a:xfrm>
          <a:prstGeom prst="roundRect">
            <a:avLst>
              <a:gd name="adj" fmla="val 7128"/>
            </a:avLst>
          </a:prstGeom>
          <a:solidFill>
            <a:srgbClr val="FF6D67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n-ea"/>
            </a:endParaRPr>
          </a:p>
        </p:txBody>
      </p:sp>
      <p:sp>
        <p:nvSpPr>
          <p:cNvPr id="14" name="内容占位符 4"/>
          <p:cNvSpPr>
            <a:spLocks noGrp="1"/>
          </p:cNvSpPr>
          <p:nvPr/>
        </p:nvSpPr>
        <p:spPr>
          <a:xfrm>
            <a:off x="4647459" y="2162808"/>
            <a:ext cx="20453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设计组</a:t>
            </a:r>
            <a:endParaRPr lang="en-US" altLang="zh-CN" sz="1600" b="1" dirty="0" smtClean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撰写设计方案</a:t>
            </a:r>
            <a:endParaRPr lang="zh-CN" altLang="en-US" sz="16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7091362" y="2160587"/>
            <a:ext cx="1493838" cy="604092"/>
          </a:xfrm>
          <a:prstGeom prst="roundRect">
            <a:avLst>
              <a:gd name="adj" fmla="val 7128"/>
            </a:avLst>
          </a:prstGeom>
          <a:solidFill>
            <a:srgbClr val="FF6D67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+mn-ea"/>
            </a:endParaRPr>
          </a:p>
        </p:txBody>
      </p:sp>
      <p:sp>
        <p:nvSpPr>
          <p:cNvPr id="16" name="内容占位符 4"/>
          <p:cNvSpPr>
            <a:spLocks noGrp="1"/>
          </p:cNvSpPr>
          <p:nvPr/>
        </p:nvSpPr>
        <p:spPr>
          <a:xfrm>
            <a:off x="7005636" y="2150108"/>
            <a:ext cx="1665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工程组</a:t>
            </a:r>
            <a:endParaRPr lang="en-US" altLang="zh-CN" sz="1600" b="1" dirty="0" smtClean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/>
            <a:r>
              <a:rPr lang="zh-CN" altLang="en-US" sz="1600" b="1" dirty="0" smtClean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项目实施</a:t>
            </a:r>
            <a:endParaRPr lang="zh-CN" altLang="en-US" sz="16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166955" y="2771245"/>
            <a:ext cx="2104748" cy="1642136"/>
          </a:xfrm>
          <a:prstGeom prst="roundRect">
            <a:avLst>
              <a:gd name="adj" fmla="val 7128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内容占位符 4"/>
          <p:cNvSpPr>
            <a:spLocks noGrp="1"/>
          </p:cNvSpPr>
          <p:nvPr/>
        </p:nvSpPr>
        <p:spPr>
          <a:xfrm>
            <a:off x="484455" y="2795450"/>
            <a:ext cx="150944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介绍项目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背景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介绍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项目目标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确定负责人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确定项目资金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项目环境介绍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2412006" y="2771245"/>
            <a:ext cx="1918694" cy="1642136"/>
          </a:xfrm>
          <a:prstGeom prst="roundRect">
            <a:avLst>
              <a:gd name="adj" fmla="val 7128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4457404" y="2771245"/>
            <a:ext cx="2247550" cy="1642136"/>
          </a:xfrm>
          <a:prstGeom prst="roundRect">
            <a:avLst>
              <a:gd name="adj" fmla="val 7128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6831706" y="2771244"/>
            <a:ext cx="2134495" cy="1642135"/>
          </a:xfrm>
          <a:prstGeom prst="roundRect">
            <a:avLst>
              <a:gd name="adj" fmla="val 7128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2021925" y="2402711"/>
            <a:ext cx="625751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4233724" y="2402711"/>
            <a:ext cx="625751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465611" y="2402711"/>
            <a:ext cx="625751" cy="0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内容占位符 4"/>
          <p:cNvSpPr>
            <a:spLocks noGrp="1"/>
          </p:cNvSpPr>
          <p:nvPr/>
        </p:nvSpPr>
        <p:spPr>
          <a:xfrm>
            <a:off x="2707654" y="2795450"/>
            <a:ext cx="2104748" cy="1643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了解项目需要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确定项目目标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确定负责人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确定项目资金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勘察现场环境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确定监控区域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2" name="内容占位符 4"/>
          <p:cNvSpPr>
            <a:spLocks noGrp="1"/>
          </p:cNvSpPr>
          <p:nvPr/>
        </p:nvSpPr>
        <p:spPr>
          <a:xfrm>
            <a:off x="4546599" y="2782750"/>
            <a:ext cx="222173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撰写设计方案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完成设备选型与采购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与用户组沟通设计方案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完善设计方案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内容占位符 4"/>
          <p:cNvSpPr>
            <a:spLocks noGrp="1"/>
          </p:cNvSpPr>
          <p:nvPr/>
        </p:nvSpPr>
        <p:spPr>
          <a:xfrm>
            <a:off x="6844406" y="2782750"/>
            <a:ext cx="2140980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按照施工方案实施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填写施工表单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按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要求完成安装与调试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2" name="直接箭头连接符 41"/>
          <p:cNvCxnSpPr/>
          <p:nvPr/>
        </p:nvCxnSpPr>
        <p:spPr>
          <a:xfrm flipH="1">
            <a:off x="7859994" y="4468246"/>
            <a:ext cx="7540" cy="224302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圆角矩形 44"/>
          <p:cNvSpPr/>
          <p:nvPr/>
        </p:nvSpPr>
        <p:spPr>
          <a:xfrm>
            <a:off x="7091362" y="4692548"/>
            <a:ext cx="1493838" cy="648240"/>
          </a:xfrm>
          <a:prstGeom prst="roundRect">
            <a:avLst>
              <a:gd name="adj" fmla="val 7128"/>
            </a:avLst>
          </a:prstGeom>
          <a:solidFill>
            <a:srgbClr val="FF6D67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内容占位符 4"/>
          <p:cNvSpPr>
            <a:spLocks noGrp="1"/>
          </p:cNvSpPr>
          <p:nvPr/>
        </p:nvSpPr>
        <p:spPr>
          <a:xfrm>
            <a:off x="7005636" y="4713517"/>
            <a:ext cx="1665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所有组</a:t>
            </a:r>
            <a:endParaRPr lang="en-US" altLang="zh-CN" sz="16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项目验收</a:t>
            </a:r>
          </a:p>
        </p:txBody>
      </p:sp>
      <p:sp>
        <p:nvSpPr>
          <p:cNvPr id="48" name="圆角矩形 47"/>
          <p:cNvSpPr/>
          <p:nvPr/>
        </p:nvSpPr>
        <p:spPr>
          <a:xfrm>
            <a:off x="4005429" y="4692548"/>
            <a:ext cx="1493838" cy="648240"/>
          </a:xfrm>
          <a:prstGeom prst="roundRect">
            <a:avLst>
              <a:gd name="adj" fmla="val 7128"/>
            </a:avLst>
          </a:prstGeom>
          <a:solidFill>
            <a:srgbClr val="FF6D67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内容占位符 4"/>
          <p:cNvSpPr>
            <a:spLocks noGrp="1"/>
          </p:cNvSpPr>
          <p:nvPr/>
        </p:nvSpPr>
        <p:spPr>
          <a:xfrm>
            <a:off x="3919703" y="4726217"/>
            <a:ext cx="16652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用户组</a:t>
            </a:r>
            <a:endParaRPr lang="en-US" altLang="zh-CN" sz="1600" b="1" dirty="0">
              <a:solidFill>
                <a:schemeClr val="bg1"/>
              </a:solidFill>
              <a:latin typeface="+mn-ea"/>
              <a:cs typeface="+mn-ea"/>
              <a:sym typeface="+mn-lt"/>
            </a:endParaRPr>
          </a:p>
          <a:p>
            <a:pPr algn="ctr"/>
            <a:r>
              <a:rPr lang="zh-CN" altLang="en-US" sz="1600" b="1" dirty="0">
                <a:solidFill>
                  <a:schemeClr val="bg1"/>
                </a:solidFill>
                <a:latin typeface="+mn-ea"/>
                <a:cs typeface="+mn-ea"/>
                <a:sym typeface="+mn-lt"/>
              </a:rPr>
              <a:t>项目运维</a:t>
            </a:r>
          </a:p>
        </p:txBody>
      </p:sp>
      <p:cxnSp>
        <p:nvCxnSpPr>
          <p:cNvPr id="53" name="直接箭头连接符 52"/>
          <p:cNvCxnSpPr/>
          <p:nvPr/>
        </p:nvCxnSpPr>
        <p:spPr>
          <a:xfrm flipH="1">
            <a:off x="5542130" y="4985883"/>
            <a:ext cx="1506369" cy="3767"/>
          </a:xfrm>
          <a:prstGeom prst="straightConnector1">
            <a:avLst/>
          </a:prstGeom>
          <a:ln w="381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圆角矩形 55"/>
          <p:cNvSpPr/>
          <p:nvPr/>
        </p:nvSpPr>
        <p:spPr>
          <a:xfrm>
            <a:off x="6831706" y="5334567"/>
            <a:ext cx="2134495" cy="1264728"/>
          </a:xfrm>
          <a:prstGeom prst="roundRect">
            <a:avLst>
              <a:gd name="adj" fmla="val 7128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内容占位符 4"/>
          <p:cNvSpPr>
            <a:spLocks noGrp="1"/>
          </p:cNvSpPr>
          <p:nvPr/>
        </p:nvSpPr>
        <p:spPr>
          <a:xfrm>
            <a:off x="6933307" y="5398966"/>
            <a:ext cx="2032894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向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用户交接资料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用户组验收测试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工程</a:t>
            </a: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组培训用户使用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培训用户运维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圆角矩形 57"/>
          <p:cNvSpPr/>
          <p:nvPr/>
        </p:nvSpPr>
        <p:spPr>
          <a:xfrm>
            <a:off x="3809304" y="5346229"/>
            <a:ext cx="1910129" cy="1019603"/>
          </a:xfrm>
          <a:prstGeom prst="roundRect">
            <a:avLst>
              <a:gd name="adj" fmla="val 7128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内容占位符 4"/>
          <p:cNvSpPr>
            <a:spLocks noGrp="1"/>
          </p:cNvSpPr>
          <p:nvPr/>
        </p:nvSpPr>
        <p:spPr>
          <a:xfrm>
            <a:off x="3947064" y="5426517"/>
            <a:ext cx="1671266" cy="867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制定使用规则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制定运维制度</a:t>
            </a:r>
            <a:endParaRPr lang="en-US" altLang="zh-CN" sz="1400" b="1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  <a:buFont typeface="+mj-lt"/>
              <a:buAutoNum type="arabicPeriod"/>
            </a:pPr>
            <a:r>
              <a:rPr lang="zh-CN" altLang="en-US" sz="14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安排运维负责人</a:t>
            </a:r>
            <a:endParaRPr lang="zh-CN" altLang="en-US" sz="14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6"/>
          <p:cNvSpPr txBox="1"/>
          <p:nvPr/>
        </p:nvSpPr>
        <p:spPr>
          <a:xfrm>
            <a:off x="936625" y="1144022"/>
            <a:ext cx="333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项目流程</a:t>
            </a:r>
          </a:p>
        </p:txBody>
      </p:sp>
      <p:sp>
        <p:nvSpPr>
          <p:cNvPr id="44" name="等腰三角形 8"/>
          <p:cNvSpPr/>
          <p:nvPr/>
        </p:nvSpPr>
        <p:spPr>
          <a:xfrm rot="5400000">
            <a:off x="550378" y="135837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4"/>
          <p:cNvSpPr>
            <a:spLocks noGrp="1"/>
          </p:cNvSpPr>
          <p:nvPr/>
        </p:nvSpPr>
        <p:spPr>
          <a:xfrm>
            <a:off x="972185" y="3035731"/>
            <a:ext cx="71939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组建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用户团队、设计团队和工程团队，进行成员分工，学习项目手册，开展头脑风暴，对即将搭建的监控系统进行需求分析和可行性分析。 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>
              <a:lnSpc>
                <a:spcPct val="120000"/>
              </a:lnSpc>
            </a:pP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6625" y="2390562"/>
            <a:ext cx="75901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　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项目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准备：</a:t>
            </a:r>
            <a:endParaRPr lang="en-US" altLang="zh-CN" sz="2400" dirty="0">
              <a:solidFill>
                <a:schemeClr val="tx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2265954"/>
            <a:ext cx="8678007" cy="324171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936625" y="1144022"/>
            <a:ext cx="333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550378" y="135837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4"/>
          <p:cNvSpPr>
            <a:spLocks noGrp="1"/>
          </p:cNvSpPr>
          <p:nvPr/>
        </p:nvSpPr>
        <p:spPr>
          <a:xfrm>
            <a:off x="936627" y="3021965"/>
            <a:ext cx="7229474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各个</a:t>
            </a:r>
            <a:r>
              <a:rPr lang="zh-CN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小组围绕自己的主题任务进行学习与讨论，归纳要点并记录，形成小组学习成果。设计团队确定用户需求，进行系统设计。工程团队自学项目手册，补充知识</a:t>
            </a:r>
            <a:r>
              <a:rPr lang="zh-CN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36626" y="2432423"/>
            <a:ext cx="74447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　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团队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之间充分沟通：</a:t>
            </a:r>
          </a:p>
        </p:txBody>
      </p:sp>
      <p:sp>
        <p:nvSpPr>
          <p:cNvPr id="11" name="任意多边形 16"/>
          <p:cNvSpPr/>
          <p:nvPr/>
        </p:nvSpPr>
        <p:spPr>
          <a:xfrm rot="10800000" flipH="1">
            <a:off x="232996" y="2265954"/>
            <a:ext cx="8678007" cy="3241712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936625" y="1144022"/>
            <a:ext cx="333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</a:p>
        </p:txBody>
      </p:sp>
      <p:sp>
        <p:nvSpPr>
          <p:cNvPr id="12" name="等腰三角形 8"/>
          <p:cNvSpPr/>
          <p:nvPr/>
        </p:nvSpPr>
        <p:spPr>
          <a:xfrm rot="5400000">
            <a:off x="550378" y="135837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1075037" y="1729253"/>
            <a:ext cx="699322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　</a:t>
            </a:r>
            <a:r>
              <a:rPr lang="zh-CN" altLang="en-US" sz="24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团队</a:t>
            </a:r>
            <a:r>
              <a:rPr lang="zh-CN" altLang="en-US" sz="2400" dirty="0">
                <a:solidFill>
                  <a:schemeClr val="tx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之间充分沟通：</a:t>
            </a:r>
          </a:p>
        </p:txBody>
      </p:sp>
      <p:sp>
        <p:nvSpPr>
          <p:cNvPr id="9" name="文本框 6"/>
          <p:cNvSpPr txBox="1"/>
          <p:nvPr/>
        </p:nvSpPr>
        <p:spPr>
          <a:xfrm>
            <a:off x="936625" y="1144022"/>
            <a:ext cx="33305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kern="0" dirty="0">
                <a:solidFill>
                  <a:srgbClr val="7BA9CA"/>
                </a:solidFill>
                <a:cs typeface="+mn-ea"/>
                <a:sym typeface="+mn-lt"/>
              </a:rPr>
              <a:t>活动</a:t>
            </a:r>
          </a:p>
        </p:txBody>
      </p:sp>
      <p:sp>
        <p:nvSpPr>
          <p:cNvPr id="11" name="等腰三角形 8"/>
          <p:cNvSpPr/>
          <p:nvPr/>
        </p:nvSpPr>
        <p:spPr>
          <a:xfrm rot="5400000">
            <a:off x="550378" y="1358377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pic>
        <p:nvPicPr>
          <p:cNvPr id="2" name="图片 1" descr="微信图片_201907151609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449830"/>
            <a:ext cx="4160520" cy="3667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jnbplzfg">
      <a:majorFont>
        <a:latin typeface="KaiTi_GB2312"/>
        <a:ea typeface="KaiTi_GB2312"/>
        <a:cs typeface=""/>
      </a:majorFont>
      <a:minorFont>
        <a:latin typeface="KaiTi_GB2312"/>
        <a:ea typeface="KaiTi_GB2312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177</TotalTime>
  <Words>266</Words>
  <Application>Microsoft Office PowerPoint</Application>
  <PresentationFormat>全屏显示(4:3)</PresentationFormat>
  <Paragraphs>122</Paragraphs>
  <Slides>18</Slides>
  <Notes>11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19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151</cp:revision>
  <dcterms:created xsi:type="dcterms:W3CDTF">2019-04-15T01:46:00Z</dcterms:created>
  <dcterms:modified xsi:type="dcterms:W3CDTF">2019-08-27T06:04:12Z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