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8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63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99">
          <p15:clr>
            <a:srgbClr val="A4A3A4"/>
          </p15:clr>
        </p15:guide>
        <p15:guide id="2" pos="3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5DC"/>
    <a:srgbClr val="7BA9CA"/>
    <a:srgbClr val="466E8C"/>
    <a:srgbClr val="FF6D67"/>
    <a:srgbClr val="DE7F7E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5940" autoAdjust="0"/>
  </p:normalViewPr>
  <p:slideViewPr>
    <p:cSldViewPr snapToGrid="0" showGuides="1">
      <p:cViewPr>
        <p:scale>
          <a:sx n="100" d="100"/>
          <a:sy n="100" d="100"/>
        </p:scale>
        <p:origin x="-1140" y="-132"/>
      </p:cViewPr>
      <p:guideLst>
        <p:guide orient="horz" pos="2299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5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LBS%E5%9F%BA%E7%AB%99%E5%AE%9A%E4%BD%8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LBS%E5%9F%BA%E7%AB%99%E5%AE%9A%E4%BD%8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8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4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让学生了解</a:t>
            </a:r>
            <a:r>
              <a:rPr lang="en-US" altLang="zh-CN" dirty="0">
                <a:sym typeface="+mn-ea"/>
              </a:rPr>
              <a:t>LBS</a:t>
            </a:r>
            <a:r>
              <a:rPr lang="zh-CN" altLang="en-US" dirty="0">
                <a:sym typeface="+mn-ea"/>
              </a:rPr>
              <a:t>定位服务技术。</a:t>
            </a:r>
            <a:endParaRPr lang="zh-CN" altLang="en-US" dirty="0"/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476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让学生思考</a:t>
            </a:r>
            <a:r>
              <a:rPr lang="en-US" altLang="zh-CN" dirty="0">
                <a:sym typeface="+mn-ea"/>
              </a:rPr>
              <a:t>LBS</a:t>
            </a:r>
            <a:r>
              <a:rPr lang="zh-CN" altLang="en-US" dirty="0">
                <a:sym typeface="+mn-ea"/>
              </a:rPr>
              <a:t>定位服务的其他应用及意义。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  <a:sym typeface="+mn-ea"/>
                <a:hlinkClick r:id="rId3"/>
              </a:rPr>
              <a:t>LBS</a:t>
            </a:r>
            <a:r>
              <a:rPr lang="zh-CN" altLang="en-US" dirty="0">
                <a:effectLst/>
                <a:sym typeface="+mn-ea"/>
                <a:hlinkClick r:id="rId3"/>
              </a:rPr>
              <a:t>基站定位</a:t>
            </a:r>
            <a:r>
              <a:rPr lang="zh-CN" altLang="en-US" dirty="0">
                <a:effectLst/>
                <a:sym typeface="+mn-ea"/>
              </a:rPr>
              <a:t>，英文名</a:t>
            </a:r>
            <a:r>
              <a:rPr lang="en-US" altLang="zh-CN" dirty="0">
                <a:effectLst/>
                <a:sym typeface="+mn-ea"/>
              </a:rPr>
              <a:t>Location Based Service</a:t>
            </a:r>
            <a:r>
              <a:rPr lang="zh-CN" altLang="en-US" dirty="0">
                <a:effectLst/>
                <a:sym typeface="+mn-ea"/>
              </a:rPr>
              <a:t>，简称</a:t>
            </a:r>
            <a:r>
              <a:rPr lang="en-US" altLang="zh-CN" dirty="0">
                <a:effectLst/>
                <a:sym typeface="+mn-ea"/>
              </a:rPr>
              <a:t>LBS</a:t>
            </a:r>
            <a:r>
              <a:rPr lang="zh-CN" altLang="en-US" dirty="0">
                <a:effectLst/>
                <a:sym typeface="+mn-ea"/>
              </a:rPr>
              <a:t>，一般应用于手机用户，它是基于位置的服务，通过电信、移动运营商的无线电通讯网络</a:t>
            </a:r>
            <a:r>
              <a:rPr lang="en-US" altLang="zh-CN" dirty="0">
                <a:effectLst/>
                <a:sym typeface="+mn-ea"/>
              </a:rPr>
              <a:t>(</a:t>
            </a:r>
            <a:r>
              <a:rPr lang="zh-CN" altLang="en-US" dirty="0">
                <a:effectLst/>
                <a:sym typeface="+mn-ea"/>
              </a:rPr>
              <a:t>如</a:t>
            </a:r>
            <a:r>
              <a:rPr lang="en-US" altLang="zh-CN" dirty="0">
                <a:effectLst/>
                <a:sym typeface="+mn-ea"/>
              </a:rPr>
              <a:t>GSM</a:t>
            </a:r>
            <a:r>
              <a:rPr lang="zh-CN" altLang="en-US" dirty="0">
                <a:effectLst/>
                <a:sym typeface="+mn-ea"/>
              </a:rPr>
              <a:t>网、</a:t>
            </a:r>
            <a:r>
              <a:rPr lang="en-US" altLang="zh-CN" dirty="0">
                <a:effectLst/>
                <a:sym typeface="+mn-ea"/>
              </a:rPr>
              <a:t>CDMA</a:t>
            </a:r>
            <a:r>
              <a:rPr lang="zh-CN" altLang="en-US" dirty="0">
                <a:effectLst/>
                <a:sym typeface="+mn-ea"/>
              </a:rPr>
              <a:t>网</a:t>
            </a:r>
            <a:r>
              <a:rPr lang="en-US" altLang="zh-CN" dirty="0">
                <a:effectLst/>
                <a:sym typeface="+mn-ea"/>
              </a:rPr>
              <a:t>)</a:t>
            </a:r>
            <a:r>
              <a:rPr lang="zh-CN" altLang="en-US" dirty="0">
                <a:effectLst/>
                <a:sym typeface="+mn-ea"/>
              </a:rPr>
              <a:t>或外部定位方式</a:t>
            </a:r>
            <a:r>
              <a:rPr lang="en-US" altLang="zh-CN" dirty="0">
                <a:effectLst/>
                <a:sym typeface="+mn-ea"/>
              </a:rPr>
              <a:t>(</a:t>
            </a:r>
            <a:r>
              <a:rPr lang="zh-CN" altLang="en-US" dirty="0">
                <a:effectLst/>
                <a:sym typeface="+mn-ea"/>
              </a:rPr>
              <a:t>如</a:t>
            </a:r>
            <a:r>
              <a:rPr lang="en-US" altLang="zh-CN" dirty="0">
                <a:effectLst/>
                <a:sym typeface="+mn-ea"/>
              </a:rPr>
              <a:t>GPS)</a:t>
            </a:r>
            <a:r>
              <a:rPr lang="zh-CN" altLang="en-US" dirty="0">
                <a:effectLst/>
                <a:sym typeface="+mn-ea"/>
              </a:rPr>
              <a:t>获取移动终端用户的位置信息</a:t>
            </a:r>
            <a:r>
              <a:rPr lang="en-US" altLang="zh-CN" dirty="0">
                <a:effectLst/>
                <a:sym typeface="+mn-ea"/>
              </a:rPr>
              <a:t>(</a:t>
            </a:r>
            <a:r>
              <a:rPr lang="zh-CN" altLang="en-US" dirty="0">
                <a:effectLst/>
                <a:sym typeface="+mn-ea"/>
              </a:rPr>
              <a:t>地理坐标，或大地坐标</a:t>
            </a:r>
            <a:r>
              <a:rPr lang="en-US" altLang="zh-CN" dirty="0">
                <a:effectLst/>
                <a:sym typeface="+mn-ea"/>
              </a:rPr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722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扫码后，手机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获取车辆编号上传云端，发出解锁请求。云端验证成后，向用户或共享单车发送解锁。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云端是整个共享单车系统的控制和计算平台，所有收集信息和下达命令都在平台上完成最终处理。云端实现对物体的识别、定位、跟踪、监控和管理。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整个共享单车这个物联网性质的信息系统，离不开各种传感器，如：光敏传感器捕获二维码，</a:t>
            </a:r>
            <a:r>
              <a:rPr lang="en-US" altLang="zh-CN" dirty="0">
                <a:sym typeface="+mn-ea"/>
              </a:rPr>
              <a:t>GPS</a:t>
            </a:r>
            <a:r>
              <a:rPr lang="zh-CN" altLang="en-US">
                <a:sym typeface="+mn-ea"/>
              </a:rPr>
              <a:t>传感器获取地理定位信息等。</a:t>
            </a:r>
            <a:endParaRPr lang="zh-CN" altLang="en-US" dirty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9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让学生思考</a:t>
            </a:r>
            <a:r>
              <a:rPr lang="en-US" altLang="zh-CN" dirty="0">
                <a:sym typeface="+mn-ea"/>
              </a:rPr>
              <a:t>LBS</a:t>
            </a:r>
            <a:r>
              <a:rPr lang="zh-CN" altLang="en-US" dirty="0">
                <a:sym typeface="+mn-ea"/>
              </a:rPr>
              <a:t>定位服务的其他应用及意义。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  <a:sym typeface="+mn-ea"/>
                <a:hlinkClick r:id="rId3"/>
              </a:rPr>
              <a:t>LBS</a:t>
            </a:r>
            <a:r>
              <a:rPr lang="zh-CN" altLang="en-US" dirty="0">
                <a:effectLst/>
                <a:sym typeface="+mn-ea"/>
                <a:hlinkClick r:id="rId3"/>
              </a:rPr>
              <a:t>基站定位</a:t>
            </a:r>
            <a:r>
              <a:rPr lang="zh-CN" altLang="en-US" dirty="0">
                <a:effectLst/>
                <a:sym typeface="+mn-ea"/>
              </a:rPr>
              <a:t>，英文名</a:t>
            </a:r>
            <a:r>
              <a:rPr lang="en-US" altLang="zh-CN" dirty="0">
                <a:effectLst/>
                <a:sym typeface="+mn-ea"/>
              </a:rPr>
              <a:t>Location Based Service</a:t>
            </a:r>
            <a:r>
              <a:rPr lang="zh-CN" altLang="en-US" dirty="0">
                <a:effectLst/>
                <a:sym typeface="+mn-ea"/>
              </a:rPr>
              <a:t>，简称</a:t>
            </a:r>
            <a:r>
              <a:rPr lang="en-US" altLang="zh-CN" dirty="0">
                <a:effectLst/>
                <a:sym typeface="+mn-ea"/>
              </a:rPr>
              <a:t>LBS</a:t>
            </a:r>
            <a:r>
              <a:rPr lang="zh-CN" altLang="en-US" dirty="0">
                <a:effectLst/>
                <a:sym typeface="+mn-ea"/>
              </a:rPr>
              <a:t>，一般应用于手机用户，它是基于位置的服务，通过电信、移动运营商的无线电通讯网络</a:t>
            </a:r>
            <a:r>
              <a:rPr lang="en-US" altLang="zh-CN" dirty="0">
                <a:effectLst/>
                <a:sym typeface="+mn-ea"/>
              </a:rPr>
              <a:t>(</a:t>
            </a:r>
            <a:r>
              <a:rPr lang="zh-CN" altLang="en-US" dirty="0">
                <a:effectLst/>
                <a:sym typeface="+mn-ea"/>
              </a:rPr>
              <a:t>如</a:t>
            </a:r>
            <a:r>
              <a:rPr lang="en-US" altLang="zh-CN" dirty="0">
                <a:effectLst/>
                <a:sym typeface="+mn-ea"/>
              </a:rPr>
              <a:t>GSM</a:t>
            </a:r>
            <a:r>
              <a:rPr lang="zh-CN" altLang="en-US" dirty="0">
                <a:effectLst/>
                <a:sym typeface="+mn-ea"/>
              </a:rPr>
              <a:t>网、</a:t>
            </a:r>
            <a:r>
              <a:rPr lang="en-US" altLang="zh-CN" dirty="0">
                <a:effectLst/>
                <a:sym typeface="+mn-ea"/>
              </a:rPr>
              <a:t>CDMA</a:t>
            </a:r>
            <a:r>
              <a:rPr lang="zh-CN" altLang="en-US" dirty="0">
                <a:effectLst/>
                <a:sym typeface="+mn-ea"/>
              </a:rPr>
              <a:t>网</a:t>
            </a:r>
            <a:r>
              <a:rPr lang="en-US" altLang="zh-CN" dirty="0">
                <a:effectLst/>
                <a:sym typeface="+mn-ea"/>
              </a:rPr>
              <a:t>)</a:t>
            </a:r>
            <a:r>
              <a:rPr lang="zh-CN" altLang="en-US" dirty="0">
                <a:effectLst/>
                <a:sym typeface="+mn-ea"/>
              </a:rPr>
              <a:t>或外部定位方式</a:t>
            </a:r>
            <a:r>
              <a:rPr lang="en-US" altLang="zh-CN" dirty="0">
                <a:effectLst/>
                <a:sym typeface="+mn-ea"/>
              </a:rPr>
              <a:t>(</a:t>
            </a:r>
            <a:r>
              <a:rPr lang="zh-CN" altLang="en-US" dirty="0">
                <a:effectLst/>
                <a:sym typeface="+mn-ea"/>
              </a:rPr>
              <a:t>如</a:t>
            </a:r>
            <a:r>
              <a:rPr lang="en-US" altLang="zh-CN" dirty="0">
                <a:effectLst/>
                <a:sym typeface="+mn-ea"/>
              </a:rPr>
              <a:t>GPS)</a:t>
            </a:r>
            <a:r>
              <a:rPr lang="zh-CN" altLang="en-US" dirty="0">
                <a:effectLst/>
                <a:sym typeface="+mn-ea"/>
              </a:rPr>
              <a:t>获取移动终端用户的位置信息</a:t>
            </a:r>
            <a:r>
              <a:rPr lang="en-US" altLang="zh-CN" dirty="0">
                <a:effectLst/>
                <a:sym typeface="+mn-ea"/>
              </a:rPr>
              <a:t>(</a:t>
            </a:r>
            <a:r>
              <a:rPr lang="zh-CN" altLang="en-US" dirty="0">
                <a:effectLst/>
                <a:sym typeface="+mn-ea"/>
              </a:rPr>
              <a:t>地理坐标，或大地坐标</a:t>
            </a:r>
            <a:r>
              <a:rPr lang="en-US" altLang="zh-CN" dirty="0">
                <a:effectLst/>
                <a:sym typeface="+mn-ea"/>
              </a:rPr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179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407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730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1201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真实的项目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：紧抓学生身边的事物，更吸引学生，激发学生的兴趣，让学生对项目学习有更深的理解。通过师生共同实施真实的“项目”，让学生理解和把握课程要求的知识和技能，主动学习，学会解决实际生活中的问题。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/>
          </a:p>
          <a:p>
            <a:pPr marL="0" marR="0" lvl="0" indent="0" algn="l" defTabSz="1201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以终为始设计规划项目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，以富于挑战性的问题带领学生进行问题分解，对项目的实施有很重要的意义。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/>
          </a:p>
          <a:p>
            <a:pPr marL="0" marR="0" lvl="0" indent="0" algn="l" defTabSz="1201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学生必须亲自动手来解决实际问题，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他们需要收集信息，处理加工信息，更重要的是学生必须完成最终作品的制作来完成一个项目的学习。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1201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教师的角色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，不仅仅是教授课程内容，更重要的是教学生如何学习。教师必须放下“教学是把我知道的知识灌输给学生”的观念，要认识到教学是要培养学生思维的方法。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1201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范例展示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，学生只有亲眼看到优秀的作品范例才会了解什么是优秀的成果，要和他一起分析作品不足在哪里。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/>
          </a:p>
          <a:p>
            <a:pPr marL="0" marR="0" lvl="0" indent="0" algn="l" defTabSz="1201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正确认识学生对项目的了解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，第一个项目不要对结果报以很大的期望。相信随着学生做项目越来越多，他们效率会越来越高。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037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BCAF648-C11D-464B-9F61-EF8C7BAC3D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9E34-AC59-45A9-9ED1-B0E8DF802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40520" y="325742"/>
            <a:ext cx="5129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7BA9CA"/>
                </a:solidFill>
                <a:effectLst/>
                <a:cs typeface="+mn-ea"/>
                <a:sym typeface="+mn-lt"/>
              </a:rPr>
              <a:t>4 </a:t>
            </a:r>
            <a:r>
              <a:rPr lang="zh-CN" altLang="en-US" sz="3200" b="1" dirty="0" smtClean="0">
                <a:solidFill>
                  <a:srgbClr val="7BA9CA"/>
                </a:solidFill>
                <a:effectLst/>
                <a:cs typeface="+mn-ea"/>
                <a:sym typeface="+mn-lt"/>
              </a:rPr>
              <a:t>信息系统的优势和局限性</a:t>
            </a:r>
            <a:endParaRPr lang="zh-CN" altLang="en-US" sz="3200" b="1" dirty="0">
              <a:solidFill>
                <a:srgbClr val="7BA9CA"/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0" y="6138790"/>
            <a:ext cx="2434233" cy="329575"/>
          </a:xfrm>
          <a:prstGeom prst="rect">
            <a:avLst/>
          </a:prstGeom>
        </p:spPr>
      </p:pic>
      <p:pic>
        <p:nvPicPr>
          <p:cNvPr id="5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67151" y="3134158"/>
            <a:ext cx="7243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 smtClean="0">
                <a:sym typeface="+mn-lt"/>
              </a:rPr>
              <a:t>　　</a:t>
            </a:r>
            <a:r>
              <a:rPr lang="zh-CN" altLang="zh-CN" dirty="0" smtClean="0">
                <a:sym typeface="+mn-lt"/>
              </a:rPr>
              <a:t>尝试</a:t>
            </a:r>
            <a:r>
              <a:rPr lang="zh-CN" altLang="zh-CN" dirty="0">
                <a:sym typeface="+mn-lt"/>
              </a:rPr>
              <a:t>使用语音输入软件</a:t>
            </a:r>
            <a:r>
              <a:rPr lang="zh-CN" altLang="zh-CN" dirty="0" smtClean="0">
                <a:sym typeface="+mn-lt"/>
              </a:rPr>
              <a:t>，</a:t>
            </a:r>
            <a:r>
              <a:rPr lang="zh-CN" altLang="en-US" dirty="0">
                <a:sym typeface="+mn-lt"/>
              </a:rPr>
              <a:t>输入一段文章并转换为文本</a:t>
            </a:r>
            <a:r>
              <a:rPr lang="zh-CN" altLang="zh-CN" dirty="0" smtClean="0">
                <a:sym typeface="+mn-lt"/>
              </a:rPr>
              <a:t>，</a:t>
            </a:r>
            <a:r>
              <a:rPr lang="zh-CN" altLang="zh-CN" dirty="0">
                <a:sym typeface="+mn-lt"/>
              </a:rPr>
              <a:t>体会其识别率</a:t>
            </a:r>
            <a:r>
              <a:rPr lang="zh-CN" altLang="zh-CN" dirty="0" smtClean="0">
                <a:sym typeface="+mn-lt"/>
              </a:rPr>
              <a:t>。</a:t>
            </a:r>
            <a:endParaRPr lang="zh-CN" altLang="zh-CN" dirty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　　</a:t>
            </a:r>
            <a:r>
              <a:rPr lang="zh-CN" altLang="zh-CN" dirty="0" smtClean="0">
                <a:sym typeface="+mn-lt"/>
              </a:rPr>
              <a:t>尝试</a:t>
            </a:r>
            <a:r>
              <a:rPr lang="zh-CN" altLang="zh-CN" dirty="0">
                <a:sym typeface="+mn-lt"/>
              </a:rPr>
              <a:t>使用在线翻译系统，利用语音输入英文，让系统翻译成中文，感受信息系统的使用优势与不足</a:t>
            </a:r>
            <a:r>
              <a:rPr lang="zh-CN" altLang="zh-CN" dirty="0" smtClean="0">
                <a:sym typeface="+mn-lt"/>
              </a:rPr>
              <a:t>。</a:t>
            </a:r>
            <a:endParaRPr lang="en-US" altLang="zh-CN" dirty="0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7151" y="2706285"/>
            <a:ext cx="699322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感受信息系统的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优势与局限性：</a:t>
            </a:r>
            <a:endParaRPr lang="zh-CN" altLang="en-US" sz="200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67151" y="1060580"/>
            <a:ext cx="432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0" name="等腰三角形 9"/>
          <p:cNvSpPr/>
          <p:nvPr/>
        </p:nvSpPr>
        <p:spPr>
          <a:xfrm rot="5400000">
            <a:off x="664253" y="126333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7900" y="3159903"/>
            <a:ext cx="7365999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ym typeface="+mn-lt"/>
              </a:rPr>
              <a:t>　　</a:t>
            </a:r>
            <a:r>
              <a:rPr lang="zh-CN" altLang="zh-CN" dirty="0" smtClean="0">
                <a:sym typeface="+mn-lt"/>
              </a:rPr>
              <a:t>汇总</a:t>
            </a:r>
            <a:r>
              <a:rPr lang="zh-CN" altLang="zh-CN" dirty="0">
                <a:sym typeface="+mn-lt"/>
              </a:rPr>
              <a:t>本章项目学习各个阶段的成果，在老师的指导下，按调研论文的格式进行编辑加工和排版，并在班里进行交流和展示</a:t>
            </a:r>
            <a:r>
              <a:rPr lang="zh-CN" altLang="zh-CN" dirty="0" smtClean="0">
                <a:sym typeface="+mn-lt"/>
              </a:rPr>
              <a:t>。</a:t>
            </a:r>
            <a:endParaRPr lang="en-US" altLang="zh-CN" dirty="0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900" y="2704185"/>
            <a:ext cx="6993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撰写研究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报告：</a:t>
            </a:r>
            <a:endParaRPr lang="zh-CN" altLang="en-US" sz="200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67151" y="1060580"/>
            <a:ext cx="432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664253" y="126333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2601" y="1061641"/>
            <a:ext cx="4803140" cy="5711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标题 1"/>
          <p:cNvSpPr txBox="1"/>
          <p:nvPr/>
        </p:nvSpPr>
        <p:spPr>
          <a:xfrm>
            <a:off x="504825" y="3382062"/>
            <a:ext cx="363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ym typeface="+mn-lt"/>
              </a:rPr>
              <a:t>　　大多数</a:t>
            </a:r>
            <a:r>
              <a:rPr lang="zh-CN" altLang="en-US" dirty="0">
                <a:sym typeface="+mn-lt"/>
              </a:rPr>
              <a:t>同学未写过研究报告，因此提供了项目研究报告的一般框架结构和具体内容及要求参考。</a:t>
            </a:r>
            <a:endParaRPr lang="en-US" altLang="zh-CN" dirty="0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825" y="2900199"/>
            <a:ext cx="74555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　撰写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研究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报告：</a:t>
            </a:r>
            <a:endParaRPr lang="zh-CN" altLang="en-US" sz="200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967151" y="1060580"/>
            <a:ext cx="432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664253" y="126333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8"/>
          <p:cNvCxnSpPr/>
          <p:nvPr/>
        </p:nvCxnSpPr>
        <p:spPr>
          <a:xfrm>
            <a:off x="4574846" y="1762990"/>
            <a:ext cx="0" cy="43807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00"/>
          <p:cNvGrpSpPr/>
          <p:nvPr/>
        </p:nvGrpSpPr>
        <p:grpSpPr>
          <a:xfrm>
            <a:off x="4116300" y="3811273"/>
            <a:ext cx="990600" cy="82691"/>
            <a:chOff x="3990452" y="2385713"/>
            <a:chExt cx="1055084" cy="85559"/>
          </a:xfrm>
        </p:grpSpPr>
        <p:cxnSp>
          <p:nvCxnSpPr>
            <p:cNvPr id="117" name="Straight Connector 48"/>
            <p:cNvCxnSpPr>
              <a:stCxn id="128" idx="3"/>
              <a:endCxn id="159" idx="1"/>
            </p:cNvCxnSpPr>
            <p:nvPr/>
          </p:nvCxnSpPr>
          <p:spPr>
            <a:xfrm>
              <a:off x="3990452" y="2388271"/>
              <a:ext cx="1055084" cy="137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51"/>
            <p:cNvSpPr/>
            <p:nvPr/>
          </p:nvSpPr>
          <p:spPr>
            <a:xfrm>
              <a:off x="4436225" y="2385713"/>
              <a:ext cx="85726" cy="8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</p:grpSp>
      <p:grpSp>
        <p:nvGrpSpPr>
          <p:cNvPr id="119" name="Group 99"/>
          <p:cNvGrpSpPr/>
          <p:nvPr/>
        </p:nvGrpSpPr>
        <p:grpSpPr>
          <a:xfrm>
            <a:off x="4124609" y="2505370"/>
            <a:ext cx="982172" cy="82691"/>
            <a:chOff x="3999528" y="1035019"/>
            <a:chExt cx="1046050" cy="85695"/>
          </a:xfrm>
        </p:grpSpPr>
        <p:cxnSp>
          <p:nvCxnSpPr>
            <p:cNvPr id="120" name="Straight Connector 45"/>
            <p:cNvCxnSpPr>
              <a:stCxn id="133" idx="3"/>
              <a:endCxn id="146" idx="1"/>
            </p:cNvCxnSpPr>
            <p:nvPr/>
          </p:nvCxnSpPr>
          <p:spPr>
            <a:xfrm flipV="1">
              <a:off x="3999528" y="1057360"/>
              <a:ext cx="1046050" cy="1955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52"/>
            <p:cNvSpPr/>
            <p:nvPr/>
          </p:nvSpPr>
          <p:spPr>
            <a:xfrm>
              <a:off x="4436426" y="1035019"/>
              <a:ext cx="85726" cy="856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</p:grpSp>
      <p:grpSp>
        <p:nvGrpSpPr>
          <p:cNvPr id="122" name="Group 101"/>
          <p:cNvGrpSpPr/>
          <p:nvPr/>
        </p:nvGrpSpPr>
        <p:grpSpPr>
          <a:xfrm>
            <a:off x="4133555" y="5418538"/>
            <a:ext cx="972185" cy="82691"/>
            <a:chOff x="4008894" y="4058005"/>
            <a:chExt cx="1035088" cy="85743"/>
          </a:xfrm>
        </p:grpSpPr>
        <p:cxnSp>
          <p:nvCxnSpPr>
            <p:cNvPr id="123" name="Straight Connector 50"/>
            <p:cNvCxnSpPr>
              <a:stCxn id="138" idx="3"/>
              <a:endCxn id="166" idx="1"/>
            </p:cNvCxnSpPr>
            <p:nvPr/>
          </p:nvCxnSpPr>
          <p:spPr>
            <a:xfrm>
              <a:off x="4008894" y="4103727"/>
              <a:ext cx="1035088" cy="65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53"/>
            <p:cNvSpPr/>
            <p:nvPr/>
          </p:nvSpPr>
          <p:spPr>
            <a:xfrm>
              <a:off x="4436115" y="4058005"/>
              <a:ext cx="85726" cy="85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</p:grpSp>
      <p:grpSp>
        <p:nvGrpSpPr>
          <p:cNvPr id="125" name="Group 95"/>
          <p:cNvGrpSpPr/>
          <p:nvPr/>
        </p:nvGrpSpPr>
        <p:grpSpPr>
          <a:xfrm>
            <a:off x="676909" y="3506235"/>
            <a:ext cx="3438756" cy="613750"/>
            <a:chOff x="331893" y="2500401"/>
            <a:chExt cx="3662035" cy="636164"/>
          </a:xfrm>
        </p:grpSpPr>
        <p:sp>
          <p:nvSpPr>
            <p:cNvPr id="126" name="Rectangle 31"/>
            <p:cNvSpPr/>
            <p:nvPr/>
          </p:nvSpPr>
          <p:spPr>
            <a:xfrm>
              <a:off x="331893" y="2545649"/>
              <a:ext cx="2738058" cy="381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以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终为始设计规划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项目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27" name="Group 84"/>
            <p:cNvGrpSpPr/>
            <p:nvPr/>
          </p:nvGrpSpPr>
          <p:grpSpPr>
            <a:xfrm>
              <a:off x="3357704" y="2500401"/>
              <a:ext cx="636224" cy="636164"/>
              <a:chOff x="3357704" y="2500401"/>
              <a:chExt cx="636224" cy="636164"/>
            </a:xfrm>
          </p:grpSpPr>
          <p:sp>
            <p:nvSpPr>
              <p:cNvPr id="128" name="Rectangle 22"/>
              <p:cNvSpPr/>
              <p:nvPr/>
            </p:nvSpPr>
            <p:spPr>
              <a:xfrm>
                <a:off x="3357704" y="2500401"/>
                <a:ext cx="636224" cy="636164"/>
              </a:xfrm>
              <a:prstGeom prst="rect">
                <a:avLst/>
              </a:prstGeom>
              <a:solidFill>
                <a:srgbClr val="34BA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29" name="Freeform 23"/>
              <p:cNvSpPr>
                <a:spLocks noEditPoints="1"/>
              </p:cNvSpPr>
              <p:nvPr/>
            </p:nvSpPr>
            <p:spPr bwMode="auto">
              <a:xfrm>
                <a:off x="3477620" y="2660940"/>
                <a:ext cx="389082" cy="322810"/>
              </a:xfrm>
              <a:custGeom>
                <a:avLst/>
                <a:gdLst/>
                <a:ahLst/>
                <a:cxnLst>
                  <a:cxn ang="0">
                    <a:pos x="312" y="110"/>
                  </a:cxn>
                  <a:cxn ang="0">
                    <a:pos x="323" y="138"/>
                  </a:cxn>
                  <a:cxn ang="0">
                    <a:pos x="350" y="127"/>
                  </a:cxn>
                  <a:cxn ang="0">
                    <a:pos x="339" y="100"/>
                  </a:cxn>
                  <a:cxn ang="0">
                    <a:pos x="25" y="100"/>
                  </a:cxn>
                  <a:cxn ang="0">
                    <a:pos x="15" y="127"/>
                  </a:cxn>
                  <a:cxn ang="0">
                    <a:pos x="42" y="138"/>
                  </a:cxn>
                  <a:cxn ang="0">
                    <a:pos x="53" y="110"/>
                  </a:cxn>
                  <a:cxn ang="0">
                    <a:pos x="270" y="60"/>
                  </a:cxn>
                  <a:cxn ang="0">
                    <a:pos x="248" y="69"/>
                  </a:cxn>
                  <a:cxn ang="0">
                    <a:pos x="239" y="91"/>
                  </a:cxn>
                  <a:cxn ang="0">
                    <a:pos x="252" y="116"/>
                  </a:cxn>
                  <a:cxn ang="0">
                    <a:pos x="276" y="121"/>
                  </a:cxn>
                  <a:cxn ang="0">
                    <a:pos x="297" y="103"/>
                  </a:cxn>
                  <a:cxn ang="0">
                    <a:pos x="297" y="80"/>
                  </a:cxn>
                  <a:cxn ang="0">
                    <a:pos x="276" y="62"/>
                  </a:cxn>
                  <a:cxn ang="0">
                    <a:pos x="330" y="183"/>
                  </a:cxn>
                  <a:cxn ang="0">
                    <a:pos x="321" y="152"/>
                  </a:cxn>
                  <a:cxn ang="0">
                    <a:pos x="350" y="158"/>
                  </a:cxn>
                  <a:cxn ang="0">
                    <a:pos x="364" y="185"/>
                  </a:cxn>
                  <a:cxn ang="0">
                    <a:pos x="83" y="63"/>
                  </a:cxn>
                  <a:cxn ang="0">
                    <a:pos x="65" y="85"/>
                  </a:cxn>
                  <a:cxn ang="0">
                    <a:pos x="71" y="109"/>
                  </a:cxn>
                  <a:cxn ang="0">
                    <a:pos x="96" y="121"/>
                  </a:cxn>
                  <a:cxn ang="0">
                    <a:pos x="118" y="112"/>
                  </a:cxn>
                  <a:cxn ang="0">
                    <a:pos x="127" y="91"/>
                  </a:cxn>
                  <a:cxn ang="0">
                    <a:pos x="112" y="65"/>
                  </a:cxn>
                  <a:cxn ang="0">
                    <a:pos x="35" y="150"/>
                  </a:cxn>
                  <a:cxn ang="0">
                    <a:pos x="36" y="176"/>
                  </a:cxn>
                  <a:cxn ang="0">
                    <a:pos x="0" y="185"/>
                  </a:cxn>
                  <a:cxn ang="0">
                    <a:pos x="15" y="158"/>
                  </a:cxn>
                  <a:cxn ang="0">
                    <a:pos x="183" y="0"/>
                  </a:cxn>
                  <a:cxn ang="0">
                    <a:pos x="151" y="13"/>
                  </a:cxn>
                  <a:cxn ang="0">
                    <a:pos x="138" y="45"/>
                  </a:cxn>
                  <a:cxn ang="0">
                    <a:pos x="158" y="81"/>
                  </a:cxn>
                  <a:cxn ang="0">
                    <a:pos x="192" y="89"/>
                  </a:cxn>
                  <a:cxn ang="0">
                    <a:pos x="225" y="62"/>
                  </a:cxn>
                  <a:cxn ang="0">
                    <a:pos x="225" y="27"/>
                  </a:cxn>
                  <a:cxn ang="0">
                    <a:pos x="192" y="0"/>
                  </a:cxn>
                  <a:cxn ang="0">
                    <a:pos x="265" y="174"/>
                  </a:cxn>
                  <a:cxn ang="0">
                    <a:pos x="256" y="136"/>
                  </a:cxn>
                  <a:cxn ang="0">
                    <a:pos x="279" y="136"/>
                  </a:cxn>
                  <a:cxn ang="0">
                    <a:pos x="316" y="165"/>
                  </a:cxn>
                  <a:cxn ang="0">
                    <a:pos x="100" y="272"/>
                  </a:cxn>
                  <a:cxn ang="0">
                    <a:pos x="51" y="165"/>
                  </a:cxn>
                  <a:cxn ang="0">
                    <a:pos x="85" y="136"/>
                  </a:cxn>
                  <a:cxn ang="0">
                    <a:pos x="109" y="136"/>
                  </a:cxn>
                  <a:cxn ang="0">
                    <a:pos x="100" y="174"/>
                  </a:cxn>
                  <a:cxn ang="0">
                    <a:pos x="252" y="159"/>
                  </a:cxn>
                  <a:cxn ang="0">
                    <a:pos x="210" y="109"/>
                  </a:cxn>
                  <a:cxn ang="0">
                    <a:pos x="154" y="109"/>
                  </a:cxn>
                  <a:cxn ang="0">
                    <a:pos x="112" y="159"/>
                  </a:cxn>
                </a:cxnLst>
                <a:rect l="0" t="0" r="r" b="b"/>
                <a:pathLst>
                  <a:path w="364" h="301">
                    <a:moveTo>
                      <a:pt x="332" y="98"/>
                    </a:moveTo>
                    <a:lnTo>
                      <a:pt x="332" y="98"/>
                    </a:lnTo>
                    <a:lnTo>
                      <a:pt x="323" y="100"/>
                    </a:lnTo>
                    <a:lnTo>
                      <a:pt x="317" y="105"/>
                    </a:lnTo>
                    <a:lnTo>
                      <a:pt x="312" y="110"/>
                    </a:lnTo>
                    <a:lnTo>
                      <a:pt x="310" y="120"/>
                    </a:lnTo>
                    <a:lnTo>
                      <a:pt x="310" y="120"/>
                    </a:lnTo>
                    <a:lnTo>
                      <a:pt x="312" y="127"/>
                    </a:lnTo>
                    <a:lnTo>
                      <a:pt x="317" y="134"/>
                    </a:lnTo>
                    <a:lnTo>
                      <a:pt x="323" y="138"/>
                    </a:lnTo>
                    <a:lnTo>
                      <a:pt x="332" y="139"/>
                    </a:lnTo>
                    <a:lnTo>
                      <a:pt x="332" y="139"/>
                    </a:lnTo>
                    <a:lnTo>
                      <a:pt x="339" y="138"/>
                    </a:lnTo>
                    <a:lnTo>
                      <a:pt x="346" y="134"/>
                    </a:lnTo>
                    <a:lnTo>
                      <a:pt x="350" y="127"/>
                    </a:lnTo>
                    <a:lnTo>
                      <a:pt x="352" y="120"/>
                    </a:lnTo>
                    <a:lnTo>
                      <a:pt x="352" y="120"/>
                    </a:lnTo>
                    <a:lnTo>
                      <a:pt x="350" y="110"/>
                    </a:lnTo>
                    <a:lnTo>
                      <a:pt x="346" y="105"/>
                    </a:lnTo>
                    <a:lnTo>
                      <a:pt x="339" y="100"/>
                    </a:lnTo>
                    <a:lnTo>
                      <a:pt x="332" y="98"/>
                    </a:lnTo>
                    <a:lnTo>
                      <a:pt x="332" y="98"/>
                    </a:lnTo>
                    <a:close/>
                    <a:moveTo>
                      <a:pt x="35" y="98"/>
                    </a:moveTo>
                    <a:lnTo>
                      <a:pt x="35" y="98"/>
                    </a:lnTo>
                    <a:lnTo>
                      <a:pt x="25" y="100"/>
                    </a:lnTo>
                    <a:lnTo>
                      <a:pt x="20" y="105"/>
                    </a:lnTo>
                    <a:lnTo>
                      <a:pt x="15" y="110"/>
                    </a:lnTo>
                    <a:lnTo>
                      <a:pt x="13" y="120"/>
                    </a:lnTo>
                    <a:lnTo>
                      <a:pt x="13" y="120"/>
                    </a:lnTo>
                    <a:lnTo>
                      <a:pt x="15" y="127"/>
                    </a:lnTo>
                    <a:lnTo>
                      <a:pt x="20" y="134"/>
                    </a:lnTo>
                    <a:lnTo>
                      <a:pt x="25" y="138"/>
                    </a:lnTo>
                    <a:lnTo>
                      <a:pt x="35" y="139"/>
                    </a:lnTo>
                    <a:lnTo>
                      <a:pt x="35" y="139"/>
                    </a:lnTo>
                    <a:lnTo>
                      <a:pt x="42" y="138"/>
                    </a:lnTo>
                    <a:lnTo>
                      <a:pt x="49" y="134"/>
                    </a:lnTo>
                    <a:lnTo>
                      <a:pt x="53" y="127"/>
                    </a:lnTo>
                    <a:lnTo>
                      <a:pt x="54" y="120"/>
                    </a:lnTo>
                    <a:lnTo>
                      <a:pt x="54" y="120"/>
                    </a:lnTo>
                    <a:lnTo>
                      <a:pt x="53" y="110"/>
                    </a:lnTo>
                    <a:lnTo>
                      <a:pt x="49" y="105"/>
                    </a:lnTo>
                    <a:lnTo>
                      <a:pt x="42" y="100"/>
                    </a:lnTo>
                    <a:lnTo>
                      <a:pt x="35" y="98"/>
                    </a:lnTo>
                    <a:lnTo>
                      <a:pt x="35" y="98"/>
                    </a:lnTo>
                    <a:close/>
                    <a:moveTo>
                      <a:pt x="270" y="60"/>
                    </a:moveTo>
                    <a:lnTo>
                      <a:pt x="270" y="60"/>
                    </a:lnTo>
                    <a:lnTo>
                      <a:pt x="263" y="62"/>
                    </a:lnTo>
                    <a:lnTo>
                      <a:pt x="258" y="63"/>
                    </a:lnTo>
                    <a:lnTo>
                      <a:pt x="252" y="65"/>
                    </a:lnTo>
                    <a:lnTo>
                      <a:pt x="248" y="69"/>
                    </a:lnTo>
                    <a:lnTo>
                      <a:pt x="245" y="74"/>
                    </a:lnTo>
                    <a:lnTo>
                      <a:pt x="241" y="80"/>
                    </a:lnTo>
                    <a:lnTo>
                      <a:pt x="239" y="85"/>
                    </a:lnTo>
                    <a:lnTo>
                      <a:pt x="239" y="91"/>
                    </a:lnTo>
                    <a:lnTo>
                      <a:pt x="239" y="91"/>
                    </a:lnTo>
                    <a:lnTo>
                      <a:pt x="239" y="98"/>
                    </a:lnTo>
                    <a:lnTo>
                      <a:pt x="241" y="103"/>
                    </a:lnTo>
                    <a:lnTo>
                      <a:pt x="245" y="109"/>
                    </a:lnTo>
                    <a:lnTo>
                      <a:pt x="248" y="112"/>
                    </a:lnTo>
                    <a:lnTo>
                      <a:pt x="252" y="116"/>
                    </a:lnTo>
                    <a:lnTo>
                      <a:pt x="258" y="120"/>
                    </a:lnTo>
                    <a:lnTo>
                      <a:pt x="263" y="121"/>
                    </a:lnTo>
                    <a:lnTo>
                      <a:pt x="270" y="121"/>
                    </a:lnTo>
                    <a:lnTo>
                      <a:pt x="270" y="121"/>
                    </a:lnTo>
                    <a:lnTo>
                      <a:pt x="276" y="121"/>
                    </a:lnTo>
                    <a:lnTo>
                      <a:pt x="281" y="120"/>
                    </a:lnTo>
                    <a:lnTo>
                      <a:pt x="287" y="116"/>
                    </a:lnTo>
                    <a:lnTo>
                      <a:pt x="292" y="112"/>
                    </a:lnTo>
                    <a:lnTo>
                      <a:pt x="296" y="109"/>
                    </a:lnTo>
                    <a:lnTo>
                      <a:pt x="297" y="103"/>
                    </a:lnTo>
                    <a:lnTo>
                      <a:pt x="299" y="98"/>
                    </a:lnTo>
                    <a:lnTo>
                      <a:pt x="301" y="91"/>
                    </a:lnTo>
                    <a:lnTo>
                      <a:pt x="301" y="91"/>
                    </a:lnTo>
                    <a:lnTo>
                      <a:pt x="299" y="85"/>
                    </a:lnTo>
                    <a:lnTo>
                      <a:pt x="297" y="80"/>
                    </a:lnTo>
                    <a:lnTo>
                      <a:pt x="296" y="74"/>
                    </a:lnTo>
                    <a:lnTo>
                      <a:pt x="292" y="69"/>
                    </a:lnTo>
                    <a:lnTo>
                      <a:pt x="287" y="65"/>
                    </a:lnTo>
                    <a:lnTo>
                      <a:pt x="281" y="63"/>
                    </a:lnTo>
                    <a:lnTo>
                      <a:pt x="276" y="62"/>
                    </a:lnTo>
                    <a:lnTo>
                      <a:pt x="270" y="60"/>
                    </a:lnTo>
                    <a:lnTo>
                      <a:pt x="270" y="60"/>
                    </a:lnTo>
                    <a:close/>
                    <a:moveTo>
                      <a:pt x="364" y="248"/>
                    </a:moveTo>
                    <a:lnTo>
                      <a:pt x="330" y="248"/>
                    </a:lnTo>
                    <a:lnTo>
                      <a:pt x="330" y="183"/>
                    </a:lnTo>
                    <a:lnTo>
                      <a:pt x="330" y="183"/>
                    </a:lnTo>
                    <a:lnTo>
                      <a:pt x="330" y="176"/>
                    </a:lnTo>
                    <a:lnTo>
                      <a:pt x="328" y="167"/>
                    </a:lnTo>
                    <a:lnTo>
                      <a:pt x="321" y="152"/>
                    </a:lnTo>
                    <a:lnTo>
                      <a:pt x="321" y="152"/>
                    </a:lnTo>
                    <a:lnTo>
                      <a:pt x="332" y="150"/>
                    </a:lnTo>
                    <a:lnTo>
                      <a:pt x="332" y="150"/>
                    </a:lnTo>
                    <a:lnTo>
                      <a:pt x="337" y="152"/>
                    </a:lnTo>
                    <a:lnTo>
                      <a:pt x="345" y="154"/>
                    </a:lnTo>
                    <a:lnTo>
                      <a:pt x="350" y="158"/>
                    </a:lnTo>
                    <a:lnTo>
                      <a:pt x="355" y="161"/>
                    </a:lnTo>
                    <a:lnTo>
                      <a:pt x="359" y="167"/>
                    </a:lnTo>
                    <a:lnTo>
                      <a:pt x="363" y="172"/>
                    </a:lnTo>
                    <a:lnTo>
                      <a:pt x="364" y="178"/>
                    </a:lnTo>
                    <a:lnTo>
                      <a:pt x="364" y="185"/>
                    </a:lnTo>
                    <a:lnTo>
                      <a:pt x="364" y="248"/>
                    </a:lnTo>
                    <a:close/>
                    <a:moveTo>
                      <a:pt x="96" y="60"/>
                    </a:moveTo>
                    <a:lnTo>
                      <a:pt x="96" y="60"/>
                    </a:lnTo>
                    <a:lnTo>
                      <a:pt x="89" y="62"/>
                    </a:lnTo>
                    <a:lnTo>
                      <a:pt x="83" y="63"/>
                    </a:lnTo>
                    <a:lnTo>
                      <a:pt x="78" y="65"/>
                    </a:lnTo>
                    <a:lnTo>
                      <a:pt x="74" y="69"/>
                    </a:lnTo>
                    <a:lnTo>
                      <a:pt x="71" y="74"/>
                    </a:lnTo>
                    <a:lnTo>
                      <a:pt x="67" y="80"/>
                    </a:lnTo>
                    <a:lnTo>
                      <a:pt x="65" y="85"/>
                    </a:lnTo>
                    <a:lnTo>
                      <a:pt x="65" y="91"/>
                    </a:lnTo>
                    <a:lnTo>
                      <a:pt x="65" y="91"/>
                    </a:lnTo>
                    <a:lnTo>
                      <a:pt x="65" y="98"/>
                    </a:lnTo>
                    <a:lnTo>
                      <a:pt x="67" y="103"/>
                    </a:lnTo>
                    <a:lnTo>
                      <a:pt x="71" y="109"/>
                    </a:lnTo>
                    <a:lnTo>
                      <a:pt x="74" y="112"/>
                    </a:lnTo>
                    <a:lnTo>
                      <a:pt x="78" y="116"/>
                    </a:lnTo>
                    <a:lnTo>
                      <a:pt x="83" y="120"/>
                    </a:lnTo>
                    <a:lnTo>
                      <a:pt x="89" y="121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102" y="121"/>
                    </a:lnTo>
                    <a:lnTo>
                      <a:pt x="107" y="120"/>
                    </a:lnTo>
                    <a:lnTo>
                      <a:pt x="112" y="116"/>
                    </a:lnTo>
                    <a:lnTo>
                      <a:pt x="118" y="112"/>
                    </a:lnTo>
                    <a:lnTo>
                      <a:pt x="122" y="109"/>
                    </a:lnTo>
                    <a:lnTo>
                      <a:pt x="123" y="103"/>
                    </a:lnTo>
                    <a:lnTo>
                      <a:pt x="125" y="98"/>
                    </a:lnTo>
                    <a:lnTo>
                      <a:pt x="127" y="91"/>
                    </a:lnTo>
                    <a:lnTo>
                      <a:pt x="127" y="91"/>
                    </a:lnTo>
                    <a:lnTo>
                      <a:pt x="125" y="85"/>
                    </a:lnTo>
                    <a:lnTo>
                      <a:pt x="123" y="80"/>
                    </a:lnTo>
                    <a:lnTo>
                      <a:pt x="122" y="74"/>
                    </a:lnTo>
                    <a:lnTo>
                      <a:pt x="118" y="69"/>
                    </a:lnTo>
                    <a:lnTo>
                      <a:pt x="112" y="65"/>
                    </a:lnTo>
                    <a:lnTo>
                      <a:pt x="107" y="63"/>
                    </a:lnTo>
                    <a:lnTo>
                      <a:pt x="102" y="62"/>
                    </a:lnTo>
                    <a:lnTo>
                      <a:pt x="96" y="60"/>
                    </a:lnTo>
                    <a:lnTo>
                      <a:pt x="96" y="60"/>
                    </a:lnTo>
                    <a:close/>
                    <a:moveTo>
                      <a:pt x="35" y="150"/>
                    </a:moveTo>
                    <a:lnTo>
                      <a:pt x="35" y="150"/>
                    </a:lnTo>
                    <a:lnTo>
                      <a:pt x="44" y="152"/>
                    </a:lnTo>
                    <a:lnTo>
                      <a:pt x="44" y="152"/>
                    </a:lnTo>
                    <a:lnTo>
                      <a:pt x="38" y="167"/>
                    </a:lnTo>
                    <a:lnTo>
                      <a:pt x="36" y="176"/>
                    </a:lnTo>
                    <a:lnTo>
                      <a:pt x="35" y="183"/>
                    </a:lnTo>
                    <a:lnTo>
                      <a:pt x="35" y="248"/>
                    </a:lnTo>
                    <a:lnTo>
                      <a:pt x="0" y="248"/>
                    </a:lnTo>
                    <a:lnTo>
                      <a:pt x="0" y="185"/>
                    </a:lnTo>
                    <a:lnTo>
                      <a:pt x="0" y="185"/>
                    </a:lnTo>
                    <a:lnTo>
                      <a:pt x="0" y="178"/>
                    </a:lnTo>
                    <a:lnTo>
                      <a:pt x="2" y="172"/>
                    </a:lnTo>
                    <a:lnTo>
                      <a:pt x="6" y="167"/>
                    </a:lnTo>
                    <a:lnTo>
                      <a:pt x="9" y="161"/>
                    </a:lnTo>
                    <a:lnTo>
                      <a:pt x="15" y="158"/>
                    </a:lnTo>
                    <a:lnTo>
                      <a:pt x="20" y="154"/>
                    </a:lnTo>
                    <a:lnTo>
                      <a:pt x="27" y="152"/>
                    </a:lnTo>
                    <a:lnTo>
                      <a:pt x="35" y="150"/>
                    </a:lnTo>
                    <a:lnTo>
                      <a:pt x="35" y="150"/>
                    </a:lnTo>
                    <a:close/>
                    <a:moveTo>
                      <a:pt x="183" y="0"/>
                    </a:moveTo>
                    <a:lnTo>
                      <a:pt x="183" y="0"/>
                    </a:lnTo>
                    <a:lnTo>
                      <a:pt x="174" y="0"/>
                    </a:lnTo>
                    <a:lnTo>
                      <a:pt x="165" y="4"/>
                    </a:lnTo>
                    <a:lnTo>
                      <a:pt x="158" y="7"/>
                    </a:lnTo>
                    <a:lnTo>
                      <a:pt x="151" y="13"/>
                    </a:lnTo>
                    <a:lnTo>
                      <a:pt x="145" y="20"/>
                    </a:lnTo>
                    <a:lnTo>
                      <a:pt x="141" y="27"/>
                    </a:lnTo>
                    <a:lnTo>
                      <a:pt x="138" y="36"/>
                    </a:lnTo>
                    <a:lnTo>
                      <a:pt x="138" y="45"/>
                    </a:lnTo>
                    <a:lnTo>
                      <a:pt x="138" y="45"/>
                    </a:lnTo>
                    <a:lnTo>
                      <a:pt x="138" y="54"/>
                    </a:lnTo>
                    <a:lnTo>
                      <a:pt x="141" y="62"/>
                    </a:lnTo>
                    <a:lnTo>
                      <a:pt x="145" y="71"/>
                    </a:lnTo>
                    <a:lnTo>
                      <a:pt x="151" y="76"/>
                    </a:lnTo>
                    <a:lnTo>
                      <a:pt x="158" y="81"/>
                    </a:lnTo>
                    <a:lnTo>
                      <a:pt x="165" y="87"/>
                    </a:lnTo>
                    <a:lnTo>
                      <a:pt x="174" y="89"/>
                    </a:lnTo>
                    <a:lnTo>
                      <a:pt x="183" y="91"/>
                    </a:lnTo>
                    <a:lnTo>
                      <a:pt x="183" y="91"/>
                    </a:lnTo>
                    <a:lnTo>
                      <a:pt x="192" y="89"/>
                    </a:lnTo>
                    <a:lnTo>
                      <a:pt x="200" y="87"/>
                    </a:lnTo>
                    <a:lnTo>
                      <a:pt x="209" y="81"/>
                    </a:lnTo>
                    <a:lnTo>
                      <a:pt x="214" y="76"/>
                    </a:lnTo>
                    <a:lnTo>
                      <a:pt x="219" y="71"/>
                    </a:lnTo>
                    <a:lnTo>
                      <a:pt x="225" y="62"/>
                    </a:lnTo>
                    <a:lnTo>
                      <a:pt x="227" y="54"/>
                    </a:lnTo>
                    <a:lnTo>
                      <a:pt x="229" y="45"/>
                    </a:lnTo>
                    <a:lnTo>
                      <a:pt x="229" y="45"/>
                    </a:lnTo>
                    <a:lnTo>
                      <a:pt x="227" y="36"/>
                    </a:lnTo>
                    <a:lnTo>
                      <a:pt x="225" y="27"/>
                    </a:lnTo>
                    <a:lnTo>
                      <a:pt x="219" y="20"/>
                    </a:lnTo>
                    <a:lnTo>
                      <a:pt x="214" y="13"/>
                    </a:lnTo>
                    <a:lnTo>
                      <a:pt x="209" y="7"/>
                    </a:lnTo>
                    <a:lnTo>
                      <a:pt x="200" y="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  <a:moveTo>
                      <a:pt x="319" y="272"/>
                    </a:moveTo>
                    <a:lnTo>
                      <a:pt x="265" y="272"/>
                    </a:lnTo>
                    <a:lnTo>
                      <a:pt x="265" y="174"/>
                    </a:lnTo>
                    <a:lnTo>
                      <a:pt x="265" y="174"/>
                    </a:lnTo>
                    <a:lnTo>
                      <a:pt x="265" y="163"/>
                    </a:lnTo>
                    <a:lnTo>
                      <a:pt x="263" y="154"/>
                    </a:lnTo>
                    <a:lnTo>
                      <a:pt x="259" y="145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63" y="134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9" y="136"/>
                    </a:lnTo>
                    <a:lnTo>
                      <a:pt x="288" y="138"/>
                    </a:lnTo>
                    <a:lnTo>
                      <a:pt x="297" y="143"/>
                    </a:lnTo>
                    <a:lnTo>
                      <a:pt x="305" y="149"/>
                    </a:lnTo>
                    <a:lnTo>
                      <a:pt x="310" y="156"/>
                    </a:lnTo>
                    <a:lnTo>
                      <a:pt x="316" y="165"/>
                    </a:lnTo>
                    <a:lnTo>
                      <a:pt x="317" y="174"/>
                    </a:lnTo>
                    <a:lnTo>
                      <a:pt x="319" y="183"/>
                    </a:lnTo>
                    <a:lnTo>
                      <a:pt x="319" y="272"/>
                    </a:lnTo>
                    <a:close/>
                    <a:moveTo>
                      <a:pt x="100" y="174"/>
                    </a:moveTo>
                    <a:lnTo>
                      <a:pt x="100" y="272"/>
                    </a:lnTo>
                    <a:lnTo>
                      <a:pt x="45" y="272"/>
                    </a:lnTo>
                    <a:lnTo>
                      <a:pt x="45" y="183"/>
                    </a:lnTo>
                    <a:lnTo>
                      <a:pt x="45" y="183"/>
                    </a:lnTo>
                    <a:lnTo>
                      <a:pt x="47" y="174"/>
                    </a:lnTo>
                    <a:lnTo>
                      <a:pt x="51" y="165"/>
                    </a:lnTo>
                    <a:lnTo>
                      <a:pt x="54" y="156"/>
                    </a:lnTo>
                    <a:lnTo>
                      <a:pt x="60" y="149"/>
                    </a:lnTo>
                    <a:lnTo>
                      <a:pt x="67" y="143"/>
                    </a:lnTo>
                    <a:lnTo>
                      <a:pt x="76" y="138"/>
                    </a:lnTo>
                    <a:lnTo>
                      <a:pt x="85" y="136"/>
                    </a:lnTo>
                    <a:lnTo>
                      <a:pt x="96" y="134"/>
                    </a:lnTo>
                    <a:lnTo>
                      <a:pt x="96" y="134"/>
                    </a:lnTo>
                    <a:lnTo>
                      <a:pt x="103" y="134"/>
                    </a:lnTo>
                    <a:lnTo>
                      <a:pt x="109" y="136"/>
                    </a:lnTo>
                    <a:lnTo>
                      <a:pt x="109" y="136"/>
                    </a:lnTo>
                    <a:lnTo>
                      <a:pt x="105" y="145"/>
                    </a:lnTo>
                    <a:lnTo>
                      <a:pt x="102" y="154"/>
                    </a:lnTo>
                    <a:lnTo>
                      <a:pt x="100" y="163"/>
                    </a:lnTo>
                    <a:lnTo>
                      <a:pt x="100" y="174"/>
                    </a:lnTo>
                    <a:lnTo>
                      <a:pt x="100" y="174"/>
                    </a:lnTo>
                    <a:close/>
                    <a:moveTo>
                      <a:pt x="111" y="301"/>
                    </a:moveTo>
                    <a:lnTo>
                      <a:pt x="254" y="301"/>
                    </a:lnTo>
                    <a:lnTo>
                      <a:pt x="254" y="174"/>
                    </a:lnTo>
                    <a:lnTo>
                      <a:pt x="254" y="174"/>
                    </a:lnTo>
                    <a:lnTo>
                      <a:pt x="252" y="159"/>
                    </a:lnTo>
                    <a:lnTo>
                      <a:pt x="248" y="145"/>
                    </a:lnTo>
                    <a:lnTo>
                      <a:pt x="241" y="134"/>
                    </a:lnTo>
                    <a:lnTo>
                      <a:pt x="232" y="123"/>
                    </a:lnTo>
                    <a:lnTo>
                      <a:pt x="223" y="114"/>
                    </a:lnTo>
                    <a:lnTo>
                      <a:pt x="210" y="109"/>
                    </a:lnTo>
                    <a:lnTo>
                      <a:pt x="198" y="103"/>
                    </a:lnTo>
                    <a:lnTo>
                      <a:pt x="183" y="101"/>
                    </a:lnTo>
                    <a:lnTo>
                      <a:pt x="183" y="101"/>
                    </a:lnTo>
                    <a:lnTo>
                      <a:pt x="169" y="103"/>
                    </a:lnTo>
                    <a:lnTo>
                      <a:pt x="154" y="109"/>
                    </a:lnTo>
                    <a:lnTo>
                      <a:pt x="143" y="114"/>
                    </a:lnTo>
                    <a:lnTo>
                      <a:pt x="132" y="123"/>
                    </a:lnTo>
                    <a:lnTo>
                      <a:pt x="123" y="134"/>
                    </a:lnTo>
                    <a:lnTo>
                      <a:pt x="116" y="145"/>
                    </a:lnTo>
                    <a:lnTo>
                      <a:pt x="112" y="159"/>
                    </a:lnTo>
                    <a:lnTo>
                      <a:pt x="111" y="174"/>
                    </a:lnTo>
                    <a:lnTo>
                      <a:pt x="111" y="30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0" name="Group 93"/>
          <p:cNvGrpSpPr/>
          <p:nvPr/>
        </p:nvGrpSpPr>
        <p:grpSpPr>
          <a:xfrm>
            <a:off x="1485900" y="2238922"/>
            <a:ext cx="2638709" cy="613750"/>
            <a:chOff x="1183642" y="1429133"/>
            <a:chExt cx="2809915" cy="636219"/>
          </a:xfrm>
        </p:grpSpPr>
        <p:sp>
          <p:nvSpPr>
            <p:cNvPr id="131" name="Rectangle 29"/>
            <p:cNvSpPr/>
            <p:nvPr/>
          </p:nvSpPr>
          <p:spPr>
            <a:xfrm>
              <a:off x="1183642" y="1543222"/>
              <a:ext cx="1744596" cy="38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+mn-ea"/>
                  <a:cs typeface="+mn-ea"/>
                  <a:sym typeface="+mn-lt"/>
                </a:rPr>
                <a:t>真实</a:t>
              </a:r>
              <a:r>
                <a:rPr lang="zh-CN" altLang="en-US" b="1" dirty="0">
                  <a:latin typeface="+mn-ea"/>
                  <a:cs typeface="+mn-ea"/>
                  <a:sym typeface="+mn-lt"/>
                </a:rPr>
                <a:t>的</a:t>
              </a:r>
              <a:r>
                <a:rPr lang="zh-CN" altLang="en-US" b="1" dirty="0" smtClean="0">
                  <a:latin typeface="+mn-ea"/>
                  <a:cs typeface="+mn-ea"/>
                  <a:sym typeface="+mn-lt"/>
                </a:rPr>
                <a:t>项目　</a:t>
              </a:r>
              <a:endParaRPr lang="zh-CN" altLang="en-US" b="1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32" name="Group 83"/>
            <p:cNvGrpSpPr/>
            <p:nvPr/>
          </p:nvGrpSpPr>
          <p:grpSpPr>
            <a:xfrm>
              <a:off x="3357391" y="1429133"/>
              <a:ext cx="636166" cy="636219"/>
              <a:chOff x="3357391" y="1429133"/>
              <a:chExt cx="636166" cy="636219"/>
            </a:xfrm>
          </p:grpSpPr>
          <p:sp>
            <p:nvSpPr>
              <p:cNvPr id="133" name="Rectangle 13"/>
              <p:cNvSpPr/>
              <p:nvPr/>
            </p:nvSpPr>
            <p:spPr>
              <a:xfrm>
                <a:off x="3357391" y="1429133"/>
                <a:ext cx="636166" cy="636219"/>
              </a:xfrm>
              <a:prstGeom prst="rect">
                <a:avLst/>
              </a:prstGeom>
              <a:solidFill>
                <a:srgbClr val="00C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4" name="Freeform 100"/>
              <p:cNvSpPr/>
              <p:nvPr/>
            </p:nvSpPr>
            <p:spPr bwMode="auto">
              <a:xfrm>
                <a:off x="3500430" y="1571618"/>
                <a:ext cx="303570" cy="342050"/>
              </a:xfrm>
              <a:custGeom>
                <a:avLst/>
                <a:gdLst/>
                <a:ahLst/>
                <a:cxnLst>
                  <a:cxn ang="0">
                    <a:pos x="230" y="212"/>
                  </a:cxn>
                  <a:cxn ang="0">
                    <a:pos x="212" y="216"/>
                  </a:cxn>
                  <a:cxn ang="0">
                    <a:pos x="197" y="223"/>
                  </a:cxn>
                  <a:cxn ang="0">
                    <a:pos x="105" y="169"/>
                  </a:cxn>
                  <a:cxn ang="0">
                    <a:pos x="105" y="160"/>
                  </a:cxn>
                  <a:cxn ang="0">
                    <a:pos x="197" y="96"/>
                  </a:cxn>
                  <a:cxn ang="0">
                    <a:pos x="204" y="100"/>
                  </a:cxn>
                  <a:cxn ang="0">
                    <a:pos x="221" y="105"/>
                  </a:cxn>
                  <a:cxn ang="0">
                    <a:pos x="230" y="107"/>
                  </a:cxn>
                  <a:cxn ang="0">
                    <a:pos x="250" y="102"/>
                  </a:cxn>
                  <a:cxn ang="0">
                    <a:pos x="266" y="91"/>
                  </a:cxn>
                  <a:cxn ang="0">
                    <a:pos x="277" y="75"/>
                  </a:cxn>
                  <a:cxn ang="0">
                    <a:pos x="282" y="53"/>
                  </a:cxn>
                  <a:cxn ang="0">
                    <a:pos x="281" y="44"/>
                  </a:cxn>
                  <a:cxn ang="0">
                    <a:pos x="273" y="24"/>
                  </a:cxn>
                  <a:cxn ang="0">
                    <a:pos x="259" y="9"/>
                  </a:cxn>
                  <a:cxn ang="0">
                    <a:pos x="239" y="2"/>
                  </a:cxn>
                  <a:cxn ang="0">
                    <a:pos x="230" y="0"/>
                  </a:cxn>
                  <a:cxn ang="0">
                    <a:pos x="208" y="4"/>
                  </a:cxn>
                  <a:cxn ang="0">
                    <a:pos x="192" y="17"/>
                  </a:cxn>
                  <a:cxn ang="0">
                    <a:pos x="181" y="33"/>
                  </a:cxn>
                  <a:cxn ang="0">
                    <a:pos x="175" y="53"/>
                  </a:cxn>
                  <a:cxn ang="0">
                    <a:pos x="177" y="62"/>
                  </a:cxn>
                  <a:cxn ang="0">
                    <a:pos x="85" y="118"/>
                  </a:cxn>
                  <a:cxn ang="0">
                    <a:pos x="68" y="109"/>
                  </a:cxn>
                  <a:cxn ang="0">
                    <a:pos x="52" y="107"/>
                  </a:cxn>
                  <a:cxn ang="0">
                    <a:pos x="41" y="107"/>
                  </a:cxn>
                  <a:cxn ang="0">
                    <a:pos x="23" y="116"/>
                  </a:cxn>
                  <a:cxn ang="0">
                    <a:pos x="9" y="131"/>
                  </a:cxn>
                  <a:cxn ang="0">
                    <a:pos x="0" y="149"/>
                  </a:cxn>
                  <a:cxn ang="0">
                    <a:pos x="0" y="160"/>
                  </a:cxn>
                  <a:cxn ang="0">
                    <a:pos x="3" y="180"/>
                  </a:cxn>
                  <a:cxn ang="0">
                    <a:pos x="14" y="198"/>
                  </a:cxn>
                  <a:cxn ang="0">
                    <a:pos x="30" y="209"/>
                  </a:cxn>
                  <a:cxn ang="0">
                    <a:pos x="52" y="212"/>
                  </a:cxn>
                  <a:cxn ang="0">
                    <a:pos x="61" y="212"/>
                  </a:cxn>
                  <a:cxn ang="0">
                    <a:pos x="78" y="207"/>
                  </a:cxn>
                  <a:cxn ang="0">
                    <a:pos x="177" y="258"/>
                  </a:cxn>
                  <a:cxn ang="0">
                    <a:pos x="175" y="267"/>
                  </a:cxn>
                  <a:cxn ang="0">
                    <a:pos x="177" y="278"/>
                  </a:cxn>
                  <a:cxn ang="0">
                    <a:pos x="184" y="296"/>
                  </a:cxn>
                  <a:cxn ang="0">
                    <a:pos x="199" y="310"/>
                  </a:cxn>
                  <a:cxn ang="0">
                    <a:pos x="219" y="318"/>
                  </a:cxn>
                  <a:cxn ang="0">
                    <a:pos x="230" y="319"/>
                  </a:cxn>
                  <a:cxn ang="0">
                    <a:pos x="250" y="316"/>
                  </a:cxn>
                  <a:cxn ang="0">
                    <a:pos x="266" y="303"/>
                  </a:cxn>
                  <a:cxn ang="0">
                    <a:pos x="277" y="287"/>
                  </a:cxn>
                  <a:cxn ang="0">
                    <a:pos x="282" y="267"/>
                  </a:cxn>
                  <a:cxn ang="0">
                    <a:pos x="281" y="256"/>
                  </a:cxn>
                  <a:cxn ang="0">
                    <a:pos x="273" y="236"/>
                  </a:cxn>
                  <a:cxn ang="0">
                    <a:pos x="259" y="221"/>
                  </a:cxn>
                  <a:cxn ang="0">
                    <a:pos x="239" y="214"/>
                  </a:cxn>
                  <a:cxn ang="0">
                    <a:pos x="230" y="212"/>
                  </a:cxn>
                </a:cxnLst>
                <a:rect l="0" t="0" r="r" b="b"/>
                <a:pathLst>
                  <a:path w="282" h="319">
                    <a:moveTo>
                      <a:pt x="230" y="212"/>
                    </a:moveTo>
                    <a:lnTo>
                      <a:pt x="230" y="212"/>
                    </a:lnTo>
                    <a:lnTo>
                      <a:pt x="221" y="214"/>
                    </a:lnTo>
                    <a:lnTo>
                      <a:pt x="212" y="216"/>
                    </a:lnTo>
                    <a:lnTo>
                      <a:pt x="204" y="220"/>
                    </a:lnTo>
                    <a:lnTo>
                      <a:pt x="197" y="223"/>
                    </a:lnTo>
                    <a:lnTo>
                      <a:pt x="105" y="169"/>
                    </a:lnTo>
                    <a:lnTo>
                      <a:pt x="105" y="169"/>
                    </a:lnTo>
                    <a:lnTo>
                      <a:pt x="105" y="160"/>
                    </a:lnTo>
                    <a:lnTo>
                      <a:pt x="105" y="160"/>
                    </a:lnTo>
                    <a:lnTo>
                      <a:pt x="105" y="151"/>
                    </a:lnTo>
                    <a:lnTo>
                      <a:pt x="197" y="96"/>
                    </a:lnTo>
                    <a:lnTo>
                      <a:pt x="197" y="96"/>
                    </a:lnTo>
                    <a:lnTo>
                      <a:pt x="204" y="100"/>
                    </a:lnTo>
                    <a:lnTo>
                      <a:pt x="212" y="104"/>
                    </a:lnTo>
                    <a:lnTo>
                      <a:pt x="221" y="105"/>
                    </a:lnTo>
                    <a:lnTo>
                      <a:pt x="230" y="107"/>
                    </a:lnTo>
                    <a:lnTo>
                      <a:pt x="230" y="107"/>
                    </a:lnTo>
                    <a:lnTo>
                      <a:pt x="239" y="105"/>
                    </a:lnTo>
                    <a:lnTo>
                      <a:pt x="250" y="102"/>
                    </a:lnTo>
                    <a:lnTo>
                      <a:pt x="259" y="98"/>
                    </a:lnTo>
                    <a:lnTo>
                      <a:pt x="266" y="91"/>
                    </a:lnTo>
                    <a:lnTo>
                      <a:pt x="273" y="84"/>
                    </a:lnTo>
                    <a:lnTo>
                      <a:pt x="277" y="75"/>
                    </a:lnTo>
                    <a:lnTo>
                      <a:pt x="281" y="64"/>
                    </a:lnTo>
                    <a:lnTo>
                      <a:pt x="282" y="53"/>
                    </a:lnTo>
                    <a:lnTo>
                      <a:pt x="282" y="53"/>
                    </a:lnTo>
                    <a:lnTo>
                      <a:pt x="281" y="44"/>
                    </a:lnTo>
                    <a:lnTo>
                      <a:pt x="277" y="33"/>
                    </a:lnTo>
                    <a:lnTo>
                      <a:pt x="273" y="24"/>
                    </a:lnTo>
                    <a:lnTo>
                      <a:pt x="266" y="17"/>
                    </a:lnTo>
                    <a:lnTo>
                      <a:pt x="259" y="9"/>
                    </a:lnTo>
                    <a:lnTo>
                      <a:pt x="250" y="4"/>
                    </a:lnTo>
                    <a:lnTo>
                      <a:pt x="239" y="2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9" y="2"/>
                    </a:lnTo>
                    <a:lnTo>
                      <a:pt x="208" y="4"/>
                    </a:lnTo>
                    <a:lnTo>
                      <a:pt x="199" y="9"/>
                    </a:lnTo>
                    <a:lnTo>
                      <a:pt x="192" y="17"/>
                    </a:lnTo>
                    <a:lnTo>
                      <a:pt x="184" y="24"/>
                    </a:lnTo>
                    <a:lnTo>
                      <a:pt x="181" y="33"/>
                    </a:lnTo>
                    <a:lnTo>
                      <a:pt x="177" y="44"/>
                    </a:lnTo>
                    <a:lnTo>
                      <a:pt x="175" y="53"/>
                    </a:lnTo>
                    <a:lnTo>
                      <a:pt x="175" y="53"/>
                    </a:lnTo>
                    <a:lnTo>
                      <a:pt x="177" y="62"/>
                    </a:lnTo>
                    <a:lnTo>
                      <a:pt x="85" y="118"/>
                    </a:lnTo>
                    <a:lnTo>
                      <a:pt x="85" y="118"/>
                    </a:lnTo>
                    <a:lnTo>
                      <a:pt x="78" y="113"/>
                    </a:lnTo>
                    <a:lnTo>
                      <a:pt x="68" y="109"/>
                    </a:lnTo>
                    <a:lnTo>
                      <a:pt x="61" y="107"/>
                    </a:lnTo>
                    <a:lnTo>
                      <a:pt x="52" y="107"/>
                    </a:lnTo>
                    <a:lnTo>
                      <a:pt x="52" y="107"/>
                    </a:lnTo>
                    <a:lnTo>
                      <a:pt x="41" y="107"/>
                    </a:lnTo>
                    <a:lnTo>
                      <a:pt x="30" y="111"/>
                    </a:lnTo>
                    <a:lnTo>
                      <a:pt x="23" y="116"/>
                    </a:lnTo>
                    <a:lnTo>
                      <a:pt x="14" y="122"/>
                    </a:lnTo>
                    <a:lnTo>
                      <a:pt x="9" y="131"/>
                    </a:lnTo>
                    <a:lnTo>
                      <a:pt x="3" y="140"/>
                    </a:lnTo>
                    <a:lnTo>
                      <a:pt x="0" y="149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71"/>
                    </a:lnTo>
                    <a:lnTo>
                      <a:pt x="3" y="180"/>
                    </a:lnTo>
                    <a:lnTo>
                      <a:pt x="9" y="189"/>
                    </a:lnTo>
                    <a:lnTo>
                      <a:pt x="14" y="198"/>
                    </a:lnTo>
                    <a:lnTo>
                      <a:pt x="23" y="203"/>
                    </a:lnTo>
                    <a:lnTo>
                      <a:pt x="30" y="209"/>
                    </a:lnTo>
                    <a:lnTo>
                      <a:pt x="41" y="212"/>
                    </a:lnTo>
                    <a:lnTo>
                      <a:pt x="52" y="212"/>
                    </a:lnTo>
                    <a:lnTo>
                      <a:pt x="52" y="212"/>
                    </a:lnTo>
                    <a:lnTo>
                      <a:pt x="61" y="212"/>
                    </a:lnTo>
                    <a:lnTo>
                      <a:pt x="68" y="211"/>
                    </a:lnTo>
                    <a:lnTo>
                      <a:pt x="78" y="207"/>
                    </a:lnTo>
                    <a:lnTo>
                      <a:pt x="85" y="202"/>
                    </a:lnTo>
                    <a:lnTo>
                      <a:pt x="177" y="258"/>
                    </a:lnTo>
                    <a:lnTo>
                      <a:pt x="177" y="258"/>
                    </a:lnTo>
                    <a:lnTo>
                      <a:pt x="175" y="267"/>
                    </a:lnTo>
                    <a:lnTo>
                      <a:pt x="175" y="267"/>
                    </a:lnTo>
                    <a:lnTo>
                      <a:pt x="177" y="278"/>
                    </a:lnTo>
                    <a:lnTo>
                      <a:pt x="181" y="287"/>
                    </a:lnTo>
                    <a:lnTo>
                      <a:pt x="184" y="296"/>
                    </a:lnTo>
                    <a:lnTo>
                      <a:pt x="192" y="303"/>
                    </a:lnTo>
                    <a:lnTo>
                      <a:pt x="199" y="310"/>
                    </a:lnTo>
                    <a:lnTo>
                      <a:pt x="208" y="316"/>
                    </a:lnTo>
                    <a:lnTo>
                      <a:pt x="219" y="318"/>
                    </a:lnTo>
                    <a:lnTo>
                      <a:pt x="230" y="319"/>
                    </a:lnTo>
                    <a:lnTo>
                      <a:pt x="230" y="319"/>
                    </a:lnTo>
                    <a:lnTo>
                      <a:pt x="239" y="318"/>
                    </a:lnTo>
                    <a:lnTo>
                      <a:pt x="250" y="316"/>
                    </a:lnTo>
                    <a:lnTo>
                      <a:pt x="259" y="310"/>
                    </a:lnTo>
                    <a:lnTo>
                      <a:pt x="266" y="303"/>
                    </a:lnTo>
                    <a:lnTo>
                      <a:pt x="273" y="296"/>
                    </a:lnTo>
                    <a:lnTo>
                      <a:pt x="277" y="287"/>
                    </a:lnTo>
                    <a:lnTo>
                      <a:pt x="281" y="278"/>
                    </a:lnTo>
                    <a:lnTo>
                      <a:pt x="282" y="267"/>
                    </a:lnTo>
                    <a:lnTo>
                      <a:pt x="282" y="267"/>
                    </a:lnTo>
                    <a:lnTo>
                      <a:pt x="281" y="256"/>
                    </a:lnTo>
                    <a:lnTo>
                      <a:pt x="277" y="245"/>
                    </a:lnTo>
                    <a:lnTo>
                      <a:pt x="273" y="236"/>
                    </a:lnTo>
                    <a:lnTo>
                      <a:pt x="266" y="229"/>
                    </a:lnTo>
                    <a:lnTo>
                      <a:pt x="259" y="221"/>
                    </a:lnTo>
                    <a:lnTo>
                      <a:pt x="250" y="218"/>
                    </a:lnTo>
                    <a:lnTo>
                      <a:pt x="239" y="214"/>
                    </a:lnTo>
                    <a:lnTo>
                      <a:pt x="230" y="212"/>
                    </a:lnTo>
                    <a:lnTo>
                      <a:pt x="230" y="2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5" name="Group 97"/>
          <p:cNvGrpSpPr/>
          <p:nvPr/>
        </p:nvGrpSpPr>
        <p:grpSpPr>
          <a:xfrm>
            <a:off x="971549" y="5141971"/>
            <a:ext cx="3162006" cy="645160"/>
            <a:chOff x="626527" y="3629025"/>
            <a:chExt cx="3367223" cy="668731"/>
          </a:xfrm>
        </p:grpSpPr>
        <p:sp>
          <p:nvSpPr>
            <p:cNvPr id="136" name="Rectangle 33"/>
            <p:cNvSpPr/>
            <p:nvPr/>
          </p:nvSpPr>
          <p:spPr>
            <a:xfrm>
              <a:off x="626527" y="3629025"/>
              <a:ext cx="2424221" cy="668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学生必须亲自动手来解决实际问题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37" name="Group 86"/>
            <p:cNvGrpSpPr/>
            <p:nvPr/>
          </p:nvGrpSpPr>
          <p:grpSpPr>
            <a:xfrm>
              <a:off x="3357554" y="3643320"/>
              <a:ext cx="636196" cy="636164"/>
              <a:chOff x="3357554" y="3643320"/>
              <a:chExt cx="636196" cy="636164"/>
            </a:xfrm>
          </p:grpSpPr>
          <p:sp>
            <p:nvSpPr>
              <p:cNvPr id="138" name="Rectangle 26"/>
              <p:cNvSpPr/>
              <p:nvPr/>
            </p:nvSpPr>
            <p:spPr>
              <a:xfrm>
                <a:off x="3357554" y="3643320"/>
                <a:ext cx="636196" cy="636164"/>
              </a:xfrm>
              <a:prstGeom prst="rect">
                <a:avLst/>
              </a:prstGeom>
              <a:solidFill>
                <a:srgbClr val="F8F6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139" name="Group 67"/>
              <p:cNvGrpSpPr/>
              <p:nvPr/>
            </p:nvGrpSpPr>
            <p:grpSpPr>
              <a:xfrm>
                <a:off x="3428992" y="3857634"/>
                <a:ext cx="503238" cy="177800"/>
                <a:chOff x="1441430" y="4357700"/>
                <a:chExt cx="503238" cy="177800"/>
              </a:xfrm>
              <a:solidFill>
                <a:schemeClr val="bg1"/>
              </a:solidFill>
            </p:grpSpPr>
            <p:sp>
              <p:nvSpPr>
                <p:cNvPr id="140" name="Freeform 19"/>
                <p:cNvSpPr/>
                <p:nvPr/>
              </p:nvSpPr>
              <p:spPr bwMode="auto">
                <a:xfrm>
                  <a:off x="1441430" y="4357700"/>
                  <a:ext cx="231775" cy="177800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203" y="0"/>
                    </a:cxn>
                    <a:cxn ang="0">
                      <a:pos x="225" y="5"/>
                    </a:cxn>
                    <a:cxn ang="0">
                      <a:pos x="245" y="13"/>
                    </a:cxn>
                    <a:cxn ang="0">
                      <a:pos x="262" y="26"/>
                    </a:cxn>
                    <a:cxn ang="0">
                      <a:pos x="271" y="32"/>
                    </a:cxn>
                    <a:cxn ang="0">
                      <a:pos x="282" y="47"/>
                    </a:cxn>
                    <a:cxn ang="0">
                      <a:pos x="292" y="63"/>
                    </a:cxn>
                    <a:cxn ang="0">
                      <a:pos x="232" y="63"/>
                    </a:cxn>
                    <a:cxn ang="0">
                      <a:pos x="213" y="53"/>
                    </a:cxn>
                    <a:cxn ang="0">
                      <a:pos x="192" y="49"/>
                    </a:cxn>
                    <a:cxn ang="0">
                      <a:pos x="112" y="49"/>
                    </a:cxn>
                    <a:cxn ang="0">
                      <a:pos x="88" y="54"/>
                    </a:cxn>
                    <a:cxn ang="0">
                      <a:pos x="68" y="68"/>
                    </a:cxn>
                    <a:cxn ang="0">
                      <a:pos x="61" y="77"/>
                    </a:cxn>
                    <a:cxn ang="0">
                      <a:pos x="51" y="99"/>
                    </a:cxn>
                    <a:cxn ang="0">
                      <a:pos x="50" y="111"/>
                    </a:cxn>
                    <a:cxn ang="0">
                      <a:pos x="51" y="124"/>
                    </a:cxn>
                    <a:cxn ang="0">
                      <a:pos x="61" y="146"/>
                    </a:cxn>
                    <a:cxn ang="0">
                      <a:pos x="68" y="154"/>
                    </a:cxn>
                    <a:cxn ang="0">
                      <a:pos x="88" y="168"/>
                    </a:cxn>
                    <a:cxn ang="0">
                      <a:pos x="112" y="173"/>
                    </a:cxn>
                    <a:cxn ang="0">
                      <a:pos x="192" y="173"/>
                    </a:cxn>
                    <a:cxn ang="0">
                      <a:pos x="213" y="169"/>
                    </a:cxn>
                    <a:cxn ang="0">
                      <a:pos x="232" y="158"/>
                    </a:cxn>
                    <a:cxn ang="0">
                      <a:pos x="292" y="158"/>
                    </a:cxn>
                    <a:cxn ang="0">
                      <a:pos x="282" y="175"/>
                    </a:cxn>
                    <a:cxn ang="0">
                      <a:pos x="271" y="189"/>
                    </a:cxn>
                    <a:cxn ang="0">
                      <a:pos x="262" y="196"/>
                    </a:cxn>
                    <a:cxn ang="0">
                      <a:pos x="245" y="209"/>
                    </a:cxn>
                    <a:cxn ang="0">
                      <a:pos x="225" y="217"/>
                    </a:cxn>
                    <a:cxn ang="0">
                      <a:pos x="203" y="221"/>
                    </a:cxn>
                    <a:cxn ang="0">
                      <a:pos x="112" y="222"/>
                    </a:cxn>
                    <a:cxn ang="0">
                      <a:pos x="100" y="221"/>
                    </a:cxn>
                    <a:cxn ang="0">
                      <a:pos x="78" y="217"/>
                    </a:cxn>
                    <a:cxn ang="0">
                      <a:pos x="58" y="209"/>
                    </a:cxn>
                    <a:cxn ang="0">
                      <a:pos x="41" y="196"/>
                    </a:cxn>
                    <a:cxn ang="0">
                      <a:pos x="34" y="189"/>
                    </a:cxn>
                    <a:cxn ang="0">
                      <a:pos x="20" y="173"/>
                    </a:cxn>
                    <a:cxn ang="0">
                      <a:pos x="9" y="154"/>
                    </a:cxn>
                    <a:cxn ang="0">
                      <a:pos x="3" y="133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3" y="89"/>
                    </a:cxn>
                    <a:cxn ang="0">
                      <a:pos x="9" y="68"/>
                    </a:cxn>
                    <a:cxn ang="0">
                      <a:pos x="20" y="49"/>
                    </a:cxn>
                    <a:cxn ang="0">
                      <a:pos x="34" y="32"/>
                    </a:cxn>
                    <a:cxn ang="0">
                      <a:pos x="41" y="26"/>
                    </a:cxn>
                    <a:cxn ang="0">
                      <a:pos x="58" y="13"/>
                    </a:cxn>
                    <a:cxn ang="0">
                      <a:pos x="78" y="5"/>
                    </a:cxn>
                    <a:cxn ang="0">
                      <a:pos x="100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292" h="222">
                      <a:moveTo>
                        <a:pt x="112" y="0"/>
                      </a:move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203" y="0"/>
                      </a:lnTo>
                      <a:lnTo>
                        <a:pt x="214" y="2"/>
                      </a:lnTo>
                      <a:lnTo>
                        <a:pt x="225" y="5"/>
                      </a:lnTo>
                      <a:lnTo>
                        <a:pt x="235" y="9"/>
                      </a:lnTo>
                      <a:lnTo>
                        <a:pt x="245" y="13"/>
                      </a:lnTo>
                      <a:lnTo>
                        <a:pt x="254" y="18"/>
                      </a:lnTo>
                      <a:lnTo>
                        <a:pt x="262" y="26"/>
                      </a:lnTo>
                      <a:lnTo>
                        <a:pt x="271" y="32"/>
                      </a:lnTo>
                      <a:lnTo>
                        <a:pt x="271" y="32"/>
                      </a:lnTo>
                      <a:lnTo>
                        <a:pt x="277" y="39"/>
                      </a:lnTo>
                      <a:lnTo>
                        <a:pt x="282" y="47"/>
                      </a:lnTo>
                      <a:lnTo>
                        <a:pt x="288" y="56"/>
                      </a:lnTo>
                      <a:lnTo>
                        <a:pt x="292" y="63"/>
                      </a:lnTo>
                      <a:lnTo>
                        <a:pt x="232" y="63"/>
                      </a:lnTo>
                      <a:lnTo>
                        <a:pt x="232" y="63"/>
                      </a:lnTo>
                      <a:lnTo>
                        <a:pt x="223" y="58"/>
                      </a:lnTo>
                      <a:lnTo>
                        <a:pt x="213" y="53"/>
                      </a:lnTo>
                      <a:lnTo>
                        <a:pt x="203" y="51"/>
                      </a:lnTo>
                      <a:lnTo>
                        <a:pt x="192" y="49"/>
                      </a:lnTo>
                      <a:lnTo>
                        <a:pt x="112" y="49"/>
                      </a:lnTo>
                      <a:lnTo>
                        <a:pt x="112" y="49"/>
                      </a:lnTo>
                      <a:lnTo>
                        <a:pt x="99" y="51"/>
                      </a:lnTo>
                      <a:lnTo>
                        <a:pt x="88" y="54"/>
                      </a:lnTo>
                      <a:lnTo>
                        <a:pt x="77" y="60"/>
                      </a:lnTo>
                      <a:lnTo>
                        <a:pt x="68" y="68"/>
                      </a:lnTo>
                      <a:lnTo>
                        <a:pt x="68" y="68"/>
                      </a:lnTo>
                      <a:lnTo>
                        <a:pt x="61" y="77"/>
                      </a:lnTo>
                      <a:lnTo>
                        <a:pt x="55" y="86"/>
                      </a:lnTo>
                      <a:lnTo>
                        <a:pt x="51" y="99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1" y="124"/>
                      </a:lnTo>
                      <a:lnTo>
                        <a:pt x="55" y="135"/>
                      </a:lnTo>
                      <a:lnTo>
                        <a:pt x="61" y="146"/>
                      </a:lnTo>
                      <a:lnTo>
                        <a:pt x="68" y="154"/>
                      </a:lnTo>
                      <a:lnTo>
                        <a:pt x="68" y="154"/>
                      </a:lnTo>
                      <a:lnTo>
                        <a:pt x="77" y="162"/>
                      </a:lnTo>
                      <a:lnTo>
                        <a:pt x="88" y="168"/>
                      </a:lnTo>
                      <a:lnTo>
                        <a:pt x="99" y="172"/>
                      </a:lnTo>
                      <a:lnTo>
                        <a:pt x="112" y="173"/>
                      </a:lnTo>
                      <a:lnTo>
                        <a:pt x="192" y="173"/>
                      </a:lnTo>
                      <a:lnTo>
                        <a:pt x="192" y="173"/>
                      </a:lnTo>
                      <a:lnTo>
                        <a:pt x="203" y="172"/>
                      </a:lnTo>
                      <a:lnTo>
                        <a:pt x="213" y="169"/>
                      </a:lnTo>
                      <a:lnTo>
                        <a:pt x="223" y="164"/>
                      </a:lnTo>
                      <a:lnTo>
                        <a:pt x="232" y="158"/>
                      </a:lnTo>
                      <a:lnTo>
                        <a:pt x="292" y="158"/>
                      </a:lnTo>
                      <a:lnTo>
                        <a:pt x="292" y="158"/>
                      </a:lnTo>
                      <a:lnTo>
                        <a:pt x="288" y="167"/>
                      </a:lnTo>
                      <a:lnTo>
                        <a:pt x="282" y="175"/>
                      </a:lnTo>
                      <a:lnTo>
                        <a:pt x="277" y="183"/>
                      </a:lnTo>
                      <a:lnTo>
                        <a:pt x="271" y="189"/>
                      </a:lnTo>
                      <a:lnTo>
                        <a:pt x="271" y="189"/>
                      </a:lnTo>
                      <a:lnTo>
                        <a:pt x="262" y="196"/>
                      </a:lnTo>
                      <a:lnTo>
                        <a:pt x="254" y="203"/>
                      </a:lnTo>
                      <a:lnTo>
                        <a:pt x="245" y="209"/>
                      </a:lnTo>
                      <a:lnTo>
                        <a:pt x="235" y="214"/>
                      </a:lnTo>
                      <a:lnTo>
                        <a:pt x="225" y="217"/>
                      </a:lnTo>
                      <a:lnTo>
                        <a:pt x="214" y="220"/>
                      </a:lnTo>
                      <a:lnTo>
                        <a:pt x="203" y="221"/>
                      </a:lnTo>
                      <a:lnTo>
                        <a:pt x="192" y="222"/>
                      </a:lnTo>
                      <a:lnTo>
                        <a:pt x="112" y="222"/>
                      </a:lnTo>
                      <a:lnTo>
                        <a:pt x="112" y="222"/>
                      </a:lnTo>
                      <a:lnTo>
                        <a:pt x="100" y="221"/>
                      </a:lnTo>
                      <a:lnTo>
                        <a:pt x="89" y="220"/>
                      </a:lnTo>
                      <a:lnTo>
                        <a:pt x="78" y="217"/>
                      </a:lnTo>
                      <a:lnTo>
                        <a:pt x="68" y="214"/>
                      </a:lnTo>
                      <a:lnTo>
                        <a:pt x="58" y="209"/>
                      </a:lnTo>
                      <a:lnTo>
                        <a:pt x="50" y="203"/>
                      </a:lnTo>
                      <a:lnTo>
                        <a:pt x="41" y="196"/>
                      </a:lnTo>
                      <a:lnTo>
                        <a:pt x="34" y="189"/>
                      </a:lnTo>
                      <a:lnTo>
                        <a:pt x="34" y="189"/>
                      </a:lnTo>
                      <a:lnTo>
                        <a:pt x="26" y="182"/>
                      </a:lnTo>
                      <a:lnTo>
                        <a:pt x="20" y="173"/>
                      </a:lnTo>
                      <a:lnTo>
                        <a:pt x="14" y="164"/>
                      </a:lnTo>
                      <a:lnTo>
                        <a:pt x="9" y="154"/>
                      </a:lnTo>
                      <a:lnTo>
                        <a:pt x="5" y="143"/>
                      </a:lnTo>
                      <a:lnTo>
                        <a:pt x="3" y="133"/>
                      </a:lnTo>
                      <a:lnTo>
                        <a:pt x="2" y="122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2" y="100"/>
                      </a:lnTo>
                      <a:lnTo>
                        <a:pt x="3" y="89"/>
                      </a:lnTo>
                      <a:lnTo>
                        <a:pt x="5" y="78"/>
                      </a:lnTo>
                      <a:lnTo>
                        <a:pt x="9" y="68"/>
                      </a:lnTo>
                      <a:lnTo>
                        <a:pt x="14" y="58"/>
                      </a:lnTo>
                      <a:lnTo>
                        <a:pt x="20" y="49"/>
                      </a:lnTo>
                      <a:lnTo>
                        <a:pt x="26" y="41"/>
                      </a:lnTo>
                      <a:lnTo>
                        <a:pt x="34" y="32"/>
                      </a:lnTo>
                      <a:lnTo>
                        <a:pt x="34" y="32"/>
                      </a:lnTo>
                      <a:lnTo>
                        <a:pt x="41" y="26"/>
                      </a:lnTo>
                      <a:lnTo>
                        <a:pt x="50" y="18"/>
                      </a:lnTo>
                      <a:lnTo>
                        <a:pt x="58" y="13"/>
                      </a:lnTo>
                      <a:lnTo>
                        <a:pt x="68" y="9"/>
                      </a:lnTo>
                      <a:lnTo>
                        <a:pt x="78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Freeform 20"/>
                <p:cNvSpPr/>
                <p:nvPr/>
              </p:nvSpPr>
              <p:spPr bwMode="auto">
                <a:xfrm>
                  <a:off x="1714480" y="4357700"/>
                  <a:ext cx="230188" cy="177800"/>
                </a:xfrm>
                <a:custGeom>
                  <a:avLst/>
                  <a:gdLst/>
                  <a:ahLst/>
                  <a:cxnLst>
                    <a:cxn ang="0">
                      <a:pos x="181" y="0"/>
                    </a:cxn>
                    <a:cxn ang="0">
                      <a:pos x="192" y="0"/>
                    </a:cxn>
                    <a:cxn ang="0">
                      <a:pos x="213" y="5"/>
                    </a:cxn>
                    <a:cxn ang="0">
                      <a:pos x="234" y="13"/>
                    </a:cxn>
                    <a:cxn ang="0">
                      <a:pos x="251" y="26"/>
                    </a:cxn>
                    <a:cxn ang="0">
                      <a:pos x="258" y="32"/>
                    </a:cxn>
                    <a:cxn ang="0">
                      <a:pos x="272" y="49"/>
                    </a:cxn>
                    <a:cxn ang="0">
                      <a:pos x="283" y="68"/>
                    </a:cxn>
                    <a:cxn ang="0">
                      <a:pos x="289" y="89"/>
                    </a:cxn>
                    <a:cxn ang="0">
                      <a:pos x="292" y="111"/>
                    </a:cxn>
                    <a:cxn ang="0">
                      <a:pos x="292" y="111"/>
                    </a:cxn>
                    <a:cxn ang="0">
                      <a:pos x="289" y="133"/>
                    </a:cxn>
                    <a:cxn ang="0">
                      <a:pos x="283" y="154"/>
                    </a:cxn>
                    <a:cxn ang="0">
                      <a:pos x="272" y="173"/>
                    </a:cxn>
                    <a:cxn ang="0">
                      <a:pos x="258" y="189"/>
                    </a:cxn>
                    <a:cxn ang="0">
                      <a:pos x="251" y="196"/>
                    </a:cxn>
                    <a:cxn ang="0">
                      <a:pos x="234" y="209"/>
                    </a:cxn>
                    <a:cxn ang="0">
                      <a:pos x="213" y="217"/>
                    </a:cxn>
                    <a:cxn ang="0">
                      <a:pos x="192" y="221"/>
                    </a:cxn>
                    <a:cxn ang="0">
                      <a:pos x="100" y="222"/>
                    </a:cxn>
                    <a:cxn ang="0">
                      <a:pos x="89" y="221"/>
                    </a:cxn>
                    <a:cxn ang="0">
                      <a:pos x="67" y="217"/>
                    </a:cxn>
                    <a:cxn ang="0">
                      <a:pos x="47" y="209"/>
                    </a:cxn>
                    <a:cxn ang="0">
                      <a:pos x="30" y="196"/>
                    </a:cxn>
                    <a:cxn ang="0">
                      <a:pos x="21" y="189"/>
                    </a:cxn>
                    <a:cxn ang="0">
                      <a:pos x="9" y="175"/>
                    </a:cxn>
                    <a:cxn ang="0">
                      <a:pos x="0" y="158"/>
                    </a:cxn>
                    <a:cxn ang="0">
                      <a:pos x="61" y="158"/>
                    </a:cxn>
                    <a:cxn ang="0">
                      <a:pos x="79" y="169"/>
                    </a:cxn>
                    <a:cxn ang="0">
                      <a:pos x="100" y="173"/>
                    </a:cxn>
                    <a:cxn ang="0">
                      <a:pos x="181" y="173"/>
                    </a:cxn>
                    <a:cxn ang="0">
                      <a:pos x="204" y="168"/>
                    </a:cxn>
                    <a:cxn ang="0">
                      <a:pos x="224" y="154"/>
                    </a:cxn>
                    <a:cxn ang="0">
                      <a:pos x="231" y="146"/>
                    </a:cxn>
                    <a:cxn ang="0">
                      <a:pos x="241" y="124"/>
                    </a:cxn>
                    <a:cxn ang="0">
                      <a:pos x="242" y="111"/>
                    </a:cxn>
                    <a:cxn ang="0">
                      <a:pos x="241" y="99"/>
                    </a:cxn>
                    <a:cxn ang="0">
                      <a:pos x="231" y="77"/>
                    </a:cxn>
                    <a:cxn ang="0">
                      <a:pos x="224" y="68"/>
                    </a:cxn>
                    <a:cxn ang="0">
                      <a:pos x="204" y="54"/>
                    </a:cxn>
                    <a:cxn ang="0">
                      <a:pos x="181" y="49"/>
                    </a:cxn>
                    <a:cxn ang="0">
                      <a:pos x="100" y="49"/>
                    </a:cxn>
                    <a:cxn ang="0">
                      <a:pos x="79" y="53"/>
                    </a:cxn>
                    <a:cxn ang="0">
                      <a:pos x="61" y="63"/>
                    </a:cxn>
                    <a:cxn ang="0">
                      <a:pos x="0" y="63"/>
                    </a:cxn>
                    <a:cxn ang="0">
                      <a:pos x="9" y="47"/>
                    </a:cxn>
                    <a:cxn ang="0">
                      <a:pos x="21" y="32"/>
                    </a:cxn>
                    <a:cxn ang="0">
                      <a:pos x="30" y="26"/>
                    </a:cxn>
                    <a:cxn ang="0">
                      <a:pos x="47" y="13"/>
                    </a:cxn>
                    <a:cxn ang="0">
                      <a:pos x="67" y="5"/>
                    </a:cxn>
                    <a:cxn ang="0">
                      <a:pos x="89" y="0"/>
                    </a:cxn>
                    <a:cxn ang="0">
                      <a:pos x="100" y="0"/>
                    </a:cxn>
                  </a:cxnLst>
                  <a:rect l="0" t="0" r="r" b="b"/>
                  <a:pathLst>
                    <a:path w="292" h="222">
                      <a:moveTo>
                        <a:pt x="100" y="0"/>
                      </a:move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92" y="0"/>
                      </a:lnTo>
                      <a:lnTo>
                        <a:pt x="203" y="2"/>
                      </a:lnTo>
                      <a:lnTo>
                        <a:pt x="213" y="5"/>
                      </a:lnTo>
                      <a:lnTo>
                        <a:pt x="224" y="9"/>
                      </a:lnTo>
                      <a:lnTo>
                        <a:pt x="234" y="13"/>
                      </a:lnTo>
                      <a:lnTo>
                        <a:pt x="242" y="18"/>
                      </a:lnTo>
                      <a:lnTo>
                        <a:pt x="251" y="26"/>
                      </a:lnTo>
                      <a:lnTo>
                        <a:pt x="258" y="32"/>
                      </a:lnTo>
                      <a:lnTo>
                        <a:pt x="258" y="32"/>
                      </a:lnTo>
                      <a:lnTo>
                        <a:pt x="266" y="41"/>
                      </a:lnTo>
                      <a:lnTo>
                        <a:pt x="272" y="49"/>
                      </a:lnTo>
                      <a:lnTo>
                        <a:pt x="278" y="58"/>
                      </a:lnTo>
                      <a:lnTo>
                        <a:pt x="283" y="68"/>
                      </a:lnTo>
                      <a:lnTo>
                        <a:pt x="287" y="78"/>
                      </a:lnTo>
                      <a:lnTo>
                        <a:pt x="289" y="89"/>
                      </a:lnTo>
                      <a:lnTo>
                        <a:pt x="291" y="100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1" y="122"/>
                      </a:lnTo>
                      <a:lnTo>
                        <a:pt x="289" y="133"/>
                      </a:lnTo>
                      <a:lnTo>
                        <a:pt x="287" y="143"/>
                      </a:lnTo>
                      <a:lnTo>
                        <a:pt x="283" y="154"/>
                      </a:lnTo>
                      <a:lnTo>
                        <a:pt x="278" y="164"/>
                      </a:lnTo>
                      <a:lnTo>
                        <a:pt x="272" y="173"/>
                      </a:lnTo>
                      <a:lnTo>
                        <a:pt x="266" y="182"/>
                      </a:lnTo>
                      <a:lnTo>
                        <a:pt x="258" y="189"/>
                      </a:lnTo>
                      <a:lnTo>
                        <a:pt x="258" y="189"/>
                      </a:lnTo>
                      <a:lnTo>
                        <a:pt x="251" y="196"/>
                      </a:lnTo>
                      <a:lnTo>
                        <a:pt x="242" y="203"/>
                      </a:lnTo>
                      <a:lnTo>
                        <a:pt x="234" y="209"/>
                      </a:lnTo>
                      <a:lnTo>
                        <a:pt x="224" y="214"/>
                      </a:lnTo>
                      <a:lnTo>
                        <a:pt x="213" y="217"/>
                      </a:lnTo>
                      <a:lnTo>
                        <a:pt x="203" y="220"/>
                      </a:lnTo>
                      <a:lnTo>
                        <a:pt x="192" y="221"/>
                      </a:lnTo>
                      <a:lnTo>
                        <a:pt x="181" y="222"/>
                      </a:lnTo>
                      <a:lnTo>
                        <a:pt x="100" y="222"/>
                      </a:lnTo>
                      <a:lnTo>
                        <a:pt x="100" y="222"/>
                      </a:lnTo>
                      <a:lnTo>
                        <a:pt x="89" y="221"/>
                      </a:lnTo>
                      <a:lnTo>
                        <a:pt x="78" y="220"/>
                      </a:lnTo>
                      <a:lnTo>
                        <a:pt x="67" y="217"/>
                      </a:lnTo>
                      <a:lnTo>
                        <a:pt x="57" y="214"/>
                      </a:lnTo>
                      <a:lnTo>
                        <a:pt x="47" y="209"/>
                      </a:lnTo>
                      <a:lnTo>
                        <a:pt x="38" y="203"/>
                      </a:lnTo>
                      <a:lnTo>
                        <a:pt x="30" y="196"/>
                      </a:lnTo>
                      <a:lnTo>
                        <a:pt x="21" y="189"/>
                      </a:lnTo>
                      <a:lnTo>
                        <a:pt x="21" y="189"/>
                      </a:lnTo>
                      <a:lnTo>
                        <a:pt x="15" y="183"/>
                      </a:lnTo>
                      <a:lnTo>
                        <a:pt x="9" y="175"/>
                      </a:lnTo>
                      <a:lnTo>
                        <a:pt x="4" y="167"/>
                      </a:lnTo>
                      <a:lnTo>
                        <a:pt x="0" y="158"/>
                      </a:lnTo>
                      <a:lnTo>
                        <a:pt x="61" y="158"/>
                      </a:lnTo>
                      <a:lnTo>
                        <a:pt x="61" y="158"/>
                      </a:lnTo>
                      <a:lnTo>
                        <a:pt x="69" y="164"/>
                      </a:lnTo>
                      <a:lnTo>
                        <a:pt x="79" y="169"/>
                      </a:lnTo>
                      <a:lnTo>
                        <a:pt x="89" y="172"/>
                      </a:lnTo>
                      <a:lnTo>
                        <a:pt x="100" y="173"/>
                      </a:lnTo>
                      <a:lnTo>
                        <a:pt x="181" y="173"/>
                      </a:lnTo>
                      <a:lnTo>
                        <a:pt x="181" y="173"/>
                      </a:lnTo>
                      <a:lnTo>
                        <a:pt x="193" y="172"/>
                      </a:lnTo>
                      <a:lnTo>
                        <a:pt x="204" y="168"/>
                      </a:lnTo>
                      <a:lnTo>
                        <a:pt x="215" y="162"/>
                      </a:lnTo>
                      <a:lnTo>
                        <a:pt x="224" y="154"/>
                      </a:lnTo>
                      <a:lnTo>
                        <a:pt x="224" y="154"/>
                      </a:lnTo>
                      <a:lnTo>
                        <a:pt x="231" y="146"/>
                      </a:lnTo>
                      <a:lnTo>
                        <a:pt x="237" y="135"/>
                      </a:lnTo>
                      <a:lnTo>
                        <a:pt x="241" y="124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1" y="99"/>
                      </a:lnTo>
                      <a:lnTo>
                        <a:pt x="237" y="86"/>
                      </a:lnTo>
                      <a:lnTo>
                        <a:pt x="231" y="77"/>
                      </a:lnTo>
                      <a:lnTo>
                        <a:pt x="224" y="68"/>
                      </a:lnTo>
                      <a:lnTo>
                        <a:pt x="224" y="68"/>
                      </a:lnTo>
                      <a:lnTo>
                        <a:pt x="215" y="60"/>
                      </a:lnTo>
                      <a:lnTo>
                        <a:pt x="204" y="54"/>
                      </a:lnTo>
                      <a:lnTo>
                        <a:pt x="193" y="51"/>
                      </a:lnTo>
                      <a:lnTo>
                        <a:pt x="181" y="49"/>
                      </a:lnTo>
                      <a:lnTo>
                        <a:pt x="100" y="49"/>
                      </a:lnTo>
                      <a:lnTo>
                        <a:pt x="100" y="49"/>
                      </a:lnTo>
                      <a:lnTo>
                        <a:pt x="89" y="51"/>
                      </a:lnTo>
                      <a:lnTo>
                        <a:pt x="79" y="53"/>
                      </a:lnTo>
                      <a:lnTo>
                        <a:pt x="69" y="58"/>
                      </a:lnTo>
                      <a:lnTo>
                        <a:pt x="61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4" y="56"/>
                      </a:lnTo>
                      <a:lnTo>
                        <a:pt x="9" y="47"/>
                      </a:lnTo>
                      <a:lnTo>
                        <a:pt x="15" y="39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30" y="26"/>
                      </a:lnTo>
                      <a:lnTo>
                        <a:pt x="38" y="18"/>
                      </a:lnTo>
                      <a:lnTo>
                        <a:pt x="47" y="13"/>
                      </a:lnTo>
                      <a:lnTo>
                        <a:pt x="57" y="9"/>
                      </a:lnTo>
                      <a:lnTo>
                        <a:pt x="67" y="5"/>
                      </a:lnTo>
                      <a:lnTo>
                        <a:pt x="78" y="2"/>
                      </a:lnTo>
                      <a:lnTo>
                        <a:pt x="89" y="0"/>
                      </a:lnTo>
                      <a:lnTo>
                        <a:pt x="100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 21"/>
                <p:cNvSpPr/>
                <p:nvPr/>
              </p:nvSpPr>
              <p:spPr bwMode="auto">
                <a:xfrm>
                  <a:off x="1601767" y="4427550"/>
                  <a:ext cx="195263" cy="365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24" y="0"/>
                    </a:cxn>
                    <a:cxn ang="0">
                      <a:pos x="224" y="0"/>
                    </a:cxn>
                    <a:cxn ang="0">
                      <a:pos x="229" y="1"/>
                    </a:cxn>
                    <a:cxn ang="0">
                      <a:pos x="233" y="2"/>
                    </a:cxn>
                    <a:cxn ang="0">
                      <a:pos x="236" y="5"/>
                    </a:cxn>
                    <a:cxn ang="0">
                      <a:pos x="240" y="7"/>
                    </a:cxn>
                    <a:cxn ang="0">
                      <a:pos x="242" y="11"/>
                    </a:cxn>
                    <a:cxn ang="0">
                      <a:pos x="245" y="14"/>
                    </a:cxn>
                    <a:cxn ang="0">
                      <a:pos x="246" y="18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8"/>
                    </a:cxn>
                    <a:cxn ang="0">
                      <a:pos x="245" y="32"/>
                    </a:cxn>
                    <a:cxn ang="0">
                      <a:pos x="242" y="36"/>
                    </a:cxn>
                    <a:cxn ang="0">
                      <a:pos x="240" y="39"/>
                    </a:cxn>
                    <a:cxn ang="0">
                      <a:pos x="236" y="42"/>
                    </a:cxn>
                    <a:cxn ang="0">
                      <a:pos x="233" y="44"/>
                    </a:cxn>
                    <a:cxn ang="0">
                      <a:pos x="229" y="45"/>
                    </a:cxn>
                    <a:cxn ang="0">
                      <a:pos x="224" y="45"/>
                    </a:cxn>
                    <a:cxn ang="0">
                      <a:pos x="24" y="45"/>
                    </a:cxn>
                    <a:cxn ang="0">
                      <a:pos x="24" y="45"/>
                    </a:cxn>
                    <a:cxn ang="0">
                      <a:pos x="19" y="45"/>
                    </a:cxn>
                    <a:cxn ang="0">
                      <a:pos x="14" y="44"/>
                    </a:cxn>
                    <a:cxn ang="0">
                      <a:pos x="10" y="42"/>
                    </a:cxn>
                    <a:cxn ang="0">
                      <a:pos x="6" y="39"/>
                    </a:cxn>
                    <a:cxn ang="0">
                      <a:pos x="4" y="36"/>
                    </a:cxn>
                    <a:cxn ang="0">
                      <a:pos x="3" y="32"/>
                    </a:cxn>
                    <a:cxn ang="0">
                      <a:pos x="0" y="28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18"/>
                    </a:cxn>
                    <a:cxn ang="0">
                      <a:pos x="3" y="14"/>
                    </a:cxn>
                    <a:cxn ang="0">
                      <a:pos x="4" y="11"/>
                    </a:cxn>
                    <a:cxn ang="0">
                      <a:pos x="6" y="7"/>
                    </a:cxn>
                    <a:cxn ang="0">
                      <a:pos x="10" y="5"/>
                    </a:cxn>
                    <a:cxn ang="0">
                      <a:pos x="14" y="2"/>
                    </a:cxn>
                    <a:cxn ang="0">
                      <a:pos x="19" y="1"/>
                    </a:cxn>
                    <a:cxn ang="0">
                      <a:pos x="24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6" h="45">
                      <a:moveTo>
                        <a:pt x="24" y="0"/>
                      </a:move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29" y="1"/>
                      </a:lnTo>
                      <a:lnTo>
                        <a:pt x="233" y="2"/>
                      </a:lnTo>
                      <a:lnTo>
                        <a:pt x="236" y="5"/>
                      </a:lnTo>
                      <a:lnTo>
                        <a:pt x="240" y="7"/>
                      </a:lnTo>
                      <a:lnTo>
                        <a:pt x="242" y="11"/>
                      </a:lnTo>
                      <a:lnTo>
                        <a:pt x="245" y="14"/>
                      </a:lnTo>
                      <a:lnTo>
                        <a:pt x="246" y="18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8"/>
                      </a:lnTo>
                      <a:lnTo>
                        <a:pt x="245" y="32"/>
                      </a:lnTo>
                      <a:lnTo>
                        <a:pt x="242" y="36"/>
                      </a:lnTo>
                      <a:lnTo>
                        <a:pt x="240" y="39"/>
                      </a:lnTo>
                      <a:lnTo>
                        <a:pt x="236" y="42"/>
                      </a:lnTo>
                      <a:lnTo>
                        <a:pt x="233" y="44"/>
                      </a:lnTo>
                      <a:lnTo>
                        <a:pt x="229" y="45"/>
                      </a:lnTo>
                      <a:lnTo>
                        <a:pt x="224" y="45"/>
                      </a:lnTo>
                      <a:lnTo>
                        <a:pt x="24" y="45"/>
                      </a:lnTo>
                      <a:lnTo>
                        <a:pt x="24" y="45"/>
                      </a:lnTo>
                      <a:lnTo>
                        <a:pt x="19" y="45"/>
                      </a:lnTo>
                      <a:lnTo>
                        <a:pt x="14" y="44"/>
                      </a:lnTo>
                      <a:lnTo>
                        <a:pt x="10" y="42"/>
                      </a:lnTo>
                      <a:lnTo>
                        <a:pt x="6" y="39"/>
                      </a:lnTo>
                      <a:lnTo>
                        <a:pt x="4" y="36"/>
                      </a:lnTo>
                      <a:lnTo>
                        <a:pt x="3" y="32"/>
                      </a:lnTo>
                      <a:lnTo>
                        <a:pt x="0" y="28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3" y="14"/>
                      </a:lnTo>
                      <a:lnTo>
                        <a:pt x="4" y="11"/>
                      </a:lnTo>
                      <a:lnTo>
                        <a:pt x="6" y="7"/>
                      </a:lnTo>
                      <a:lnTo>
                        <a:pt x="10" y="5"/>
                      </a:lnTo>
                      <a:lnTo>
                        <a:pt x="14" y="2"/>
                      </a:lnTo>
                      <a:lnTo>
                        <a:pt x="19" y="1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43" name="Group 94"/>
          <p:cNvGrpSpPr/>
          <p:nvPr/>
        </p:nvGrpSpPr>
        <p:grpSpPr>
          <a:xfrm>
            <a:off x="5106781" y="2220053"/>
            <a:ext cx="3409868" cy="613750"/>
            <a:chOff x="5143946" y="1428941"/>
            <a:chExt cx="3631123" cy="636364"/>
          </a:xfrm>
        </p:grpSpPr>
        <p:sp>
          <p:nvSpPr>
            <p:cNvPr id="144" name="Rectangle 35"/>
            <p:cNvSpPr/>
            <p:nvPr/>
          </p:nvSpPr>
          <p:spPr>
            <a:xfrm>
              <a:off x="6119085" y="1545644"/>
              <a:ext cx="2655984" cy="381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教师的角色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45" name="Group 82"/>
            <p:cNvGrpSpPr/>
            <p:nvPr/>
          </p:nvGrpSpPr>
          <p:grpSpPr>
            <a:xfrm>
              <a:off x="5143946" y="1428941"/>
              <a:ext cx="636229" cy="636364"/>
              <a:chOff x="5143946" y="1428941"/>
              <a:chExt cx="636229" cy="636364"/>
            </a:xfrm>
          </p:grpSpPr>
          <p:sp>
            <p:nvSpPr>
              <p:cNvPr id="146" name="Rectangle 16"/>
              <p:cNvSpPr/>
              <p:nvPr/>
            </p:nvSpPr>
            <p:spPr>
              <a:xfrm>
                <a:off x="5143946" y="1428941"/>
                <a:ext cx="636229" cy="636364"/>
              </a:xfrm>
              <a:prstGeom prst="rect">
                <a:avLst/>
              </a:prstGeom>
              <a:solidFill>
                <a:srgbClr val="E7CE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147" name="Group 68"/>
              <p:cNvGrpSpPr/>
              <p:nvPr/>
            </p:nvGrpSpPr>
            <p:grpSpPr>
              <a:xfrm>
                <a:off x="5301319" y="1581456"/>
                <a:ext cx="337042" cy="337616"/>
                <a:chOff x="6998061" y="3496249"/>
                <a:chExt cx="366051" cy="366676"/>
              </a:xfrm>
              <a:solidFill>
                <a:schemeClr val="bg1"/>
              </a:solidFill>
            </p:grpSpPr>
            <p:sp>
              <p:nvSpPr>
                <p:cNvPr id="148" name="AutoShape 7"/>
                <p:cNvSpPr/>
                <p:nvPr/>
              </p:nvSpPr>
              <p:spPr bwMode="auto">
                <a:xfrm>
                  <a:off x="6998061" y="3496249"/>
                  <a:ext cx="366051" cy="366676"/>
                </a:xfrm>
                <a:custGeom>
                  <a:avLst/>
                  <a:gdLst>
                    <a:gd name="T0" fmla="+- 0 10800 1271"/>
                    <a:gd name="T1" fmla="*/ T0 w 19058"/>
                    <a:gd name="T2" fmla="+- 0 10799 1270"/>
                    <a:gd name="T3" fmla="*/ 10799 h 19059"/>
                    <a:gd name="T4" fmla="+- 0 10800 1271"/>
                    <a:gd name="T5" fmla="*/ T4 w 19058"/>
                    <a:gd name="T6" fmla="+- 0 10799 1270"/>
                    <a:gd name="T7" fmla="*/ 10799 h 19059"/>
                    <a:gd name="T8" fmla="+- 0 10800 1271"/>
                    <a:gd name="T9" fmla="*/ T8 w 19058"/>
                    <a:gd name="T10" fmla="+- 0 10799 1270"/>
                    <a:gd name="T11" fmla="*/ 10799 h 19059"/>
                    <a:gd name="T12" fmla="+- 0 10800 1271"/>
                    <a:gd name="T13" fmla="*/ T12 w 19058"/>
                    <a:gd name="T14" fmla="+- 0 10799 1270"/>
                    <a:gd name="T15" fmla="*/ 10799 h 1905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8" h="19059">
                      <a:moveTo>
                        <a:pt x="6430" y="17268"/>
                      </a:moveTo>
                      <a:cubicBezTo>
                        <a:pt x="2162" y="15559"/>
                        <a:pt x="82" y="10698"/>
                        <a:pt x="1790" y="6431"/>
                      </a:cubicBezTo>
                      <a:cubicBezTo>
                        <a:pt x="3499" y="2164"/>
                        <a:pt x="8360" y="81"/>
                        <a:pt x="12627" y="1791"/>
                      </a:cubicBezTo>
                      <a:cubicBezTo>
                        <a:pt x="16894" y="3499"/>
                        <a:pt x="18975" y="8361"/>
                        <a:pt x="17267" y="12628"/>
                      </a:cubicBezTo>
                      <a:cubicBezTo>
                        <a:pt x="15558" y="16895"/>
                        <a:pt x="10696" y="18976"/>
                        <a:pt x="6430" y="17268"/>
                      </a:cubicBezTo>
                      <a:moveTo>
                        <a:pt x="13070" y="685"/>
                      </a:moveTo>
                      <a:cubicBezTo>
                        <a:pt x="8186" y="-1270"/>
                        <a:pt x="2641" y="1103"/>
                        <a:pt x="685" y="5987"/>
                      </a:cubicBezTo>
                      <a:cubicBezTo>
                        <a:pt x="-1271" y="10872"/>
                        <a:pt x="1103" y="16418"/>
                        <a:pt x="5987" y="18373"/>
                      </a:cubicBezTo>
                      <a:cubicBezTo>
                        <a:pt x="10871" y="20330"/>
                        <a:pt x="16416" y="17955"/>
                        <a:pt x="18373" y="13071"/>
                      </a:cubicBezTo>
                      <a:cubicBezTo>
                        <a:pt x="20329" y="8186"/>
                        <a:pt x="17954" y="2641"/>
                        <a:pt x="13070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AutoShape 8"/>
                <p:cNvSpPr/>
                <p:nvPr/>
              </p:nvSpPr>
              <p:spPr bwMode="auto">
                <a:xfrm>
                  <a:off x="7158247" y="3656437"/>
                  <a:ext cx="45678" cy="45678"/>
                </a:xfrm>
                <a:custGeom>
                  <a:avLst/>
                  <a:gdLst>
                    <a:gd name="T0" fmla="+- 0 10801 1272"/>
                    <a:gd name="T1" fmla="*/ T0 w 19059"/>
                    <a:gd name="T2" fmla="+- 0 10800 1272"/>
                    <a:gd name="T3" fmla="*/ 10800 h 19056"/>
                    <a:gd name="T4" fmla="+- 0 10801 1272"/>
                    <a:gd name="T5" fmla="*/ T4 w 19059"/>
                    <a:gd name="T6" fmla="+- 0 10800 1272"/>
                    <a:gd name="T7" fmla="*/ 10800 h 19056"/>
                    <a:gd name="T8" fmla="+- 0 10801 1272"/>
                    <a:gd name="T9" fmla="*/ T8 w 19059"/>
                    <a:gd name="T10" fmla="+- 0 10800 1272"/>
                    <a:gd name="T11" fmla="*/ 10800 h 19056"/>
                    <a:gd name="T12" fmla="+- 0 10801 1272"/>
                    <a:gd name="T13" fmla="*/ T12 w 19059"/>
                    <a:gd name="T14" fmla="+- 0 10800 1272"/>
                    <a:gd name="T15" fmla="*/ 10800 h 1905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6">
                      <a:moveTo>
                        <a:pt x="7753" y="13951"/>
                      </a:moveTo>
                      <a:cubicBezTo>
                        <a:pt x="5315" y="12969"/>
                        <a:pt x="4129" y="10197"/>
                        <a:pt x="5101" y="7755"/>
                      </a:cubicBezTo>
                      <a:cubicBezTo>
                        <a:pt x="6083" y="5323"/>
                        <a:pt x="8860" y="4132"/>
                        <a:pt x="11298" y="5104"/>
                      </a:cubicBezTo>
                      <a:cubicBezTo>
                        <a:pt x="13735" y="6081"/>
                        <a:pt x="14926" y="8858"/>
                        <a:pt x="13949" y="11300"/>
                      </a:cubicBezTo>
                      <a:cubicBezTo>
                        <a:pt x="12972" y="13737"/>
                        <a:pt x="10195" y="14923"/>
                        <a:pt x="7753" y="13951"/>
                      </a:cubicBezTo>
                      <a:moveTo>
                        <a:pt x="13070" y="686"/>
                      </a:moveTo>
                      <a:cubicBezTo>
                        <a:pt x="8190" y="-1272"/>
                        <a:pt x="2640" y="1104"/>
                        <a:pt x="686" y="5988"/>
                      </a:cubicBezTo>
                      <a:cubicBezTo>
                        <a:pt x="-1272" y="10872"/>
                        <a:pt x="1105" y="16416"/>
                        <a:pt x="5985" y="18369"/>
                      </a:cubicBezTo>
                      <a:cubicBezTo>
                        <a:pt x="10870" y="20328"/>
                        <a:pt x="16415" y="17951"/>
                        <a:pt x="18374" y="13072"/>
                      </a:cubicBezTo>
                      <a:cubicBezTo>
                        <a:pt x="20328" y="8188"/>
                        <a:pt x="17960" y="2644"/>
                        <a:pt x="13070" y="68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AutoShape 9"/>
                <p:cNvSpPr/>
                <p:nvPr/>
              </p:nvSpPr>
              <p:spPr bwMode="auto">
                <a:xfrm>
                  <a:off x="7111943" y="3610758"/>
                  <a:ext cx="137660" cy="137660"/>
                </a:xfrm>
                <a:custGeom>
                  <a:avLst/>
                  <a:gdLst>
                    <a:gd name="T0" fmla="+- 0 10800 1271"/>
                    <a:gd name="T1" fmla="*/ T0 w 19059"/>
                    <a:gd name="T2" fmla="+- 0 10800 1271"/>
                    <a:gd name="T3" fmla="*/ 10800 h 19058"/>
                    <a:gd name="T4" fmla="+- 0 10800 1271"/>
                    <a:gd name="T5" fmla="*/ T4 w 19059"/>
                    <a:gd name="T6" fmla="+- 0 10800 1271"/>
                    <a:gd name="T7" fmla="*/ 10800 h 19058"/>
                    <a:gd name="T8" fmla="+- 0 10800 1271"/>
                    <a:gd name="T9" fmla="*/ T8 w 19059"/>
                    <a:gd name="T10" fmla="+- 0 10800 1271"/>
                    <a:gd name="T11" fmla="*/ 10800 h 19058"/>
                    <a:gd name="T12" fmla="+- 0 10800 1271"/>
                    <a:gd name="T13" fmla="*/ T12 w 19059"/>
                    <a:gd name="T14" fmla="+- 0 10800 1271"/>
                    <a:gd name="T15" fmla="*/ 10800 h 1905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8">
                      <a:moveTo>
                        <a:pt x="7169" y="15424"/>
                      </a:moveTo>
                      <a:cubicBezTo>
                        <a:pt x="3916" y="14123"/>
                        <a:pt x="2331" y="10417"/>
                        <a:pt x="3632" y="7167"/>
                      </a:cubicBezTo>
                      <a:cubicBezTo>
                        <a:pt x="4934" y="3917"/>
                        <a:pt x="8638" y="2331"/>
                        <a:pt x="11889" y="3632"/>
                      </a:cubicBezTo>
                      <a:cubicBezTo>
                        <a:pt x="15141" y="4934"/>
                        <a:pt x="16728" y="8640"/>
                        <a:pt x="15425" y="11890"/>
                      </a:cubicBezTo>
                      <a:cubicBezTo>
                        <a:pt x="14124" y="15140"/>
                        <a:pt x="10419" y="16728"/>
                        <a:pt x="7169" y="15424"/>
                      </a:cubicBezTo>
                      <a:moveTo>
                        <a:pt x="13071" y="685"/>
                      </a:moveTo>
                      <a:cubicBezTo>
                        <a:pt x="8186" y="-1271"/>
                        <a:pt x="2639" y="1104"/>
                        <a:pt x="686" y="5987"/>
                      </a:cubicBezTo>
                      <a:cubicBezTo>
                        <a:pt x="-1271" y="10871"/>
                        <a:pt x="1104" y="16416"/>
                        <a:pt x="5987" y="18372"/>
                      </a:cubicBezTo>
                      <a:cubicBezTo>
                        <a:pt x="10874" y="20329"/>
                        <a:pt x="16418" y="17955"/>
                        <a:pt x="18375" y="13070"/>
                      </a:cubicBezTo>
                      <a:cubicBezTo>
                        <a:pt x="20328" y="8186"/>
                        <a:pt x="17956" y="2641"/>
                        <a:pt x="13071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AutoShape 10"/>
                <p:cNvSpPr/>
                <p:nvPr/>
              </p:nvSpPr>
              <p:spPr bwMode="auto">
                <a:xfrm>
                  <a:off x="7203927" y="3702114"/>
                  <a:ext cx="56941" cy="58818"/>
                </a:xfrm>
                <a:custGeom>
                  <a:avLst/>
                  <a:gdLst>
                    <a:gd name="T0" fmla="+- 0 10804 288"/>
                    <a:gd name="T1" fmla="*/ T0 w 21033"/>
                    <a:gd name="T2" fmla="+- 0 10798 277"/>
                    <a:gd name="T3" fmla="*/ 10798 h 21043"/>
                    <a:gd name="T4" fmla="+- 0 10804 288"/>
                    <a:gd name="T5" fmla="*/ T4 w 21033"/>
                    <a:gd name="T6" fmla="+- 0 10798 277"/>
                    <a:gd name="T7" fmla="*/ 10798 h 21043"/>
                    <a:gd name="T8" fmla="+- 0 10804 288"/>
                    <a:gd name="T9" fmla="*/ T8 w 21033"/>
                    <a:gd name="T10" fmla="+- 0 10798 277"/>
                    <a:gd name="T11" fmla="*/ 10798 h 21043"/>
                    <a:gd name="T12" fmla="+- 0 10804 288"/>
                    <a:gd name="T13" fmla="*/ T12 w 21033"/>
                    <a:gd name="T14" fmla="+- 0 10798 277"/>
                    <a:gd name="T15" fmla="*/ 10798 h 2104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3" h="21043">
                      <a:moveTo>
                        <a:pt x="20881" y="2825"/>
                      </a:moveTo>
                      <a:cubicBezTo>
                        <a:pt x="21312" y="1771"/>
                        <a:pt x="20787" y="572"/>
                        <a:pt x="19713" y="149"/>
                      </a:cubicBezTo>
                      <a:cubicBezTo>
                        <a:pt x="18636" y="-277"/>
                        <a:pt x="17414" y="238"/>
                        <a:pt x="16984" y="1296"/>
                      </a:cubicBezTo>
                      <a:lnTo>
                        <a:pt x="16980" y="1292"/>
                      </a:lnTo>
                      <a:cubicBezTo>
                        <a:pt x="13964" y="8692"/>
                        <a:pt x="8182" y="14184"/>
                        <a:pt x="1269" y="17089"/>
                      </a:cubicBezTo>
                      <a:cubicBezTo>
                        <a:pt x="207" y="17536"/>
                        <a:pt x="-288" y="18747"/>
                        <a:pt x="170" y="19789"/>
                      </a:cubicBezTo>
                      <a:cubicBezTo>
                        <a:pt x="629" y="20840"/>
                        <a:pt x="1863" y="21323"/>
                        <a:pt x="2924" y="20876"/>
                      </a:cubicBezTo>
                      <a:cubicBezTo>
                        <a:pt x="2961" y="20860"/>
                        <a:pt x="2982" y="20828"/>
                        <a:pt x="3014" y="20815"/>
                      </a:cubicBezTo>
                      <a:cubicBezTo>
                        <a:pt x="10874" y="17480"/>
                        <a:pt x="17451" y="11227"/>
                        <a:pt x="20877" y="2825"/>
                      </a:cubicBezTo>
                      <a:cubicBezTo>
                        <a:pt x="20877" y="2825"/>
                        <a:pt x="20881" y="2825"/>
                        <a:pt x="20881" y="28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AutoShape 11"/>
                <p:cNvSpPr/>
                <p:nvPr/>
              </p:nvSpPr>
              <p:spPr bwMode="auto">
                <a:xfrm>
                  <a:off x="7226451" y="3725267"/>
                  <a:ext cx="81970" cy="83847"/>
                </a:xfrm>
                <a:custGeom>
                  <a:avLst/>
                  <a:gdLst>
                    <a:gd name="T0" fmla="+- 0 10803 203"/>
                    <a:gd name="T1" fmla="*/ T0 w 21201"/>
                    <a:gd name="T2" fmla="+- 0 10798 194"/>
                    <a:gd name="T3" fmla="*/ 10798 h 21209"/>
                    <a:gd name="T4" fmla="+- 0 10803 203"/>
                    <a:gd name="T5" fmla="*/ T4 w 21201"/>
                    <a:gd name="T6" fmla="+- 0 10798 194"/>
                    <a:gd name="T7" fmla="*/ 10798 h 21209"/>
                    <a:gd name="T8" fmla="+- 0 10803 203"/>
                    <a:gd name="T9" fmla="*/ T8 w 21201"/>
                    <a:gd name="T10" fmla="+- 0 10798 194"/>
                    <a:gd name="T11" fmla="*/ 10798 h 21209"/>
                    <a:gd name="T12" fmla="+- 0 10803 203"/>
                    <a:gd name="T13" fmla="*/ T12 w 21201"/>
                    <a:gd name="T14" fmla="+- 0 10798 194"/>
                    <a:gd name="T15" fmla="*/ 10798 h 2120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201" h="21209">
                      <a:moveTo>
                        <a:pt x="20267" y="104"/>
                      </a:moveTo>
                      <a:cubicBezTo>
                        <a:pt x="19508" y="-194"/>
                        <a:pt x="18645" y="169"/>
                        <a:pt x="18339" y="912"/>
                      </a:cubicBezTo>
                      <a:cubicBezTo>
                        <a:pt x="14991" y="9110"/>
                        <a:pt x="8568" y="15198"/>
                        <a:pt x="894" y="18420"/>
                      </a:cubicBezTo>
                      <a:cubicBezTo>
                        <a:pt x="144" y="18735"/>
                        <a:pt x="-203" y="19589"/>
                        <a:pt x="121" y="20327"/>
                      </a:cubicBezTo>
                      <a:cubicBezTo>
                        <a:pt x="442" y="21068"/>
                        <a:pt x="1314" y="21406"/>
                        <a:pt x="2067" y="21090"/>
                      </a:cubicBezTo>
                      <a:cubicBezTo>
                        <a:pt x="2102" y="21073"/>
                        <a:pt x="2125" y="21042"/>
                        <a:pt x="2159" y="21025"/>
                      </a:cubicBezTo>
                      <a:cubicBezTo>
                        <a:pt x="10491" y="17500"/>
                        <a:pt x="17461" y="10881"/>
                        <a:pt x="21095" y="1994"/>
                      </a:cubicBezTo>
                      <a:cubicBezTo>
                        <a:pt x="21397" y="1250"/>
                        <a:pt x="21026" y="404"/>
                        <a:pt x="20267" y="10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AutoShape 12"/>
                <p:cNvSpPr/>
                <p:nvPr/>
              </p:nvSpPr>
              <p:spPr bwMode="auto">
                <a:xfrm>
                  <a:off x="7215188" y="3714003"/>
                  <a:ext cx="69456" cy="70707"/>
                </a:xfrm>
                <a:custGeom>
                  <a:avLst/>
                  <a:gdLst>
                    <a:gd name="T0" fmla="+- 0 10802 238"/>
                    <a:gd name="T1" fmla="*/ T0 w 21128"/>
                    <a:gd name="T2" fmla="+- 0 10797 227"/>
                    <a:gd name="T3" fmla="*/ 10797 h 21141"/>
                    <a:gd name="T4" fmla="+- 0 10802 238"/>
                    <a:gd name="T5" fmla="*/ T4 w 21128"/>
                    <a:gd name="T6" fmla="+- 0 10797 227"/>
                    <a:gd name="T7" fmla="*/ 10797 h 21141"/>
                    <a:gd name="T8" fmla="+- 0 10802 238"/>
                    <a:gd name="T9" fmla="*/ T8 w 21128"/>
                    <a:gd name="T10" fmla="+- 0 10797 227"/>
                    <a:gd name="T11" fmla="*/ 10797 h 21141"/>
                    <a:gd name="T12" fmla="+- 0 10802 238"/>
                    <a:gd name="T13" fmla="*/ T12 w 21128"/>
                    <a:gd name="T14" fmla="+- 0 10797 227"/>
                    <a:gd name="T15" fmla="*/ 10797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8" h="21141">
                      <a:moveTo>
                        <a:pt x="20035" y="122"/>
                      </a:moveTo>
                      <a:cubicBezTo>
                        <a:pt x="19142" y="-227"/>
                        <a:pt x="18134" y="195"/>
                        <a:pt x="17778" y="1071"/>
                      </a:cubicBezTo>
                      <a:cubicBezTo>
                        <a:pt x="14571" y="8936"/>
                        <a:pt x="8412" y="14778"/>
                        <a:pt x="1051" y="17867"/>
                      </a:cubicBezTo>
                      <a:lnTo>
                        <a:pt x="1054" y="17867"/>
                      </a:lnTo>
                      <a:cubicBezTo>
                        <a:pt x="172" y="18240"/>
                        <a:pt x="-238" y="19242"/>
                        <a:pt x="142" y="20108"/>
                      </a:cubicBezTo>
                      <a:cubicBezTo>
                        <a:pt x="522" y="20973"/>
                        <a:pt x="1543" y="21372"/>
                        <a:pt x="2425" y="21003"/>
                      </a:cubicBezTo>
                      <a:cubicBezTo>
                        <a:pt x="2459" y="20986"/>
                        <a:pt x="2476" y="20956"/>
                        <a:pt x="2514" y="20936"/>
                      </a:cubicBezTo>
                      <a:cubicBezTo>
                        <a:pt x="10651" y="17491"/>
                        <a:pt x="17459" y="11027"/>
                        <a:pt x="21002" y="2339"/>
                      </a:cubicBezTo>
                      <a:cubicBezTo>
                        <a:pt x="21361" y="1463"/>
                        <a:pt x="20927" y="472"/>
                        <a:pt x="20035" y="12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AutoShape 13"/>
                <p:cNvSpPr/>
                <p:nvPr/>
              </p:nvSpPr>
              <p:spPr bwMode="auto">
                <a:xfrm>
                  <a:off x="7100682" y="3599495"/>
                  <a:ext cx="57567" cy="58192"/>
                </a:xfrm>
                <a:custGeom>
                  <a:avLst/>
                  <a:gdLst>
                    <a:gd name="T0" fmla="+- 0 10797 278"/>
                    <a:gd name="T1" fmla="*/ T0 w 21039"/>
                    <a:gd name="T2" fmla="+- 0 10803 281"/>
                    <a:gd name="T3" fmla="*/ 10803 h 21044"/>
                    <a:gd name="T4" fmla="+- 0 10797 278"/>
                    <a:gd name="T5" fmla="*/ T4 w 21039"/>
                    <a:gd name="T6" fmla="+- 0 10803 281"/>
                    <a:gd name="T7" fmla="*/ 10803 h 21044"/>
                    <a:gd name="T8" fmla="+- 0 10797 278"/>
                    <a:gd name="T9" fmla="*/ T8 w 21039"/>
                    <a:gd name="T10" fmla="+- 0 10803 281"/>
                    <a:gd name="T11" fmla="*/ 10803 h 21044"/>
                    <a:gd name="T12" fmla="+- 0 10797 278"/>
                    <a:gd name="T13" fmla="*/ T12 w 21039"/>
                    <a:gd name="T14" fmla="+- 0 10803 281"/>
                    <a:gd name="T15" fmla="*/ 10803 h 2104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9" h="21044">
                      <a:moveTo>
                        <a:pt x="20871" y="1248"/>
                      </a:moveTo>
                      <a:cubicBezTo>
                        <a:pt x="20411" y="197"/>
                        <a:pt x="19177" y="-281"/>
                        <a:pt x="18112" y="169"/>
                      </a:cubicBezTo>
                      <a:cubicBezTo>
                        <a:pt x="18075" y="181"/>
                        <a:pt x="18050" y="214"/>
                        <a:pt x="18021" y="226"/>
                      </a:cubicBezTo>
                      <a:cubicBezTo>
                        <a:pt x="10159" y="3562"/>
                        <a:pt x="3583" y="9820"/>
                        <a:pt x="152" y="18220"/>
                      </a:cubicBezTo>
                      <a:lnTo>
                        <a:pt x="148" y="18220"/>
                      </a:lnTo>
                      <a:cubicBezTo>
                        <a:pt x="-278" y="19278"/>
                        <a:pt x="242" y="20473"/>
                        <a:pt x="1320" y="20896"/>
                      </a:cubicBezTo>
                      <a:cubicBezTo>
                        <a:pt x="2398" y="21318"/>
                        <a:pt x="3620" y="20803"/>
                        <a:pt x="4046" y="19749"/>
                      </a:cubicBezTo>
                      <a:lnTo>
                        <a:pt x="4051" y="19749"/>
                      </a:lnTo>
                      <a:cubicBezTo>
                        <a:pt x="7068" y="12356"/>
                        <a:pt x="12856" y="6858"/>
                        <a:pt x="19764" y="3956"/>
                      </a:cubicBezTo>
                      <a:cubicBezTo>
                        <a:pt x="20830" y="3506"/>
                        <a:pt x="21322" y="2298"/>
                        <a:pt x="20871" y="124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AutoShape 14"/>
                <p:cNvSpPr/>
                <p:nvPr/>
              </p:nvSpPr>
              <p:spPr bwMode="auto">
                <a:xfrm>
                  <a:off x="7055002" y="3553816"/>
                  <a:ext cx="81970" cy="83222"/>
                </a:xfrm>
                <a:custGeom>
                  <a:avLst/>
                  <a:gdLst>
                    <a:gd name="T0" fmla="+- 0 10797 198"/>
                    <a:gd name="T1" fmla="*/ T0 w 21199"/>
                    <a:gd name="T2" fmla="+- 0 10802 198"/>
                    <a:gd name="T3" fmla="*/ 10802 h 21208"/>
                    <a:gd name="T4" fmla="+- 0 10797 198"/>
                    <a:gd name="T5" fmla="*/ T4 w 21199"/>
                    <a:gd name="T6" fmla="+- 0 10802 198"/>
                    <a:gd name="T7" fmla="*/ 10802 h 21208"/>
                    <a:gd name="T8" fmla="+- 0 10797 198"/>
                    <a:gd name="T9" fmla="*/ T8 w 21199"/>
                    <a:gd name="T10" fmla="+- 0 10802 198"/>
                    <a:gd name="T11" fmla="*/ 10802 h 21208"/>
                    <a:gd name="T12" fmla="+- 0 10797 198"/>
                    <a:gd name="T13" fmla="*/ T12 w 21199"/>
                    <a:gd name="T14" fmla="+- 0 10802 198"/>
                    <a:gd name="T15" fmla="*/ 10802 h 2120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99" h="21208">
                      <a:moveTo>
                        <a:pt x="21077" y="880"/>
                      </a:moveTo>
                      <a:cubicBezTo>
                        <a:pt x="20753" y="142"/>
                        <a:pt x="19881" y="-198"/>
                        <a:pt x="19129" y="117"/>
                      </a:cubicBezTo>
                      <a:cubicBezTo>
                        <a:pt x="19097" y="131"/>
                        <a:pt x="19071" y="162"/>
                        <a:pt x="19039" y="179"/>
                      </a:cubicBezTo>
                      <a:cubicBezTo>
                        <a:pt x="10706" y="3707"/>
                        <a:pt x="3739" y="10322"/>
                        <a:pt x="106" y="19208"/>
                      </a:cubicBezTo>
                      <a:cubicBezTo>
                        <a:pt x="-198" y="19957"/>
                        <a:pt x="172" y="20803"/>
                        <a:pt x="934" y="21101"/>
                      </a:cubicBezTo>
                      <a:cubicBezTo>
                        <a:pt x="1689" y="21401"/>
                        <a:pt x="2552" y="21041"/>
                        <a:pt x="2859" y="20292"/>
                      </a:cubicBezTo>
                      <a:cubicBezTo>
                        <a:pt x="6206" y="12096"/>
                        <a:pt x="12625" y="6008"/>
                        <a:pt x="20301" y="2787"/>
                      </a:cubicBezTo>
                      <a:cubicBezTo>
                        <a:pt x="21051" y="2469"/>
                        <a:pt x="21402" y="1618"/>
                        <a:pt x="21077" y="88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AutoShape 15"/>
                <p:cNvSpPr/>
                <p:nvPr/>
              </p:nvSpPr>
              <p:spPr bwMode="auto">
                <a:xfrm>
                  <a:off x="7078154" y="3576343"/>
                  <a:ext cx="69456" cy="71333"/>
                </a:xfrm>
                <a:custGeom>
                  <a:avLst/>
                  <a:gdLst>
                    <a:gd name="T0" fmla="+- 0 10796 232"/>
                    <a:gd name="T1" fmla="*/ T0 w 21129"/>
                    <a:gd name="T2" fmla="+- 0 10804 234"/>
                    <a:gd name="T3" fmla="*/ 10804 h 21141"/>
                    <a:gd name="T4" fmla="+- 0 10796 232"/>
                    <a:gd name="T5" fmla="*/ T4 w 21129"/>
                    <a:gd name="T6" fmla="+- 0 10804 234"/>
                    <a:gd name="T7" fmla="*/ 10804 h 21141"/>
                    <a:gd name="T8" fmla="+- 0 10796 232"/>
                    <a:gd name="T9" fmla="*/ T8 w 21129"/>
                    <a:gd name="T10" fmla="+- 0 10804 234"/>
                    <a:gd name="T11" fmla="*/ 10804 h 21141"/>
                    <a:gd name="T12" fmla="+- 0 10796 232"/>
                    <a:gd name="T13" fmla="*/ T12 w 21129"/>
                    <a:gd name="T14" fmla="+- 0 10804 234"/>
                    <a:gd name="T15" fmla="*/ 10804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9" h="21141">
                      <a:moveTo>
                        <a:pt x="20075" y="3267"/>
                      </a:moveTo>
                      <a:cubicBezTo>
                        <a:pt x="20953" y="2898"/>
                        <a:pt x="21368" y="1899"/>
                        <a:pt x="20987" y="1030"/>
                      </a:cubicBezTo>
                      <a:cubicBezTo>
                        <a:pt x="20611" y="168"/>
                        <a:pt x="19589" y="-234"/>
                        <a:pt x="18707" y="138"/>
                      </a:cubicBezTo>
                      <a:cubicBezTo>
                        <a:pt x="18670" y="152"/>
                        <a:pt x="18649" y="185"/>
                        <a:pt x="18615" y="198"/>
                      </a:cubicBezTo>
                      <a:cubicBezTo>
                        <a:pt x="10481" y="3647"/>
                        <a:pt x="3673" y="10118"/>
                        <a:pt x="124" y="18802"/>
                      </a:cubicBezTo>
                      <a:cubicBezTo>
                        <a:pt x="-232" y="19678"/>
                        <a:pt x="205" y="20666"/>
                        <a:pt x="1094" y="21019"/>
                      </a:cubicBezTo>
                      <a:cubicBezTo>
                        <a:pt x="1983" y="21366"/>
                        <a:pt x="2991" y="20946"/>
                        <a:pt x="3354" y="20071"/>
                      </a:cubicBezTo>
                      <a:cubicBezTo>
                        <a:pt x="6561" y="12205"/>
                        <a:pt x="12717" y="6360"/>
                        <a:pt x="20075" y="3274"/>
                      </a:cubicBezTo>
                      <a:cubicBezTo>
                        <a:pt x="20075" y="3274"/>
                        <a:pt x="20075" y="3267"/>
                        <a:pt x="20075" y="3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57" name="组合 156"/>
          <p:cNvGrpSpPr/>
          <p:nvPr/>
        </p:nvGrpSpPr>
        <p:grpSpPr>
          <a:xfrm>
            <a:off x="5106781" y="3519711"/>
            <a:ext cx="2646554" cy="613750"/>
            <a:chOff x="6656936" y="3130601"/>
            <a:chExt cx="2818405" cy="636164"/>
          </a:xfrm>
        </p:grpSpPr>
        <p:grpSp>
          <p:nvGrpSpPr>
            <p:cNvPr id="158" name="Group 81"/>
            <p:cNvGrpSpPr/>
            <p:nvPr/>
          </p:nvGrpSpPr>
          <p:grpSpPr>
            <a:xfrm>
              <a:off x="6656936" y="3130601"/>
              <a:ext cx="636265" cy="636164"/>
              <a:chOff x="5055237" y="2500600"/>
              <a:chExt cx="636264" cy="636164"/>
            </a:xfrm>
          </p:grpSpPr>
          <p:sp>
            <p:nvSpPr>
              <p:cNvPr id="159" name="Rectangle 23"/>
              <p:cNvSpPr/>
              <p:nvPr/>
            </p:nvSpPr>
            <p:spPr>
              <a:xfrm>
                <a:off x="5055237" y="2500600"/>
                <a:ext cx="636264" cy="636164"/>
              </a:xfrm>
              <a:prstGeom prst="rect">
                <a:avLst/>
              </a:prstGeom>
              <a:solidFill>
                <a:srgbClr val="FF8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160" name="Group 78"/>
              <p:cNvGrpSpPr/>
              <p:nvPr/>
            </p:nvGrpSpPr>
            <p:grpSpPr>
              <a:xfrm>
                <a:off x="5243889" y="2643188"/>
                <a:ext cx="272454" cy="363686"/>
                <a:chOff x="1778993" y="2767277"/>
                <a:chExt cx="274694" cy="366676"/>
              </a:xfrm>
              <a:solidFill>
                <a:schemeClr val="bg1"/>
              </a:solidFill>
            </p:grpSpPr>
            <p:sp>
              <p:nvSpPr>
                <p:cNvPr id="161" name="AutoShape 115"/>
                <p:cNvSpPr/>
                <p:nvPr/>
              </p:nvSpPr>
              <p:spPr bwMode="auto">
                <a:xfrm>
                  <a:off x="1778993" y="2767277"/>
                  <a:ext cx="274694" cy="36667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800" y="12825"/>
                      </a:moveTo>
                      <a:lnTo>
                        <a:pt x="19800" y="13500"/>
                      </a:lnTo>
                      <a:lnTo>
                        <a:pt x="19800" y="14850"/>
                      </a:lnTo>
                      <a:lnTo>
                        <a:pt x="19800" y="15525"/>
                      </a:lnTo>
                      <a:cubicBezTo>
                        <a:pt x="19800" y="18129"/>
                        <a:pt x="16972" y="20249"/>
                        <a:pt x="13499" y="20249"/>
                      </a:cubicBezTo>
                      <a:lnTo>
                        <a:pt x="8099" y="20249"/>
                      </a:lnTo>
                      <a:cubicBezTo>
                        <a:pt x="4627" y="20249"/>
                        <a:pt x="1800" y="18129"/>
                        <a:pt x="1800" y="15525"/>
                      </a:cubicBezTo>
                      <a:lnTo>
                        <a:pt x="1800" y="14850"/>
                      </a:lnTo>
                      <a:lnTo>
                        <a:pt x="1800" y="13500"/>
                      </a:lnTo>
                      <a:lnTo>
                        <a:pt x="1800" y="12825"/>
                      </a:lnTo>
                      <a:lnTo>
                        <a:pt x="1800" y="10800"/>
                      </a:lnTo>
                      <a:cubicBezTo>
                        <a:pt x="1800" y="10427"/>
                        <a:pt x="2203" y="10124"/>
                        <a:pt x="2699" y="10124"/>
                      </a:cubicBezTo>
                      <a:lnTo>
                        <a:pt x="4499" y="10124"/>
                      </a:lnTo>
                      <a:lnTo>
                        <a:pt x="17100" y="10124"/>
                      </a:lnTo>
                      <a:lnTo>
                        <a:pt x="18899" y="10124"/>
                      </a:lnTo>
                      <a:cubicBezTo>
                        <a:pt x="19396" y="10124"/>
                        <a:pt x="19800" y="10427"/>
                        <a:pt x="19800" y="10800"/>
                      </a:cubicBezTo>
                      <a:cubicBezTo>
                        <a:pt x="19800" y="10800"/>
                        <a:pt x="19800" y="12825"/>
                        <a:pt x="19800" y="12825"/>
                      </a:cubicBezTo>
                      <a:close/>
                      <a:moveTo>
                        <a:pt x="14400" y="6075"/>
                      </a:moveTo>
                      <a:lnTo>
                        <a:pt x="14400" y="6076"/>
                      </a:lnTo>
                      <a:lnTo>
                        <a:pt x="14400" y="8774"/>
                      </a:lnTo>
                      <a:lnTo>
                        <a:pt x="7200" y="8774"/>
                      </a:lnTo>
                      <a:lnTo>
                        <a:pt x="7200" y="6076"/>
                      </a:lnTo>
                      <a:lnTo>
                        <a:pt x="7200" y="6075"/>
                      </a:lnTo>
                      <a:cubicBezTo>
                        <a:pt x="7200" y="4583"/>
                        <a:pt x="8811" y="3375"/>
                        <a:pt x="10800" y="3375"/>
                      </a:cubicBezTo>
                      <a:cubicBezTo>
                        <a:pt x="12788" y="3375"/>
                        <a:pt x="14400" y="4583"/>
                        <a:pt x="14400" y="6075"/>
                      </a:cubicBezTo>
                      <a:moveTo>
                        <a:pt x="4499" y="6075"/>
                      </a:moveTo>
                      <a:cubicBezTo>
                        <a:pt x="4499" y="3465"/>
                        <a:pt x="7320" y="1350"/>
                        <a:pt x="10800" y="1350"/>
                      </a:cubicBezTo>
                      <a:cubicBezTo>
                        <a:pt x="14279" y="1350"/>
                        <a:pt x="17100" y="3465"/>
                        <a:pt x="17100" y="6075"/>
                      </a:cubicBezTo>
                      <a:lnTo>
                        <a:pt x="17100" y="8774"/>
                      </a:lnTo>
                      <a:lnTo>
                        <a:pt x="15299" y="8774"/>
                      </a:lnTo>
                      <a:lnTo>
                        <a:pt x="15299" y="6076"/>
                      </a:lnTo>
                      <a:cubicBezTo>
                        <a:pt x="15299" y="4212"/>
                        <a:pt x="13285" y="2701"/>
                        <a:pt x="10800" y="2701"/>
                      </a:cubicBezTo>
                      <a:cubicBezTo>
                        <a:pt x="8314" y="2701"/>
                        <a:pt x="6299" y="4212"/>
                        <a:pt x="6299" y="6076"/>
                      </a:cubicBezTo>
                      <a:lnTo>
                        <a:pt x="6299" y="8774"/>
                      </a:lnTo>
                      <a:lnTo>
                        <a:pt x="4499" y="8774"/>
                      </a:lnTo>
                      <a:cubicBezTo>
                        <a:pt x="4499" y="8774"/>
                        <a:pt x="4499" y="6075"/>
                        <a:pt x="4499" y="6075"/>
                      </a:cubicBezTo>
                      <a:close/>
                      <a:moveTo>
                        <a:pt x="18899" y="8774"/>
                      </a:moveTo>
                      <a:lnTo>
                        <a:pt x="18899" y="6075"/>
                      </a:lnTo>
                      <a:cubicBezTo>
                        <a:pt x="18899" y="2719"/>
                        <a:pt x="15274" y="0"/>
                        <a:pt x="10800" y="0"/>
                      </a:cubicBezTo>
                      <a:cubicBezTo>
                        <a:pt x="6325" y="0"/>
                        <a:pt x="2699" y="2719"/>
                        <a:pt x="2699" y="6075"/>
                      </a:cubicBezTo>
                      <a:lnTo>
                        <a:pt x="2699" y="8774"/>
                      </a:lnTo>
                      <a:cubicBezTo>
                        <a:pt x="1208" y="8774"/>
                        <a:pt x="0" y="9681"/>
                        <a:pt x="0" y="10800"/>
                      </a:cubicBezTo>
                      <a:lnTo>
                        <a:pt x="0" y="12825"/>
                      </a:lnTo>
                      <a:lnTo>
                        <a:pt x="0" y="13500"/>
                      </a:lnTo>
                      <a:lnTo>
                        <a:pt x="0" y="14850"/>
                      </a:lnTo>
                      <a:lnTo>
                        <a:pt x="0" y="15525"/>
                      </a:lnTo>
                      <a:cubicBezTo>
                        <a:pt x="0" y="18880"/>
                        <a:pt x="3625" y="21599"/>
                        <a:pt x="8099" y="21599"/>
                      </a:cubicBezTo>
                      <a:lnTo>
                        <a:pt x="13499" y="21599"/>
                      </a:lnTo>
                      <a:cubicBezTo>
                        <a:pt x="17974" y="21599"/>
                        <a:pt x="21600" y="18880"/>
                        <a:pt x="21600" y="15525"/>
                      </a:cubicBezTo>
                      <a:lnTo>
                        <a:pt x="21600" y="14850"/>
                      </a:lnTo>
                      <a:lnTo>
                        <a:pt x="21600" y="13500"/>
                      </a:lnTo>
                      <a:lnTo>
                        <a:pt x="21600" y="12825"/>
                      </a:lnTo>
                      <a:lnTo>
                        <a:pt x="21600" y="10800"/>
                      </a:lnTo>
                      <a:cubicBezTo>
                        <a:pt x="21600" y="9681"/>
                        <a:pt x="20391" y="8774"/>
                        <a:pt x="18899" y="877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AutoShape 116"/>
                <p:cNvSpPr/>
                <p:nvPr/>
              </p:nvSpPr>
              <p:spPr bwMode="auto">
                <a:xfrm>
                  <a:off x="1983479" y="2985030"/>
                  <a:ext cx="45678" cy="688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3226"/>
                        <a:pt x="0" y="7201"/>
                      </a:cubicBezTo>
                      <a:cubicBezTo>
                        <a:pt x="0" y="9390"/>
                        <a:pt x="1798" y="13537"/>
                        <a:pt x="3601" y="16821"/>
                      </a:cubicBezTo>
                      <a:cubicBezTo>
                        <a:pt x="5070" y="19493"/>
                        <a:pt x="6916" y="21600"/>
                        <a:pt x="10800" y="21600"/>
                      </a:cubicBezTo>
                      <a:cubicBezTo>
                        <a:pt x="15016" y="21600"/>
                        <a:pt x="16529" y="19514"/>
                        <a:pt x="18003" y="16858"/>
                      </a:cubicBezTo>
                      <a:cubicBezTo>
                        <a:pt x="19828" y="13567"/>
                        <a:pt x="21600" y="9397"/>
                        <a:pt x="21600" y="7201"/>
                      </a:cubicBezTo>
                      <a:cubicBezTo>
                        <a:pt x="21600" y="3226"/>
                        <a:pt x="1676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456565"/>
                  <a:endParaRPr 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3" name="Rectangle 35"/>
            <p:cNvSpPr/>
            <p:nvPr/>
          </p:nvSpPr>
          <p:spPr>
            <a:xfrm>
              <a:off x="7632118" y="3262252"/>
              <a:ext cx="1843223" cy="356739"/>
            </a:xfrm>
            <a:prstGeom prst="rect">
              <a:avLst/>
            </a:prstGeom>
          </p:spPr>
          <p:txBody>
            <a:bodyPr wrap="square" lIns="68568" tIns="34289" rIns="68568" bIns="34289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范例展示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5106185" y="5134722"/>
            <a:ext cx="3028166" cy="635849"/>
            <a:chOff x="6654150" y="4693670"/>
            <a:chExt cx="3224500" cy="659250"/>
          </a:xfrm>
        </p:grpSpPr>
        <p:grpSp>
          <p:nvGrpSpPr>
            <p:cNvPr id="165" name="Group 85"/>
            <p:cNvGrpSpPr/>
            <p:nvPr/>
          </p:nvGrpSpPr>
          <p:grpSpPr>
            <a:xfrm>
              <a:off x="6654150" y="4716756"/>
              <a:ext cx="636205" cy="636164"/>
              <a:chOff x="5044046" y="3643320"/>
              <a:chExt cx="636205" cy="636164"/>
            </a:xfrm>
          </p:grpSpPr>
          <p:sp>
            <p:nvSpPr>
              <p:cNvPr id="166" name="Rectangle 27"/>
              <p:cNvSpPr/>
              <p:nvPr/>
            </p:nvSpPr>
            <p:spPr>
              <a:xfrm>
                <a:off x="5044046" y="3643320"/>
                <a:ext cx="636205" cy="63616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67" name="Freeform 107"/>
              <p:cNvSpPr>
                <a:spLocks noEditPoints="1"/>
              </p:cNvSpPr>
              <p:nvPr/>
            </p:nvSpPr>
            <p:spPr bwMode="auto">
              <a:xfrm>
                <a:off x="5186982" y="3786196"/>
                <a:ext cx="365566" cy="314258"/>
              </a:xfrm>
              <a:custGeom>
                <a:avLst/>
                <a:gdLst/>
                <a:ahLst/>
                <a:cxnLst>
                  <a:cxn ang="0">
                    <a:pos x="337" y="165"/>
                  </a:cxn>
                  <a:cxn ang="0">
                    <a:pos x="170" y="0"/>
                  </a:cxn>
                  <a:cxn ang="0">
                    <a:pos x="5" y="165"/>
                  </a:cxn>
                  <a:cxn ang="0">
                    <a:pos x="5" y="165"/>
                  </a:cxn>
                  <a:cxn ang="0">
                    <a:pos x="0" y="172"/>
                  </a:cxn>
                  <a:cxn ang="0">
                    <a:pos x="0" y="181"/>
                  </a:cxn>
                  <a:cxn ang="0">
                    <a:pos x="0" y="189"/>
                  </a:cxn>
                  <a:cxn ang="0">
                    <a:pos x="5" y="196"/>
                  </a:cxn>
                  <a:cxn ang="0">
                    <a:pos x="5" y="196"/>
                  </a:cxn>
                  <a:cxn ang="0">
                    <a:pos x="13" y="201"/>
                  </a:cxn>
                  <a:cxn ang="0">
                    <a:pos x="20" y="201"/>
                  </a:cxn>
                  <a:cxn ang="0">
                    <a:pos x="29" y="201"/>
                  </a:cxn>
                  <a:cxn ang="0">
                    <a:pos x="36" y="196"/>
                  </a:cxn>
                  <a:cxn ang="0">
                    <a:pos x="42" y="189"/>
                  </a:cxn>
                  <a:cxn ang="0">
                    <a:pos x="42" y="294"/>
                  </a:cxn>
                  <a:cxn ang="0">
                    <a:pos x="301" y="294"/>
                  </a:cxn>
                  <a:cxn ang="0">
                    <a:pos x="301" y="189"/>
                  </a:cxn>
                  <a:cxn ang="0">
                    <a:pos x="306" y="196"/>
                  </a:cxn>
                  <a:cxn ang="0">
                    <a:pos x="306" y="196"/>
                  </a:cxn>
                  <a:cxn ang="0">
                    <a:pos x="314" y="201"/>
                  </a:cxn>
                  <a:cxn ang="0">
                    <a:pos x="321" y="201"/>
                  </a:cxn>
                  <a:cxn ang="0">
                    <a:pos x="321" y="201"/>
                  </a:cxn>
                  <a:cxn ang="0">
                    <a:pos x="330" y="201"/>
                  </a:cxn>
                  <a:cxn ang="0">
                    <a:pos x="337" y="196"/>
                  </a:cxn>
                  <a:cxn ang="0">
                    <a:pos x="337" y="196"/>
                  </a:cxn>
                  <a:cxn ang="0">
                    <a:pos x="341" y="189"/>
                  </a:cxn>
                  <a:cxn ang="0">
                    <a:pos x="343" y="181"/>
                  </a:cxn>
                  <a:cxn ang="0">
                    <a:pos x="341" y="172"/>
                  </a:cxn>
                  <a:cxn ang="0">
                    <a:pos x="337" y="165"/>
                  </a:cxn>
                  <a:cxn ang="0">
                    <a:pos x="337" y="165"/>
                  </a:cxn>
                  <a:cxn ang="0">
                    <a:pos x="279" y="272"/>
                  </a:cxn>
                  <a:cxn ang="0">
                    <a:pos x="214" y="272"/>
                  </a:cxn>
                  <a:cxn ang="0">
                    <a:pos x="214" y="187"/>
                  </a:cxn>
                  <a:cxn ang="0">
                    <a:pos x="129" y="187"/>
                  </a:cxn>
                  <a:cxn ang="0">
                    <a:pos x="129" y="272"/>
                  </a:cxn>
                  <a:cxn ang="0">
                    <a:pos x="63" y="272"/>
                  </a:cxn>
                  <a:cxn ang="0">
                    <a:pos x="63" y="169"/>
                  </a:cxn>
                  <a:cxn ang="0">
                    <a:pos x="170" y="60"/>
                  </a:cxn>
                  <a:cxn ang="0">
                    <a:pos x="279" y="169"/>
                  </a:cxn>
                  <a:cxn ang="0">
                    <a:pos x="279" y="272"/>
                  </a:cxn>
                </a:cxnLst>
                <a:rect l="0" t="0" r="r" b="b"/>
                <a:pathLst>
                  <a:path w="343" h="294">
                    <a:moveTo>
                      <a:pt x="337" y="165"/>
                    </a:moveTo>
                    <a:lnTo>
                      <a:pt x="170" y="0"/>
                    </a:lnTo>
                    <a:lnTo>
                      <a:pt x="5" y="165"/>
                    </a:lnTo>
                    <a:lnTo>
                      <a:pt x="5" y="165"/>
                    </a:lnTo>
                    <a:lnTo>
                      <a:pt x="0" y="172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5" y="196"/>
                    </a:lnTo>
                    <a:lnTo>
                      <a:pt x="5" y="196"/>
                    </a:lnTo>
                    <a:lnTo>
                      <a:pt x="13" y="201"/>
                    </a:lnTo>
                    <a:lnTo>
                      <a:pt x="20" y="201"/>
                    </a:lnTo>
                    <a:lnTo>
                      <a:pt x="29" y="201"/>
                    </a:lnTo>
                    <a:lnTo>
                      <a:pt x="36" y="196"/>
                    </a:lnTo>
                    <a:lnTo>
                      <a:pt x="42" y="189"/>
                    </a:lnTo>
                    <a:lnTo>
                      <a:pt x="42" y="294"/>
                    </a:lnTo>
                    <a:lnTo>
                      <a:pt x="301" y="294"/>
                    </a:lnTo>
                    <a:lnTo>
                      <a:pt x="301" y="189"/>
                    </a:lnTo>
                    <a:lnTo>
                      <a:pt x="306" y="196"/>
                    </a:lnTo>
                    <a:lnTo>
                      <a:pt x="306" y="196"/>
                    </a:lnTo>
                    <a:lnTo>
                      <a:pt x="314" y="201"/>
                    </a:lnTo>
                    <a:lnTo>
                      <a:pt x="321" y="201"/>
                    </a:lnTo>
                    <a:lnTo>
                      <a:pt x="321" y="201"/>
                    </a:lnTo>
                    <a:lnTo>
                      <a:pt x="330" y="201"/>
                    </a:lnTo>
                    <a:lnTo>
                      <a:pt x="337" y="196"/>
                    </a:lnTo>
                    <a:lnTo>
                      <a:pt x="337" y="196"/>
                    </a:lnTo>
                    <a:lnTo>
                      <a:pt x="341" y="189"/>
                    </a:lnTo>
                    <a:lnTo>
                      <a:pt x="343" y="181"/>
                    </a:lnTo>
                    <a:lnTo>
                      <a:pt x="341" y="172"/>
                    </a:lnTo>
                    <a:lnTo>
                      <a:pt x="337" y="165"/>
                    </a:lnTo>
                    <a:lnTo>
                      <a:pt x="337" y="165"/>
                    </a:lnTo>
                    <a:close/>
                    <a:moveTo>
                      <a:pt x="279" y="272"/>
                    </a:moveTo>
                    <a:lnTo>
                      <a:pt x="214" y="272"/>
                    </a:lnTo>
                    <a:lnTo>
                      <a:pt x="214" y="187"/>
                    </a:lnTo>
                    <a:lnTo>
                      <a:pt x="129" y="187"/>
                    </a:lnTo>
                    <a:lnTo>
                      <a:pt x="129" y="272"/>
                    </a:lnTo>
                    <a:lnTo>
                      <a:pt x="63" y="272"/>
                    </a:lnTo>
                    <a:lnTo>
                      <a:pt x="63" y="169"/>
                    </a:lnTo>
                    <a:lnTo>
                      <a:pt x="170" y="60"/>
                    </a:lnTo>
                    <a:lnTo>
                      <a:pt x="279" y="169"/>
                    </a:lnTo>
                    <a:lnTo>
                      <a:pt x="279" y="2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68" name="矩形 167"/>
            <p:cNvSpPr/>
            <p:nvPr/>
          </p:nvSpPr>
          <p:spPr>
            <a:xfrm>
              <a:off x="7630379" y="4693670"/>
              <a:ext cx="2248271" cy="643886"/>
            </a:xfrm>
            <a:prstGeom prst="rect">
              <a:avLst/>
            </a:prstGeom>
          </p:spPr>
          <p:txBody>
            <a:bodyPr wrap="square" lIns="68568" tIns="34289" rIns="68568" bIns="34289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正确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认识学生对项目的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了解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62" name="文本框 5"/>
          <p:cNvSpPr txBox="1"/>
          <p:nvPr/>
        </p:nvSpPr>
        <p:spPr>
          <a:xfrm>
            <a:off x="967152" y="1060580"/>
            <a:ext cx="3000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项目总结</a:t>
            </a:r>
          </a:p>
        </p:txBody>
      </p:sp>
      <p:sp>
        <p:nvSpPr>
          <p:cNvPr id="63" name="等腰三角形 62"/>
          <p:cNvSpPr/>
          <p:nvPr/>
        </p:nvSpPr>
        <p:spPr>
          <a:xfrm rot="5400000">
            <a:off x="664253" y="126333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  <a:latin typeface="+mn-lt"/>
                <a:ea typeface="+mn-ea"/>
                <a:cs typeface="+mn-ea"/>
                <a:sym typeface="+mn-lt"/>
              </a:rPr>
              <a:t>Thanks  for  watching</a:t>
            </a:r>
            <a:endParaRPr lang="zh-CN" altLang="en-US" sz="20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2830488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信息系统的优势</a:t>
            </a:r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局限性</a:t>
            </a:r>
            <a:endParaRPr lang="zh-CN" altLang="en-US" dirty="0"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3891876" y="2912869"/>
            <a:ext cx="5494119" cy="9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kern="0" dirty="0">
                <a:cs typeface="+mn-ea"/>
                <a:sym typeface="+mn-lt"/>
              </a:rPr>
              <a:t>体验专家系统</a:t>
            </a:r>
            <a:r>
              <a:rPr lang="zh-CN" altLang="en-US" sz="2000" b="1" kern="0" dirty="0" smtClean="0">
                <a:cs typeface="+mn-ea"/>
                <a:sym typeface="+mn-lt"/>
              </a:rPr>
              <a:t>系统。</a:t>
            </a:r>
            <a:endParaRPr lang="zh-CN" altLang="en-US" sz="2000" b="1" kern="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kern="0" dirty="0">
                <a:cs typeface="+mn-ea"/>
                <a:sym typeface="+mn-lt"/>
              </a:rPr>
              <a:t>探究信息系统的优势与</a:t>
            </a:r>
            <a:r>
              <a:rPr lang="zh-CN" altLang="en-US" sz="2000" b="1" kern="0" dirty="0" smtClean="0">
                <a:cs typeface="+mn-ea"/>
                <a:sym typeface="+mn-lt"/>
              </a:rPr>
              <a:t>局限性。</a:t>
            </a:r>
            <a:endParaRPr lang="zh-CN" altLang="en-US" sz="2000" b="1" kern="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1549" y="1052726"/>
            <a:ext cx="7276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项目三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664253" y="126333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  <p:pic>
        <p:nvPicPr>
          <p:cNvPr id="2" name="图片 1" descr="2018-02-10_14-13-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2343150"/>
            <a:ext cx="211455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67152" y="3228340"/>
            <a:ext cx="712909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1. 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分组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，研究如何实现车辆定位。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2. 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如何记录并在地图上显示出行车辆的骑行路线。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3. 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补充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相应的研究报告。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7152" y="1122810"/>
            <a:ext cx="137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 smtClean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  <a:endParaRPr lang="zh-CN" altLang="en-US" sz="3200" b="1" kern="0" dirty="0">
              <a:solidFill>
                <a:srgbClr val="7BA9CA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7152" y="2754842"/>
            <a:ext cx="6973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了解共享单车的定位和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记录：</a:t>
            </a:r>
            <a:endParaRPr lang="zh-CN" altLang="en-US" sz="200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664253" y="132556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62025" y="2498214"/>
            <a:ext cx="7258050" cy="282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拓展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思考：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打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车软件都可以实时显示并通知用户周围的出租车情况；外卖软件可以显示用户周围的餐饮情况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这些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软件是如何工作的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？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还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有没有其他的应用？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67152" y="1176150"/>
            <a:ext cx="137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 smtClean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  <a:endParaRPr lang="zh-CN" altLang="en-US" sz="3200" b="1" kern="0" dirty="0">
              <a:solidFill>
                <a:srgbClr val="7BA9CA"/>
              </a:solidFill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664253" y="137890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748347" y="2251075"/>
            <a:ext cx="7647305" cy="3880485"/>
            <a:chOff x="2296398" y="2202002"/>
            <a:chExt cx="7235136" cy="3340980"/>
          </a:xfrm>
        </p:grpSpPr>
        <p:pic>
          <p:nvPicPr>
            <p:cNvPr id="1026" name="Picture 2" descr="https://timgsa.baidu.com/timg?image&amp;quality=80&amp;size=b9999_10000&amp;sec=1541848740320&amp;di=46d425329aa7c27a6cde87174be85324&amp;imgtype=0&amp;src=http%3A%2F%2Fwww.usa-idc.com%2Fupfile%2Fimage%2F20180109%2F20180109172367876787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160" y="2202002"/>
              <a:ext cx="2322931" cy="1393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timgsa.baidu.com/timg?image&amp;quality=80&amp;size=b9999_10000&amp;sec=1541848771802&amp;di=8378e3dd1d0fac825de638eaecb93454&amp;imgtype=0&amp;src=http%3A%2F%2Fpic.iresearch.cn%2Fnews%2F201810%2Fc852ec76-6de0-4e88-863f-a8b67338ead8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0869" r="5662" b="27150"/>
            <a:stretch>
              <a:fillRect/>
            </a:stretch>
          </p:blipFill>
          <p:spPr bwMode="auto">
            <a:xfrm>
              <a:off x="2296398" y="4032704"/>
              <a:ext cx="2119171" cy="146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timgsa.baidu.com/timg?image&amp;quality=80&amp;size=b9999_10000&amp;sec=1541848859125&amp;di=cb5a4defeeb3cb3a9f36a7fcfda00df3&amp;imgtype=0&amp;src=http%3A%2F%2Fimg.fuwo.com%2Fattachment%2F1612%2F19%2F0b93a52ec5e911e6ab9700163e00254c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091" y="4151967"/>
              <a:ext cx="1634443" cy="1391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5907145" y="2356546"/>
              <a:ext cx="1892964" cy="2903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 dirty="0">
                  <a:ln w="0"/>
                  <a:solidFill>
                    <a:schemeClr val="tx1"/>
                  </a:solidFill>
                  <a:cs typeface="+mn-ea"/>
                  <a:sym typeface="+mn-lt"/>
                </a:rPr>
                <a:t>云端系统</a:t>
              </a:r>
            </a:p>
          </p:txBody>
        </p:sp>
        <p:cxnSp>
          <p:nvCxnSpPr>
            <p:cNvPr id="16" name="直接箭头连接符 15"/>
            <p:cNvCxnSpPr>
              <a:stCxn id="1030" idx="1"/>
            </p:cNvCxnSpPr>
            <p:nvPr/>
          </p:nvCxnSpPr>
          <p:spPr>
            <a:xfrm flipH="1" flipV="1">
              <a:off x="4779818" y="4847474"/>
              <a:ext cx="311727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3934691" y="3017626"/>
              <a:ext cx="1759527" cy="10284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142509" y="3318165"/>
              <a:ext cx="1431651" cy="8338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8008399" y="2982303"/>
              <a:ext cx="1042646" cy="1414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7862130" y="3057548"/>
              <a:ext cx="937880" cy="1324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5343066" y="4464109"/>
              <a:ext cx="1892964" cy="317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1" cap="none" spc="0" dirty="0">
                  <a:ln w="0"/>
                  <a:cs typeface="+mn-ea"/>
                  <a:sym typeface="+mn-lt"/>
                </a:rPr>
                <a:t>扫描二维码</a:t>
              </a:r>
            </a:p>
          </p:txBody>
        </p:sp>
        <p:sp>
          <p:nvSpPr>
            <p:cNvPr id="32" name="矩形 31"/>
            <p:cNvSpPr/>
            <p:nvPr/>
          </p:nvSpPr>
          <p:spPr>
            <a:xfrm rot="19727119">
              <a:off x="3582494" y="3238529"/>
              <a:ext cx="1892964" cy="317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1" cap="none" spc="0" dirty="0">
                  <a:ln w="0"/>
                  <a:cs typeface="+mn-ea"/>
                  <a:sym typeface="+mn-lt"/>
                </a:rPr>
                <a:t>状态和定位上传</a:t>
              </a:r>
            </a:p>
          </p:txBody>
        </p:sp>
        <p:sp>
          <p:nvSpPr>
            <p:cNvPr id="33" name="矩形 32"/>
            <p:cNvSpPr/>
            <p:nvPr/>
          </p:nvSpPr>
          <p:spPr>
            <a:xfrm rot="19727119">
              <a:off x="4021110" y="3752603"/>
              <a:ext cx="1892964" cy="317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1" cap="none" spc="0" dirty="0">
                  <a:ln w="0"/>
                  <a:cs typeface="+mn-ea"/>
                  <a:sym typeface="+mn-lt"/>
                </a:rPr>
                <a:t>解锁</a:t>
              </a:r>
            </a:p>
          </p:txBody>
        </p:sp>
        <p:sp>
          <p:nvSpPr>
            <p:cNvPr id="34" name="矩形 33"/>
            <p:cNvSpPr/>
            <p:nvPr/>
          </p:nvSpPr>
          <p:spPr>
            <a:xfrm rot="3301754">
              <a:off x="7269274" y="3701633"/>
              <a:ext cx="1892964" cy="3494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1" cap="none" spc="0" dirty="0">
                  <a:ln w="0"/>
                  <a:cs typeface="+mn-ea"/>
                  <a:sym typeface="+mn-lt"/>
                </a:rPr>
                <a:t>请求解锁</a:t>
              </a:r>
            </a:p>
          </p:txBody>
        </p:sp>
        <p:sp>
          <p:nvSpPr>
            <p:cNvPr id="35" name="矩形 34"/>
            <p:cNvSpPr/>
            <p:nvPr/>
          </p:nvSpPr>
          <p:spPr>
            <a:xfrm rot="3352450">
              <a:off x="7791922" y="3383531"/>
              <a:ext cx="1892964" cy="3494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1" cap="none" spc="0" dirty="0">
                  <a:ln w="0"/>
                  <a:cs typeface="+mn-ea"/>
                  <a:sym typeface="+mn-lt"/>
                </a:rPr>
                <a:t>计费结果等信息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23164" y="1937392"/>
            <a:ext cx="6993227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共享单车系统结构图</a:t>
            </a:r>
          </a:p>
        </p:txBody>
      </p:sp>
      <p:sp>
        <p:nvSpPr>
          <p:cNvPr id="26" name="文本框 5"/>
          <p:cNvSpPr txBox="1"/>
          <p:nvPr/>
        </p:nvSpPr>
        <p:spPr>
          <a:xfrm>
            <a:off x="967152" y="1060580"/>
            <a:ext cx="137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 smtClean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  <a:endParaRPr lang="zh-CN" altLang="en-US" sz="3200" b="1" kern="0" dirty="0">
              <a:solidFill>
                <a:srgbClr val="7BA9CA"/>
              </a:solidFill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664253" y="126333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67152" y="3152051"/>
            <a:ext cx="7816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你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正在使用哪个云服务系统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？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你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主要使用该系统的哪些服务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？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你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希望还能获得什么样的服务？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7152" y="2670188"/>
            <a:ext cx="6993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分析云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服务系统：</a:t>
            </a:r>
            <a:endParaRPr lang="zh-CN" altLang="en-US" sz="200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1144952" y="1211710"/>
            <a:ext cx="137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 smtClean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  <a:endParaRPr lang="zh-CN" altLang="en-US" sz="3200" b="1" kern="0" dirty="0">
              <a:solidFill>
                <a:srgbClr val="7BA9CA"/>
              </a:solidFill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842053" y="141446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71789" y="2064649"/>
            <a:ext cx="153103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rgbClr val="FF6D67"/>
                </a:solidFill>
                <a:cs typeface="+mn-ea"/>
                <a:sym typeface="+mn-lt"/>
              </a:rPr>
              <a:t>人工智能是重点</a:t>
            </a:r>
            <a:r>
              <a:rPr lang="zh-CN" altLang="en-US" sz="2000" b="1" dirty="0" smtClean="0">
                <a:solidFill>
                  <a:srgbClr val="FF6D67"/>
                </a:solidFill>
                <a:cs typeface="+mn-ea"/>
                <a:sym typeface="+mn-lt"/>
              </a:rPr>
              <a:t>方向</a:t>
            </a:r>
            <a:endParaRPr lang="zh-CN" altLang="en-US" sz="2000" b="1" dirty="0">
              <a:solidFill>
                <a:srgbClr val="FF6D67"/>
              </a:solidFill>
              <a:cs typeface="+mn-ea"/>
              <a:sym typeface="+mn-lt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42073" y="3434094"/>
            <a:ext cx="8859872" cy="0"/>
          </a:xfrm>
          <a:prstGeom prst="straightConnector1">
            <a:avLst/>
          </a:prstGeom>
          <a:ln w="152400">
            <a:solidFill>
              <a:srgbClr val="A6A6A6">
                <a:alpha val="52941"/>
              </a:srgb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56875" y="3079182"/>
            <a:ext cx="729564" cy="720000"/>
            <a:chOff x="6739481" y="3489225"/>
            <a:chExt cx="729564" cy="720000"/>
          </a:xfrm>
        </p:grpSpPr>
        <p:grpSp>
          <p:nvGrpSpPr>
            <p:cNvPr id="6" name="组合 5"/>
            <p:cNvGrpSpPr/>
            <p:nvPr/>
          </p:nvGrpSpPr>
          <p:grpSpPr>
            <a:xfrm>
              <a:off x="6769077" y="3515131"/>
              <a:ext cx="685920" cy="657897"/>
              <a:chOff x="8242300" y="5316537"/>
              <a:chExt cx="415926" cy="419100"/>
            </a:xfrm>
          </p:grpSpPr>
          <p:sp>
            <p:nvSpPr>
              <p:cNvPr id="12" name="Freeform 96"/>
              <p:cNvSpPr/>
              <p:nvPr/>
            </p:nvSpPr>
            <p:spPr bwMode="auto">
              <a:xfrm>
                <a:off x="8301038" y="5316537"/>
                <a:ext cx="357188" cy="357187"/>
              </a:xfrm>
              <a:custGeom>
                <a:avLst/>
                <a:gdLst>
                  <a:gd name="T0" fmla="*/ 0 w 146"/>
                  <a:gd name="T1" fmla="*/ 26 h 146"/>
                  <a:gd name="T2" fmla="*/ 3 w 146"/>
                  <a:gd name="T3" fmla="*/ 24 h 146"/>
                  <a:gd name="T4" fmla="*/ 9 w 146"/>
                  <a:gd name="T5" fmla="*/ 18 h 146"/>
                  <a:gd name="T6" fmla="*/ 14 w 146"/>
                  <a:gd name="T7" fmla="*/ 15 h 146"/>
                  <a:gd name="T8" fmla="*/ 20 w 146"/>
                  <a:gd name="T9" fmla="*/ 11 h 146"/>
                  <a:gd name="T10" fmla="*/ 36 w 146"/>
                  <a:gd name="T11" fmla="*/ 4 h 146"/>
                  <a:gd name="T12" fmla="*/ 56 w 146"/>
                  <a:gd name="T13" fmla="*/ 1 h 146"/>
                  <a:gd name="T14" fmla="*/ 78 w 146"/>
                  <a:gd name="T15" fmla="*/ 2 h 146"/>
                  <a:gd name="T16" fmla="*/ 101 w 146"/>
                  <a:gd name="T17" fmla="*/ 10 h 146"/>
                  <a:gd name="T18" fmla="*/ 121 w 146"/>
                  <a:gd name="T19" fmla="*/ 25 h 146"/>
                  <a:gd name="T20" fmla="*/ 136 w 146"/>
                  <a:gd name="T21" fmla="*/ 45 h 146"/>
                  <a:gd name="T22" fmla="*/ 144 w 146"/>
                  <a:gd name="T23" fmla="*/ 68 h 146"/>
                  <a:gd name="T24" fmla="*/ 146 w 146"/>
                  <a:gd name="T25" fmla="*/ 91 h 146"/>
                  <a:gd name="T26" fmla="*/ 142 w 146"/>
                  <a:gd name="T27" fmla="*/ 111 h 146"/>
                  <a:gd name="T28" fmla="*/ 135 w 146"/>
                  <a:gd name="T29" fmla="*/ 126 h 146"/>
                  <a:gd name="T30" fmla="*/ 132 w 146"/>
                  <a:gd name="T31" fmla="*/ 132 h 146"/>
                  <a:gd name="T32" fmla="*/ 128 w 146"/>
                  <a:gd name="T33" fmla="*/ 137 h 146"/>
                  <a:gd name="T34" fmla="*/ 122 w 146"/>
                  <a:gd name="T35" fmla="*/ 144 h 146"/>
                  <a:gd name="T36" fmla="*/ 120 w 146"/>
                  <a:gd name="T37" fmla="*/ 146 h 146"/>
                  <a:gd name="T38" fmla="*/ 122 w 146"/>
                  <a:gd name="T39" fmla="*/ 144 h 146"/>
                  <a:gd name="T40" fmla="*/ 128 w 146"/>
                  <a:gd name="T41" fmla="*/ 137 h 146"/>
                  <a:gd name="T42" fmla="*/ 131 w 146"/>
                  <a:gd name="T43" fmla="*/ 132 h 146"/>
                  <a:gd name="T44" fmla="*/ 135 w 146"/>
                  <a:gd name="T45" fmla="*/ 126 h 146"/>
                  <a:gd name="T46" fmla="*/ 141 w 146"/>
                  <a:gd name="T47" fmla="*/ 110 h 146"/>
                  <a:gd name="T48" fmla="*/ 144 w 146"/>
                  <a:gd name="T49" fmla="*/ 91 h 146"/>
                  <a:gd name="T50" fmla="*/ 143 w 146"/>
                  <a:gd name="T51" fmla="*/ 68 h 146"/>
                  <a:gd name="T52" fmla="*/ 134 w 146"/>
                  <a:gd name="T53" fmla="*/ 46 h 146"/>
                  <a:gd name="T54" fmla="*/ 120 w 146"/>
                  <a:gd name="T55" fmla="*/ 26 h 146"/>
                  <a:gd name="T56" fmla="*/ 100 w 146"/>
                  <a:gd name="T57" fmla="*/ 12 h 146"/>
                  <a:gd name="T58" fmla="*/ 78 w 146"/>
                  <a:gd name="T59" fmla="*/ 4 h 146"/>
                  <a:gd name="T60" fmla="*/ 56 w 146"/>
                  <a:gd name="T61" fmla="*/ 2 h 146"/>
                  <a:gd name="T62" fmla="*/ 36 w 146"/>
                  <a:gd name="T63" fmla="*/ 5 h 146"/>
                  <a:gd name="T64" fmla="*/ 20 w 146"/>
                  <a:gd name="T65" fmla="*/ 11 h 146"/>
                  <a:gd name="T66" fmla="*/ 14 w 146"/>
                  <a:gd name="T67" fmla="*/ 15 h 146"/>
                  <a:gd name="T68" fmla="*/ 9 w 146"/>
                  <a:gd name="T69" fmla="*/ 18 h 146"/>
                  <a:gd name="T70" fmla="*/ 3 w 146"/>
                  <a:gd name="T71" fmla="*/ 24 h 146"/>
                  <a:gd name="T72" fmla="*/ 0 w 146"/>
                  <a:gd name="T73" fmla="*/ 2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6" h="146">
                    <a:moveTo>
                      <a:pt x="0" y="26"/>
                    </a:moveTo>
                    <a:cubicBezTo>
                      <a:pt x="0" y="26"/>
                      <a:pt x="1" y="25"/>
                      <a:pt x="3" y="24"/>
                    </a:cubicBezTo>
                    <a:cubicBezTo>
                      <a:pt x="4" y="23"/>
                      <a:pt x="6" y="20"/>
                      <a:pt x="9" y="18"/>
                    </a:cubicBezTo>
                    <a:cubicBezTo>
                      <a:pt x="10" y="17"/>
                      <a:pt x="12" y="16"/>
                      <a:pt x="14" y="15"/>
                    </a:cubicBezTo>
                    <a:cubicBezTo>
                      <a:pt x="16" y="14"/>
                      <a:pt x="18" y="12"/>
                      <a:pt x="20" y="11"/>
                    </a:cubicBezTo>
                    <a:cubicBezTo>
                      <a:pt x="24" y="8"/>
                      <a:pt x="30" y="6"/>
                      <a:pt x="36" y="4"/>
                    </a:cubicBezTo>
                    <a:cubicBezTo>
                      <a:pt x="42" y="3"/>
                      <a:pt x="48" y="1"/>
                      <a:pt x="56" y="1"/>
                    </a:cubicBezTo>
                    <a:cubicBezTo>
                      <a:pt x="63" y="0"/>
                      <a:pt x="70" y="1"/>
                      <a:pt x="78" y="2"/>
                    </a:cubicBezTo>
                    <a:cubicBezTo>
                      <a:pt x="86" y="4"/>
                      <a:pt x="93" y="7"/>
                      <a:pt x="101" y="10"/>
                    </a:cubicBezTo>
                    <a:cubicBezTo>
                      <a:pt x="108" y="14"/>
                      <a:pt x="115" y="19"/>
                      <a:pt x="121" y="25"/>
                    </a:cubicBezTo>
                    <a:cubicBezTo>
                      <a:pt x="127" y="31"/>
                      <a:pt x="132" y="38"/>
                      <a:pt x="136" y="45"/>
                    </a:cubicBezTo>
                    <a:cubicBezTo>
                      <a:pt x="140" y="53"/>
                      <a:pt x="142" y="60"/>
                      <a:pt x="144" y="68"/>
                    </a:cubicBezTo>
                    <a:cubicBezTo>
                      <a:pt x="145" y="76"/>
                      <a:pt x="146" y="83"/>
                      <a:pt x="146" y="91"/>
                    </a:cubicBezTo>
                    <a:cubicBezTo>
                      <a:pt x="145" y="98"/>
                      <a:pt x="144" y="105"/>
                      <a:pt x="142" y="111"/>
                    </a:cubicBezTo>
                    <a:cubicBezTo>
                      <a:pt x="140" y="117"/>
                      <a:pt x="138" y="122"/>
                      <a:pt x="135" y="126"/>
                    </a:cubicBezTo>
                    <a:cubicBezTo>
                      <a:pt x="134" y="129"/>
                      <a:pt x="133" y="131"/>
                      <a:pt x="132" y="132"/>
                    </a:cubicBezTo>
                    <a:cubicBezTo>
                      <a:pt x="130" y="134"/>
                      <a:pt x="129" y="136"/>
                      <a:pt x="128" y="137"/>
                    </a:cubicBezTo>
                    <a:cubicBezTo>
                      <a:pt x="126" y="140"/>
                      <a:pt x="124" y="142"/>
                      <a:pt x="122" y="144"/>
                    </a:cubicBezTo>
                    <a:cubicBezTo>
                      <a:pt x="121" y="145"/>
                      <a:pt x="120" y="146"/>
                      <a:pt x="120" y="146"/>
                    </a:cubicBezTo>
                    <a:cubicBezTo>
                      <a:pt x="120" y="146"/>
                      <a:pt x="121" y="145"/>
                      <a:pt x="122" y="144"/>
                    </a:cubicBezTo>
                    <a:cubicBezTo>
                      <a:pt x="124" y="142"/>
                      <a:pt x="126" y="140"/>
                      <a:pt x="128" y="137"/>
                    </a:cubicBezTo>
                    <a:cubicBezTo>
                      <a:pt x="129" y="136"/>
                      <a:pt x="130" y="134"/>
                      <a:pt x="131" y="132"/>
                    </a:cubicBezTo>
                    <a:cubicBezTo>
                      <a:pt x="132" y="130"/>
                      <a:pt x="133" y="128"/>
                      <a:pt x="135" y="126"/>
                    </a:cubicBezTo>
                    <a:cubicBezTo>
                      <a:pt x="137" y="122"/>
                      <a:pt x="139" y="116"/>
                      <a:pt x="141" y="110"/>
                    </a:cubicBezTo>
                    <a:cubicBezTo>
                      <a:pt x="143" y="104"/>
                      <a:pt x="144" y="98"/>
                      <a:pt x="144" y="91"/>
                    </a:cubicBezTo>
                    <a:cubicBezTo>
                      <a:pt x="145" y="84"/>
                      <a:pt x="144" y="76"/>
                      <a:pt x="143" y="68"/>
                    </a:cubicBezTo>
                    <a:cubicBezTo>
                      <a:pt x="141" y="61"/>
                      <a:pt x="138" y="53"/>
                      <a:pt x="134" y="46"/>
                    </a:cubicBezTo>
                    <a:cubicBezTo>
                      <a:pt x="131" y="39"/>
                      <a:pt x="126" y="32"/>
                      <a:pt x="120" y="26"/>
                    </a:cubicBezTo>
                    <a:cubicBezTo>
                      <a:pt x="114" y="21"/>
                      <a:pt x="107" y="16"/>
                      <a:pt x="100" y="12"/>
                    </a:cubicBezTo>
                    <a:cubicBezTo>
                      <a:pt x="93" y="8"/>
                      <a:pt x="85" y="5"/>
                      <a:pt x="78" y="4"/>
                    </a:cubicBezTo>
                    <a:cubicBezTo>
                      <a:pt x="70" y="2"/>
                      <a:pt x="63" y="1"/>
                      <a:pt x="56" y="2"/>
                    </a:cubicBezTo>
                    <a:cubicBezTo>
                      <a:pt x="48" y="2"/>
                      <a:pt x="42" y="3"/>
                      <a:pt x="36" y="5"/>
                    </a:cubicBezTo>
                    <a:cubicBezTo>
                      <a:pt x="30" y="7"/>
                      <a:pt x="25" y="9"/>
                      <a:pt x="20" y="11"/>
                    </a:cubicBezTo>
                    <a:cubicBezTo>
                      <a:pt x="18" y="13"/>
                      <a:pt x="16" y="14"/>
                      <a:pt x="14" y="15"/>
                    </a:cubicBezTo>
                    <a:cubicBezTo>
                      <a:pt x="12" y="16"/>
                      <a:pt x="11" y="17"/>
                      <a:pt x="9" y="18"/>
                    </a:cubicBezTo>
                    <a:cubicBezTo>
                      <a:pt x="6" y="20"/>
                      <a:pt x="4" y="23"/>
                      <a:pt x="3" y="24"/>
                    </a:cubicBezTo>
                    <a:cubicBezTo>
                      <a:pt x="1" y="25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97"/>
              <p:cNvSpPr/>
              <p:nvPr/>
            </p:nvSpPr>
            <p:spPr bwMode="auto">
              <a:xfrm>
                <a:off x="8242300" y="5378450"/>
                <a:ext cx="357188" cy="357187"/>
              </a:xfrm>
              <a:custGeom>
                <a:avLst/>
                <a:gdLst>
                  <a:gd name="T0" fmla="*/ 25 w 146"/>
                  <a:gd name="T1" fmla="*/ 121 h 146"/>
                  <a:gd name="T2" fmla="*/ 0 w 146"/>
                  <a:gd name="T3" fmla="*/ 61 h 146"/>
                  <a:gd name="T4" fmla="*/ 25 w 146"/>
                  <a:gd name="T5" fmla="*/ 0 h 146"/>
                  <a:gd name="T6" fmla="*/ 26 w 146"/>
                  <a:gd name="T7" fmla="*/ 1 h 146"/>
                  <a:gd name="T8" fmla="*/ 1 w 146"/>
                  <a:gd name="T9" fmla="*/ 61 h 146"/>
                  <a:gd name="T10" fmla="*/ 26 w 146"/>
                  <a:gd name="T11" fmla="*/ 120 h 146"/>
                  <a:gd name="T12" fmla="*/ 85 w 146"/>
                  <a:gd name="T13" fmla="*/ 145 h 146"/>
                  <a:gd name="T14" fmla="*/ 145 w 146"/>
                  <a:gd name="T15" fmla="*/ 120 h 146"/>
                  <a:gd name="T16" fmla="*/ 145 w 146"/>
                  <a:gd name="T17" fmla="*/ 120 h 146"/>
                  <a:gd name="T18" fmla="*/ 146 w 146"/>
                  <a:gd name="T19" fmla="*/ 121 h 146"/>
                  <a:gd name="T20" fmla="*/ 85 w 146"/>
                  <a:gd name="T21" fmla="*/ 146 h 146"/>
                  <a:gd name="T22" fmla="*/ 25 w 146"/>
                  <a:gd name="T23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6" h="146">
                    <a:moveTo>
                      <a:pt x="25" y="121"/>
                    </a:moveTo>
                    <a:cubicBezTo>
                      <a:pt x="8" y="105"/>
                      <a:pt x="0" y="83"/>
                      <a:pt x="0" y="61"/>
                    </a:cubicBezTo>
                    <a:cubicBezTo>
                      <a:pt x="0" y="39"/>
                      <a:pt x="8" y="17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9" y="18"/>
                      <a:pt x="1" y="39"/>
                      <a:pt x="1" y="61"/>
                    </a:cubicBezTo>
                    <a:cubicBezTo>
                      <a:pt x="1" y="82"/>
                      <a:pt x="9" y="104"/>
                      <a:pt x="26" y="120"/>
                    </a:cubicBezTo>
                    <a:cubicBezTo>
                      <a:pt x="42" y="136"/>
                      <a:pt x="64" y="145"/>
                      <a:pt x="85" y="145"/>
                    </a:cubicBezTo>
                    <a:cubicBezTo>
                      <a:pt x="107" y="145"/>
                      <a:pt x="128" y="137"/>
                      <a:pt x="145" y="120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29" y="138"/>
                      <a:pt x="107" y="146"/>
                      <a:pt x="85" y="146"/>
                    </a:cubicBezTo>
                    <a:cubicBezTo>
                      <a:pt x="63" y="146"/>
                      <a:pt x="41" y="138"/>
                      <a:pt x="25" y="121"/>
                    </a:cubicBezTo>
                    <a:close/>
                  </a:path>
                </a:pathLst>
              </a:custGeom>
              <a:solidFill>
                <a:srgbClr val="B1B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739481" y="3489225"/>
              <a:ext cx="719999" cy="720000"/>
              <a:chOff x="1793494" y="3299894"/>
              <a:chExt cx="440979" cy="463271"/>
            </a:xfrm>
          </p:grpSpPr>
          <p:sp>
            <p:nvSpPr>
              <p:cNvPr id="9" name="Oval 93"/>
              <p:cNvSpPr>
                <a:spLocks noChangeArrowheads="1"/>
              </p:cNvSpPr>
              <p:nvPr/>
            </p:nvSpPr>
            <p:spPr bwMode="auto">
              <a:xfrm rot="10800000">
                <a:off x="1821274" y="3329264"/>
                <a:ext cx="398462" cy="398462"/>
              </a:xfrm>
              <a:prstGeom prst="ellipse">
                <a:avLst/>
              </a:prstGeom>
              <a:solidFill>
                <a:srgbClr val="6A6D7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Freeform 94"/>
              <p:cNvSpPr/>
              <p:nvPr/>
            </p:nvSpPr>
            <p:spPr bwMode="auto">
              <a:xfrm>
                <a:off x="1793494" y="3299894"/>
                <a:ext cx="440979" cy="463271"/>
              </a:xfrm>
              <a:custGeom>
                <a:avLst/>
                <a:gdLst>
                  <a:gd name="T0" fmla="*/ 153 w 186"/>
                  <a:gd name="T1" fmla="*/ 154 h 187"/>
                  <a:gd name="T2" fmla="*/ 33 w 186"/>
                  <a:gd name="T3" fmla="*/ 154 h 187"/>
                  <a:gd name="T4" fmla="*/ 33 w 186"/>
                  <a:gd name="T5" fmla="*/ 34 h 187"/>
                  <a:gd name="T6" fmla="*/ 153 w 186"/>
                  <a:gd name="T7" fmla="*/ 34 h 187"/>
                  <a:gd name="T8" fmla="*/ 153 w 186"/>
                  <a:gd name="T9" fmla="*/ 15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87">
                    <a:moveTo>
                      <a:pt x="153" y="154"/>
                    </a:moveTo>
                    <a:cubicBezTo>
                      <a:pt x="120" y="187"/>
                      <a:pt x="66" y="187"/>
                      <a:pt x="33" y="154"/>
                    </a:cubicBezTo>
                    <a:cubicBezTo>
                      <a:pt x="0" y="120"/>
                      <a:pt x="0" y="67"/>
                      <a:pt x="33" y="34"/>
                    </a:cubicBezTo>
                    <a:cubicBezTo>
                      <a:pt x="66" y="0"/>
                      <a:pt x="120" y="0"/>
                      <a:pt x="153" y="34"/>
                    </a:cubicBezTo>
                    <a:cubicBezTo>
                      <a:pt x="186" y="67"/>
                      <a:pt x="186" y="120"/>
                      <a:pt x="153" y="154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Freeform 95"/>
              <p:cNvSpPr/>
              <p:nvPr/>
            </p:nvSpPr>
            <p:spPr bwMode="auto">
              <a:xfrm>
                <a:off x="1846675" y="3354664"/>
                <a:ext cx="330735" cy="347453"/>
              </a:xfrm>
              <a:custGeom>
                <a:avLst/>
                <a:gdLst>
                  <a:gd name="T0" fmla="*/ 71 w 142"/>
                  <a:gd name="T1" fmla="*/ 142 h 142"/>
                  <a:gd name="T2" fmla="*/ 21 w 142"/>
                  <a:gd name="T3" fmla="*/ 121 h 142"/>
                  <a:gd name="T4" fmla="*/ 0 w 142"/>
                  <a:gd name="T5" fmla="*/ 71 h 142"/>
                  <a:gd name="T6" fmla="*/ 21 w 142"/>
                  <a:gd name="T7" fmla="*/ 21 h 142"/>
                  <a:gd name="T8" fmla="*/ 71 w 142"/>
                  <a:gd name="T9" fmla="*/ 0 h 142"/>
                  <a:gd name="T10" fmla="*/ 122 w 142"/>
                  <a:gd name="T11" fmla="*/ 21 h 142"/>
                  <a:gd name="T12" fmla="*/ 142 w 142"/>
                  <a:gd name="T13" fmla="*/ 71 h 142"/>
                  <a:gd name="T14" fmla="*/ 122 w 142"/>
                  <a:gd name="T15" fmla="*/ 121 h 142"/>
                  <a:gd name="T16" fmla="*/ 71 w 142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42">
                    <a:moveTo>
                      <a:pt x="71" y="142"/>
                    </a:moveTo>
                    <a:cubicBezTo>
                      <a:pt x="52" y="142"/>
                      <a:pt x="35" y="134"/>
                      <a:pt x="21" y="121"/>
                    </a:cubicBezTo>
                    <a:cubicBezTo>
                      <a:pt x="8" y="108"/>
                      <a:pt x="0" y="90"/>
                      <a:pt x="0" y="71"/>
                    </a:cubicBezTo>
                    <a:cubicBezTo>
                      <a:pt x="0" y="52"/>
                      <a:pt x="8" y="34"/>
                      <a:pt x="21" y="21"/>
                    </a:cubicBezTo>
                    <a:cubicBezTo>
                      <a:pt x="35" y="7"/>
                      <a:pt x="52" y="0"/>
                      <a:pt x="71" y="0"/>
                    </a:cubicBezTo>
                    <a:cubicBezTo>
                      <a:pt x="90" y="0"/>
                      <a:pt x="108" y="7"/>
                      <a:pt x="122" y="21"/>
                    </a:cubicBezTo>
                    <a:cubicBezTo>
                      <a:pt x="135" y="34"/>
                      <a:pt x="142" y="52"/>
                      <a:pt x="142" y="71"/>
                    </a:cubicBezTo>
                    <a:cubicBezTo>
                      <a:pt x="142" y="90"/>
                      <a:pt x="135" y="108"/>
                      <a:pt x="122" y="121"/>
                    </a:cubicBezTo>
                    <a:cubicBezTo>
                      <a:pt x="108" y="134"/>
                      <a:pt x="90" y="142"/>
                      <a:pt x="71" y="142"/>
                    </a:cubicBezTo>
                    <a:close/>
                  </a:path>
                </a:pathLst>
              </a:custGeom>
              <a:solidFill>
                <a:srgbClr val="466E8C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3"/>
            <p:cNvSpPr txBox="1"/>
            <p:nvPr/>
          </p:nvSpPr>
          <p:spPr>
            <a:xfrm>
              <a:off x="6750774" y="3626148"/>
              <a:ext cx="71827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51563" y="3074833"/>
            <a:ext cx="727754" cy="720000"/>
            <a:chOff x="6750774" y="3508275"/>
            <a:chExt cx="727754" cy="720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6769077" y="3515131"/>
              <a:ext cx="685920" cy="657897"/>
              <a:chOff x="8242300" y="5316537"/>
              <a:chExt cx="415926" cy="419100"/>
            </a:xfrm>
          </p:grpSpPr>
          <p:sp>
            <p:nvSpPr>
              <p:cNvPr id="21" name="Freeform 96"/>
              <p:cNvSpPr/>
              <p:nvPr/>
            </p:nvSpPr>
            <p:spPr bwMode="auto">
              <a:xfrm>
                <a:off x="8301038" y="5316537"/>
                <a:ext cx="357188" cy="357187"/>
              </a:xfrm>
              <a:custGeom>
                <a:avLst/>
                <a:gdLst>
                  <a:gd name="T0" fmla="*/ 0 w 146"/>
                  <a:gd name="T1" fmla="*/ 26 h 146"/>
                  <a:gd name="T2" fmla="*/ 3 w 146"/>
                  <a:gd name="T3" fmla="*/ 24 h 146"/>
                  <a:gd name="T4" fmla="*/ 9 w 146"/>
                  <a:gd name="T5" fmla="*/ 18 h 146"/>
                  <a:gd name="T6" fmla="*/ 14 w 146"/>
                  <a:gd name="T7" fmla="*/ 15 h 146"/>
                  <a:gd name="T8" fmla="*/ 20 w 146"/>
                  <a:gd name="T9" fmla="*/ 11 h 146"/>
                  <a:gd name="T10" fmla="*/ 36 w 146"/>
                  <a:gd name="T11" fmla="*/ 4 h 146"/>
                  <a:gd name="T12" fmla="*/ 56 w 146"/>
                  <a:gd name="T13" fmla="*/ 1 h 146"/>
                  <a:gd name="T14" fmla="*/ 78 w 146"/>
                  <a:gd name="T15" fmla="*/ 2 h 146"/>
                  <a:gd name="T16" fmla="*/ 101 w 146"/>
                  <a:gd name="T17" fmla="*/ 10 h 146"/>
                  <a:gd name="T18" fmla="*/ 121 w 146"/>
                  <a:gd name="T19" fmla="*/ 25 h 146"/>
                  <a:gd name="T20" fmla="*/ 136 w 146"/>
                  <a:gd name="T21" fmla="*/ 45 h 146"/>
                  <a:gd name="T22" fmla="*/ 144 w 146"/>
                  <a:gd name="T23" fmla="*/ 68 h 146"/>
                  <a:gd name="T24" fmla="*/ 146 w 146"/>
                  <a:gd name="T25" fmla="*/ 91 h 146"/>
                  <a:gd name="T26" fmla="*/ 142 w 146"/>
                  <a:gd name="T27" fmla="*/ 111 h 146"/>
                  <a:gd name="T28" fmla="*/ 135 w 146"/>
                  <a:gd name="T29" fmla="*/ 126 h 146"/>
                  <a:gd name="T30" fmla="*/ 132 w 146"/>
                  <a:gd name="T31" fmla="*/ 132 h 146"/>
                  <a:gd name="T32" fmla="*/ 128 w 146"/>
                  <a:gd name="T33" fmla="*/ 137 h 146"/>
                  <a:gd name="T34" fmla="*/ 122 w 146"/>
                  <a:gd name="T35" fmla="*/ 144 h 146"/>
                  <a:gd name="T36" fmla="*/ 120 w 146"/>
                  <a:gd name="T37" fmla="*/ 146 h 146"/>
                  <a:gd name="T38" fmla="*/ 122 w 146"/>
                  <a:gd name="T39" fmla="*/ 144 h 146"/>
                  <a:gd name="T40" fmla="*/ 128 w 146"/>
                  <a:gd name="T41" fmla="*/ 137 h 146"/>
                  <a:gd name="T42" fmla="*/ 131 w 146"/>
                  <a:gd name="T43" fmla="*/ 132 h 146"/>
                  <a:gd name="T44" fmla="*/ 135 w 146"/>
                  <a:gd name="T45" fmla="*/ 126 h 146"/>
                  <a:gd name="T46" fmla="*/ 141 w 146"/>
                  <a:gd name="T47" fmla="*/ 110 h 146"/>
                  <a:gd name="T48" fmla="*/ 144 w 146"/>
                  <a:gd name="T49" fmla="*/ 91 h 146"/>
                  <a:gd name="T50" fmla="*/ 143 w 146"/>
                  <a:gd name="T51" fmla="*/ 68 h 146"/>
                  <a:gd name="T52" fmla="*/ 134 w 146"/>
                  <a:gd name="T53" fmla="*/ 46 h 146"/>
                  <a:gd name="T54" fmla="*/ 120 w 146"/>
                  <a:gd name="T55" fmla="*/ 26 h 146"/>
                  <a:gd name="T56" fmla="*/ 100 w 146"/>
                  <a:gd name="T57" fmla="*/ 12 h 146"/>
                  <a:gd name="T58" fmla="*/ 78 w 146"/>
                  <a:gd name="T59" fmla="*/ 4 h 146"/>
                  <a:gd name="T60" fmla="*/ 56 w 146"/>
                  <a:gd name="T61" fmla="*/ 2 h 146"/>
                  <a:gd name="T62" fmla="*/ 36 w 146"/>
                  <a:gd name="T63" fmla="*/ 5 h 146"/>
                  <a:gd name="T64" fmla="*/ 20 w 146"/>
                  <a:gd name="T65" fmla="*/ 11 h 146"/>
                  <a:gd name="T66" fmla="*/ 14 w 146"/>
                  <a:gd name="T67" fmla="*/ 15 h 146"/>
                  <a:gd name="T68" fmla="*/ 9 w 146"/>
                  <a:gd name="T69" fmla="*/ 18 h 146"/>
                  <a:gd name="T70" fmla="*/ 3 w 146"/>
                  <a:gd name="T71" fmla="*/ 24 h 146"/>
                  <a:gd name="T72" fmla="*/ 0 w 146"/>
                  <a:gd name="T73" fmla="*/ 2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6" h="146">
                    <a:moveTo>
                      <a:pt x="0" y="26"/>
                    </a:moveTo>
                    <a:cubicBezTo>
                      <a:pt x="0" y="26"/>
                      <a:pt x="1" y="25"/>
                      <a:pt x="3" y="24"/>
                    </a:cubicBezTo>
                    <a:cubicBezTo>
                      <a:pt x="4" y="23"/>
                      <a:pt x="6" y="20"/>
                      <a:pt x="9" y="18"/>
                    </a:cubicBezTo>
                    <a:cubicBezTo>
                      <a:pt x="10" y="17"/>
                      <a:pt x="12" y="16"/>
                      <a:pt x="14" y="15"/>
                    </a:cubicBezTo>
                    <a:cubicBezTo>
                      <a:pt x="16" y="14"/>
                      <a:pt x="18" y="12"/>
                      <a:pt x="20" y="11"/>
                    </a:cubicBezTo>
                    <a:cubicBezTo>
                      <a:pt x="24" y="8"/>
                      <a:pt x="30" y="6"/>
                      <a:pt x="36" y="4"/>
                    </a:cubicBezTo>
                    <a:cubicBezTo>
                      <a:pt x="42" y="3"/>
                      <a:pt x="48" y="1"/>
                      <a:pt x="56" y="1"/>
                    </a:cubicBezTo>
                    <a:cubicBezTo>
                      <a:pt x="63" y="0"/>
                      <a:pt x="70" y="1"/>
                      <a:pt x="78" y="2"/>
                    </a:cubicBezTo>
                    <a:cubicBezTo>
                      <a:pt x="86" y="4"/>
                      <a:pt x="93" y="7"/>
                      <a:pt x="101" y="10"/>
                    </a:cubicBezTo>
                    <a:cubicBezTo>
                      <a:pt x="108" y="14"/>
                      <a:pt x="115" y="19"/>
                      <a:pt x="121" y="25"/>
                    </a:cubicBezTo>
                    <a:cubicBezTo>
                      <a:pt x="127" y="31"/>
                      <a:pt x="132" y="38"/>
                      <a:pt x="136" y="45"/>
                    </a:cubicBezTo>
                    <a:cubicBezTo>
                      <a:pt x="140" y="53"/>
                      <a:pt x="142" y="60"/>
                      <a:pt x="144" y="68"/>
                    </a:cubicBezTo>
                    <a:cubicBezTo>
                      <a:pt x="145" y="76"/>
                      <a:pt x="146" y="83"/>
                      <a:pt x="146" y="91"/>
                    </a:cubicBezTo>
                    <a:cubicBezTo>
                      <a:pt x="145" y="98"/>
                      <a:pt x="144" y="105"/>
                      <a:pt x="142" y="111"/>
                    </a:cubicBezTo>
                    <a:cubicBezTo>
                      <a:pt x="140" y="117"/>
                      <a:pt x="138" y="122"/>
                      <a:pt x="135" y="126"/>
                    </a:cubicBezTo>
                    <a:cubicBezTo>
                      <a:pt x="134" y="129"/>
                      <a:pt x="133" y="131"/>
                      <a:pt x="132" y="132"/>
                    </a:cubicBezTo>
                    <a:cubicBezTo>
                      <a:pt x="130" y="134"/>
                      <a:pt x="129" y="136"/>
                      <a:pt x="128" y="137"/>
                    </a:cubicBezTo>
                    <a:cubicBezTo>
                      <a:pt x="126" y="140"/>
                      <a:pt x="124" y="142"/>
                      <a:pt x="122" y="144"/>
                    </a:cubicBezTo>
                    <a:cubicBezTo>
                      <a:pt x="121" y="145"/>
                      <a:pt x="120" y="146"/>
                      <a:pt x="120" y="146"/>
                    </a:cubicBezTo>
                    <a:cubicBezTo>
                      <a:pt x="120" y="146"/>
                      <a:pt x="121" y="145"/>
                      <a:pt x="122" y="144"/>
                    </a:cubicBezTo>
                    <a:cubicBezTo>
                      <a:pt x="124" y="142"/>
                      <a:pt x="126" y="140"/>
                      <a:pt x="128" y="137"/>
                    </a:cubicBezTo>
                    <a:cubicBezTo>
                      <a:pt x="129" y="136"/>
                      <a:pt x="130" y="134"/>
                      <a:pt x="131" y="132"/>
                    </a:cubicBezTo>
                    <a:cubicBezTo>
                      <a:pt x="132" y="130"/>
                      <a:pt x="133" y="128"/>
                      <a:pt x="135" y="126"/>
                    </a:cubicBezTo>
                    <a:cubicBezTo>
                      <a:pt x="137" y="122"/>
                      <a:pt x="139" y="116"/>
                      <a:pt x="141" y="110"/>
                    </a:cubicBezTo>
                    <a:cubicBezTo>
                      <a:pt x="143" y="104"/>
                      <a:pt x="144" y="98"/>
                      <a:pt x="144" y="91"/>
                    </a:cubicBezTo>
                    <a:cubicBezTo>
                      <a:pt x="145" y="84"/>
                      <a:pt x="144" y="76"/>
                      <a:pt x="143" y="68"/>
                    </a:cubicBezTo>
                    <a:cubicBezTo>
                      <a:pt x="141" y="61"/>
                      <a:pt x="138" y="53"/>
                      <a:pt x="134" y="46"/>
                    </a:cubicBezTo>
                    <a:cubicBezTo>
                      <a:pt x="131" y="39"/>
                      <a:pt x="126" y="32"/>
                      <a:pt x="120" y="26"/>
                    </a:cubicBezTo>
                    <a:cubicBezTo>
                      <a:pt x="114" y="21"/>
                      <a:pt x="107" y="16"/>
                      <a:pt x="100" y="12"/>
                    </a:cubicBezTo>
                    <a:cubicBezTo>
                      <a:pt x="93" y="8"/>
                      <a:pt x="85" y="5"/>
                      <a:pt x="78" y="4"/>
                    </a:cubicBezTo>
                    <a:cubicBezTo>
                      <a:pt x="70" y="2"/>
                      <a:pt x="63" y="1"/>
                      <a:pt x="56" y="2"/>
                    </a:cubicBezTo>
                    <a:cubicBezTo>
                      <a:pt x="48" y="2"/>
                      <a:pt x="42" y="3"/>
                      <a:pt x="36" y="5"/>
                    </a:cubicBezTo>
                    <a:cubicBezTo>
                      <a:pt x="30" y="7"/>
                      <a:pt x="25" y="9"/>
                      <a:pt x="20" y="11"/>
                    </a:cubicBezTo>
                    <a:cubicBezTo>
                      <a:pt x="18" y="13"/>
                      <a:pt x="16" y="14"/>
                      <a:pt x="14" y="15"/>
                    </a:cubicBezTo>
                    <a:cubicBezTo>
                      <a:pt x="12" y="16"/>
                      <a:pt x="11" y="17"/>
                      <a:pt x="9" y="18"/>
                    </a:cubicBezTo>
                    <a:cubicBezTo>
                      <a:pt x="6" y="20"/>
                      <a:pt x="4" y="23"/>
                      <a:pt x="3" y="24"/>
                    </a:cubicBezTo>
                    <a:cubicBezTo>
                      <a:pt x="1" y="25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97"/>
              <p:cNvSpPr/>
              <p:nvPr/>
            </p:nvSpPr>
            <p:spPr bwMode="auto">
              <a:xfrm>
                <a:off x="8242300" y="5378450"/>
                <a:ext cx="357188" cy="357187"/>
              </a:xfrm>
              <a:custGeom>
                <a:avLst/>
                <a:gdLst>
                  <a:gd name="T0" fmla="*/ 25 w 146"/>
                  <a:gd name="T1" fmla="*/ 121 h 146"/>
                  <a:gd name="T2" fmla="*/ 0 w 146"/>
                  <a:gd name="T3" fmla="*/ 61 h 146"/>
                  <a:gd name="T4" fmla="*/ 25 w 146"/>
                  <a:gd name="T5" fmla="*/ 0 h 146"/>
                  <a:gd name="T6" fmla="*/ 26 w 146"/>
                  <a:gd name="T7" fmla="*/ 1 h 146"/>
                  <a:gd name="T8" fmla="*/ 1 w 146"/>
                  <a:gd name="T9" fmla="*/ 61 h 146"/>
                  <a:gd name="T10" fmla="*/ 26 w 146"/>
                  <a:gd name="T11" fmla="*/ 120 h 146"/>
                  <a:gd name="T12" fmla="*/ 85 w 146"/>
                  <a:gd name="T13" fmla="*/ 145 h 146"/>
                  <a:gd name="T14" fmla="*/ 145 w 146"/>
                  <a:gd name="T15" fmla="*/ 120 h 146"/>
                  <a:gd name="T16" fmla="*/ 145 w 146"/>
                  <a:gd name="T17" fmla="*/ 120 h 146"/>
                  <a:gd name="T18" fmla="*/ 146 w 146"/>
                  <a:gd name="T19" fmla="*/ 121 h 146"/>
                  <a:gd name="T20" fmla="*/ 85 w 146"/>
                  <a:gd name="T21" fmla="*/ 146 h 146"/>
                  <a:gd name="T22" fmla="*/ 25 w 146"/>
                  <a:gd name="T23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6" h="146">
                    <a:moveTo>
                      <a:pt x="25" y="121"/>
                    </a:moveTo>
                    <a:cubicBezTo>
                      <a:pt x="8" y="105"/>
                      <a:pt x="0" y="83"/>
                      <a:pt x="0" y="61"/>
                    </a:cubicBezTo>
                    <a:cubicBezTo>
                      <a:pt x="0" y="39"/>
                      <a:pt x="8" y="17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9" y="18"/>
                      <a:pt x="1" y="39"/>
                      <a:pt x="1" y="61"/>
                    </a:cubicBezTo>
                    <a:cubicBezTo>
                      <a:pt x="1" y="82"/>
                      <a:pt x="9" y="104"/>
                      <a:pt x="26" y="120"/>
                    </a:cubicBezTo>
                    <a:cubicBezTo>
                      <a:pt x="42" y="136"/>
                      <a:pt x="64" y="145"/>
                      <a:pt x="85" y="145"/>
                    </a:cubicBezTo>
                    <a:cubicBezTo>
                      <a:pt x="107" y="145"/>
                      <a:pt x="128" y="137"/>
                      <a:pt x="145" y="120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29" y="138"/>
                      <a:pt x="107" y="146"/>
                      <a:pt x="85" y="146"/>
                    </a:cubicBezTo>
                    <a:cubicBezTo>
                      <a:pt x="63" y="146"/>
                      <a:pt x="41" y="138"/>
                      <a:pt x="25" y="121"/>
                    </a:cubicBezTo>
                    <a:close/>
                  </a:path>
                </a:pathLst>
              </a:custGeom>
              <a:solidFill>
                <a:srgbClr val="B1B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758529" y="3508275"/>
              <a:ext cx="719999" cy="720000"/>
              <a:chOff x="1805161" y="3312152"/>
              <a:chExt cx="440979" cy="463271"/>
            </a:xfrm>
          </p:grpSpPr>
          <p:sp>
            <p:nvSpPr>
              <p:cNvPr id="18" name="Oval 93"/>
              <p:cNvSpPr>
                <a:spLocks noChangeArrowheads="1"/>
              </p:cNvSpPr>
              <p:nvPr/>
            </p:nvSpPr>
            <p:spPr bwMode="auto">
              <a:xfrm rot="10800000">
                <a:off x="1821274" y="3329262"/>
                <a:ext cx="398462" cy="398462"/>
              </a:xfrm>
              <a:prstGeom prst="ellipse">
                <a:avLst/>
              </a:prstGeom>
              <a:solidFill>
                <a:srgbClr val="6A6D7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94"/>
              <p:cNvSpPr/>
              <p:nvPr/>
            </p:nvSpPr>
            <p:spPr bwMode="auto">
              <a:xfrm>
                <a:off x="1805161" y="3312152"/>
                <a:ext cx="440979" cy="463271"/>
              </a:xfrm>
              <a:custGeom>
                <a:avLst/>
                <a:gdLst>
                  <a:gd name="T0" fmla="*/ 153 w 186"/>
                  <a:gd name="T1" fmla="*/ 154 h 187"/>
                  <a:gd name="T2" fmla="*/ 33 w 186"/>
                  <a:gd name="T3" fmla="*/ 154 h 187"/>
                  <a:gd name="T4" fmla="*/ 33 w 186"/>
                  <a:gd name="T5" fmla="*/ 34 h 187"/>
                  <a:gd name="T6" fmla="*/ 153 w 186"/>
                  <a:gd name="T7" fmla="*/ 34 h 187"/>
                  <a:gd name="T8" fmla="*/ 153 w 186"/>
                  <a:gd name="T9" fmla="*/ 15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87">
                    <a:moveTo>
                      <a:pt x="153" y="154"/>
                    </a:moveTo>
                    <a:cubicBezTo>
                      <a:pt x="120" y="187"/>
                      <a:pt x="66" y="187"/>
                      <a:pt x="33" y="154"/>
                    </a:cubicBezTo>
                    <a:cubicBezTo>
                      <a:pt x="0" y="120"/>
                      <a:pt x="0" y="67"/>
                      <a:pt x="33" y="34"/>
                    </a:cubicBezTo>
                    <a:cubicBezTo>
                      <a:pt x="66" y="0"/>
                      <a:pt x="120" y="0"/>
                      <a:pt x="153" y="34"/>
                    </a:cubicBezTo>
                    <a:cubicBezTo>
                      <a:pt x="186" y="67"/>
                      <a:pt x="186" y="120"/>
                      <a:pt x="153" y="154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95"/>
              <p:cNvSpPr/>
              <p:nvPr/>
            </p:nvSpPr>
            <p:spPr bwMode="auto">
              <a:xfrm>
                <a:off x="1846674" y="3366922"/>
                <a:ext cx="330735" cy="347662"/>
              </a:xfrm>
              <a:custGeom>
                <a:avLst/>
                <a:gdLst>
                  <a:gd name="T0" fmla="*/ 71 w 142"/>
                  <a:gd name="T1" fmla="*/ 142 h 142"/>
                  <a:gd name="T2" fmla="*/ 21 w 142"/>
                  <a:gd name="T3" fmla="*/ 121 h 142"/>
                  <a:gd name="T4" fmla="*/ 0 w 142"/>
                  <a:gd name="T5" fmla="*/ 71 h 142"/>
                  <a:gd name="T6" fmla="*/ 21 w 142"/>
                  <a:gd name="T7" fmla="*/ 21 h 142"/>
                  <a:gd name="T8" fmla="*/ 71 w 142"/>
                  <a:gd name="T9" fmla="*/ 0 h 142"/>
                  <a:gd name="T10" fmla="*/ 122 w 142"/>
                  <a:gd name="T11" fmla="*/ 21 h 142"/>
                  <a:gd name="T12" fmla="*/ 142 w 142"/>
                  <a:gd name="T13" fmla="*/ 71 h 142"/>
                  <a:gd name="T14" fmla="*/ 122 w 142"/>
                  <a:gd name="T15" fmla="*/ 121 h 142"/>
                  <a:gd name="T16" fmla="*/ 71 w 142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42">
                    <a:moveTo>
                      <a:pt x="71" y="142"/>
                    </a:moveTo>
                    <a:cubicBezTo>
                      <a:pt x="52" y="142"/>
                      <a:pt x="35" y="134"/>
                      <a:pt x="21" y="121"/>
                    </a:cubicBezTo>
                    <a:cubicBezTo>
                      <a:pt x="8" y="108"/>
                      <a:pt x="0" y="90"/>
                      <a:pt x="0" y="71"/>
                    </a:cubicBezTo>
                    <a:cubicBezTo>
                      <a:pt x="0" y="52"/>
                      <a:pt x="8" y="34"/>
                      <a:pt x="21" y="21"/>
                    </a:cubicBezTo>
                    <a:cubicBezTo>
                      <a:pt x="35" y="7"/>
                      <a:pt x="52" y="0"/>
                      <a:pt x="71" y="0"/>
                    </a:cubicBezTo>
                    <a:cubicBezTo>
                      <a:pt x="90" y="0"/>
                      <a:pt x="108" y="7"/>
                      <a:pt x="122" y="21"/>
                    </a:cubicBezTo>
                    <a:cubicBezTo>
                      <a:pt x="135" y="34"/>
                      <a:pt x="142" y="52"/>
                      <a:pt x="142" y="71"/>
                    </a:cubicBezTo>
                    <a:cubicBezTo>
                      <a:pt x="142" y="90"/>
                      <a:pt x="135" y="108"/>
                      <a:pt x="122" y="121"/>
                    </a:cubicBezTo>
                    <a:cubicBezTo>
                      <a:pt x="108" y="134"/>
                      <a:pt x="90" y="142"/>
                      <a:pt x="71" y="142"/>
                    </a:cubicBezTo>
                    <a:close/>
                  </a:path>
                </a:pathLst>
              </a:custGeom>
              <a:solidFill>
                <a:srgbClr val="FF6D67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3"/>
            <p:cNvSpPr txBox="1"/>
            <p:nvPr/>
          </p:nvSpPr>
          <p:spPr>
            <a:xfrm>
              <a:off x="6750774" y="3645198"/>
              <a:ext cx="71827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68296" y="3087147"/>
            <a:ext cx="729566" cy="720000"/>
            <a:chOff x="6739479" y="3498751"/>
            <a:chExt cx="729566" cy="720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6769077" y="3524657"/>
              <a:ext cx="685920" cy="648353"/>
              <a:chOff x="8242300" y="5322616"/>
              <a:chExt cx="415926" cy="413021"/>
            </a:xfrm>
          </p:grpSpPr>
          <p:sp>
            <p:nvSpPr>
              <p:cNvPr id="30" name="Freeform 96"/>
              <p:cNvSpPr/>
              <p:nvPr/>
            </p:nvSpPr>
            <p:spPr bwMode="auto">
              <a:xfrm>
                <a:off x="8301038" y="5322616"/>
                <a:ext cx="357188" cy="357188"/>
              </a:xfrm>
              <a:custGeom>
                <a:avLst/>
                <a:gdLst>
                  <a:gd name="T0" fmla="*/ 0 w 146"/>
                  <a:gd name="T1" fmla="*/ 26 h 146"/>
                  <a:gd name="T2" fmla="*/ 3 w 146"/>
                  <a:gd name="T3" fmla="*/ 24 h 146"/>
                  <a:gd name="T4" fmla="*/ 9 w 146"/>
                  <a:gd name="T5" fmla="*/ 18 h 146"/>
                  <a:gd name="T6" fmla="*/ 14 w 146"/>
                  <a:gd name="T7" fmla="*/ 15 h 146"/>
                  <a:gd name="T8" fmla="*/ 20 w 146"/>
                  <a:gd name="T9" fmla="*/ 11 h 146"/>
                  <a:gd name="T10" fmla="*/ 36 w 146"/>
                  <a:gd name="T11" fmla="*/ 4 h 146"/>
                  <a:gd name="T12" fmla="*/ 56 w 146"/>
                  <a:gd name="T13" fmla="*/ 1 h 146"/>
                  <a:gd name="T14" fmla="*/ 78 w 146"/>
                  <a:gd name="T15" fmla="*/ 2 h 146"/>
                  <a:gd name="T16" fmla="*/ 101 w 146"/>
                  <a:gd name="T17" fmla="*/ 10 h 146"/>
                  <a:gd name="T18" fmla="*/ 121 w 146"/>
                  <a:gd name="T19" fmla="*/ 25 h 146"/>
                  <a:gd name="T20" fmla="*/ 136 w 146"/>
                  <a:gd name="T21" fmla="*/ 45 h 146"/>
                  <a:gd name="T22" fmla="*/ 144 w 146"/>
                  <a:gd name="T23" fmla="*/ 68 h 146"/>
                  <a:gd name="T24" fmla="*/ 146 w 146"/>
                  <a:gd name="T25" fmla="*/ 91 h 146"/>
                  <a:gd name="T26" fmla="*/ 142 w 146"/>
                  <a:gd name="T27" fmla="*/ 111 h 146"/>
                  <a:gd name="T28" fmla="*/ 135 w 146"/>
                  <a:gd name="T29" fmla="*/ 126 h 146"/>
                  <a:gd name="T30" fmla="*/ 132 w 146"/>
                  <a:gd name="T31" fmla="*/ 132 h 146"/>
                  <a:gd name="T32" fmla="*/ 128 w 146"/>
                  <a:gd name="T33" fmla="*/ 137 h 146"/>
                  <a:gd name="T34" fmla="*/ 122 w 146"/>
                  <a:gd name="T35" fmla="*/ 144 h 146"/>
                  <a:gd name="T36" fmla="*/ 120 w 146"/>
                  <a:gd name="T37" fmla="*/ 146 h 146"/>
                  <a:gd name="T38" fmla="*/ 122 w 146"/>
                  <a:gd name="T39" fmla="*/ 144 h 146"/>
                  <a:gd name="T40" fmla="*/ 128 w 146"/>
                  <a:gd name="T41" fmla="*/ 137 h 146"/>
                  <a:gd name="T42" fmla="*/ 131 w 146"/>
                  <a:gd name="T43" fmla="*/ 132 h 146"/>
                  <a:gd name="T44" fmla="*/ 135 w 146"/>
                  <a:gd name="T45" fmla="*/ 126 h 146"/>
                  <a:gd name="T46" fmla="*/ 141 w 146"/>
                  <a:gd name="T47" fmla="*/ 110 h 146"/>
                  <a:gd name="T48" fmla="*/ 144 w 146"/>
                  <a:gd name="T49" fmla="*/ 91 h 146"/>
                  <a:gd name="T50" fmla="*/ 143 w 146"/>
                  <a:gd name="T51" fmla="*/ 68 h 146"/>
                  <a:gd name="T52" fmla="*/ 134 w 146"/>
                  <a:gd name="T53" fmla="*/ 46 h 146"/>
                  <a:gd name="T54" fmla="*/ 120 w 146"/>
                  <a:gd name="T55" fmla="*/ 26 h 146"/>
                  <a:gd name="T56" fmla="*/ 100 w 146"/>
                  <a:gd name="T57" fmla="*/ 12 h 146"/>
                  <a:gd name="T58" fmla="*/ 78 w 146"/>
                  <a:gd name="T59" fmla="*/ 4 h 146"/>
                  <a:gd name="T60" fmla="*/ 56 w 146"/>
                  <a:gd name="T61" fmla="*/ 2 h 146"/>
                  <a:gd name="T62" fmla="*/ 36 w 146"/>
                  <a:gd name="T63" fmla="*/ 5 h 146"/>
                  <a:gd name="T64" fmla="*/ 20 w 146"/>
                  <a:gd name="T65" fmla="*/ 11 h 146"/>
                  <a:gd name="T66" fmla="*/ 14 w 146"/>
                  <a:gd name="T67" fmla="*/ 15 h 146"/>
                  <a:gd name="T68" fmla="*/ 9 w 146"/>
                  <a:gd name="T69" fmla="*/ 18 h 146"/>
                  <a:gd name="T70" fmla="*/ 3 w 146"/>
                  <a:gd name="T71" fmla="*/ 24 h 146"/>
                  <a:gd name="T72" fmla="*/ 0 w 146"/>
                  <a:gd name="T73" fmla="*/ 2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6" h="146">
                    <a:moveTo>
                      <a:pt x="0" y="26"/>
                    </a:moveTo>
                    <a:cubicBezTo>
                      <a:pt x="0" y="26"/>
                      <a:pt x="1" y="25"/>
                      <a:pt x="3" y="24"/>
                    </a:cubicBezTo>
                    <a:cubicBezTo>
                      <a:pt x="4" y="23"/>
                      <a:pt x="6" y="20"/>
                      <a:pt x="9" y="18"/>
                    </a:cubicBezTo>
                    <a:cubicBezTo>
                      <a:pt x="10" y="17"/>
                      <a:pt x="12" y="16"/>
                      <a:pt x="14" y="15"/>
                    </a:cubicBezTo>
                    <a:cubicBezTo>
                      <a:pt x="16" y="14"/>
                      <a:pt x="18" y="12"/>
                      <a:pt x="20" y="11"/>
                    </a:cubicBezTo>
                    <a:cubicBezTo>
                      <a:pt x="24" y="8"/>
                      <a:pt x="30" y="6"/>
                      <a:pt x="36" y="4"/>
                    </a:cubicBezTo>
                    <a:cubicBezTo>
                      <a:pt x="42" y="3"/>
                      <a:pt x="48" y="1"/>
                      <a:pt x="56" y="1"/>
                    </a:cubicBezTo>
                    <a:cubicBezTo>
                      <a:pt x="63" y="0"/>
                      <a:pt x="70" y="1"/>
                      <a:pt x="78" y="2"/>
                    </a:cubicBezTo>
                    <a:cubicBezTo>
                      <a:pt x="86" y="4"/>
                      <a:pt x="93" y="7"/>
                      <a:pt x="101" y="10"/>
                    </a:cubicBezTo>
                    <a:cubicBezTo>
                      <a:pt x="108" y="14"/>
                      <a:pt x="115" y="19"/>
                      <a:pt x="121" y="25"/>
                    </a:cubicBezTo>
                    <a:cubicBezTo>
                      <a:pt x="127" y="31"/>
                      <a:pt x="132" y="38"/>
                      <a:pt x="136" y="45"/>
                    </a:cubicBezTo>
                    <a:cubicBezTo>
                      <a:pt x="140" y="53"/>
                      <a:pt x="142" y="60"/>
                      <a:pt x="144" y="68"/>
                    </a:cubicBezTo>
                    <a:cubicBezTo>
                      <a:pt x="145" y="76"/>
                      <a:pt x="146" y="83"/>
                      <a:pt x="146" y="91"/>
                    </a:cubicBezTo>
                    <a:cubicBezTo>
                      <a:pt x="145" y="98"/>
                      <a:pt x="144" y="105"/>
                      <a:pt x="142" y="111"/>
                    </a:cubicBezTo>
                    <a:cubicBezTo>
                      <a:pt x="140" y="117"/>
                      <a:pt x="138" y="122"/>
                      <a:pt x="135" y="126"/>
                    </a:cubicBezTo>
                    <a:cubicBezTo>
                      <a:pt x="134" y="129"/>
                      <a:pt x="133" y="131"/>
                      <a:pt x="132" y="132"/>
                    </a:cubicBezTo>
                    <a:cubicBezTo>
                      <a:pt x="130" y="134"/>
                      <a:pt x="129" y="136"/>
                      <a:pt x="128" y="137"/>
                    </a:cubicBezTo>
                    <a:cubicBezTo>
                      <a:pt x="126" y="140"/>
                      <a:pt x="124" y="142"/>
                      <a:pt x="122" y="144"/>
                    </a:cubicBezTo>
                    <a:cubicBezTo>
                      <a:pt x="121" y="145"/>
                      <a:pt x="120" y="146"/>
                      <a:pt x="120" y="146"/>
                    </a:cubicBezTo>
                    <a:cubicBezTo>
                      <a:pt x="120" y="146"/>
                      <a:pt x="121" y="145"/>
                      <a:pt x="122" y="144"/>
                    </a:cubicBezTo>
                    <a:cubicBezTo>
                      <a:pt x="124" y="142"/>
                      <a:pt x="126" y="140"/>
                      <a:pt x="128" y="137"/>
                    </a:cubicBezTo>
                    <a:cubicBezTo>
                      <a:pt x="129" y="136"/>
                      <a:pt x="130" y="134"/>
                      <a:pt x="131" y="132"/>
                    </a:cubicBezTo>
                    <a:cubicBezTo>
                      <a:pt x="132" y="130"/>
                      <a:pt x="133" y="128"/>
                      <a:pt x="135" y="126"/>
                    </a:cubicBezTo>
                    <a:cubicBezTo>
                      <a:pt x="137" y="122"/>
                      <a:pt x="139" y="116"/>
                      <a:pt x="141" y="110"/>
                    </a:cubicBezTo>
                    <a:cubicBezTo>
                      <a:pt x="143" y="104"/>
                      <a:pt x="144" y="98"/>
                      <a:pt x="144" y="91"/>
                    </a:cubicBezTo>
                    <a:cubicBezTo>
                      <a:pt x="145" y="84"/>
                      <a:pt x="144" y="76"/>
                      <a:pt x="143" y="68"/>
                    </a:cubicBezTo>
                    <a:cubicBezTo>
                      <a:pt x="141" y="61"/>
                      <a:pt x="138" y="53"/>
                      <a:pt x="134" y="46"/>
                    </a:cubicBezTo>
                    <a:cubicBezTo>
                      <a:pt x="131" y="39"/>
                      <a:pt x="126" y="32"/>
                      <a:pt x="120" y="26"/>
                    </a:cubicBezTo>
                    <a:cubicBezTo>
                      <a:pt x="114" y="21"/>
                      <a:pt x="107" y="16"/>
                      <a:pt x="100" y="12"/>
                    </a:cubicBezTo>
                    <a:cubicBezTo>
                      <a:pt x="93" y="8"/>
                      <a:pt x="85" y="5"/>
                      <a:pt x="78" y="4"/>
                    </a:cubicBezTo>
                    <a:cubicBezTo>
                      <a:pt x="70" y="2"/>
                      <a:pt x="63" y="1"/>
                      <a:pt x="56" y="2"/>
                    </a:cubicBezTo>
                    <a:cubicBezTo>
                      <a:pt x="48" y="2"/>
                      <a:pt x="42" y="3"/>
                      <a:pt x="36" y="5"/>
                    </a:cubicBezTo>
                    <a:cubicBezTo>
                      <a:pt x="30" y="7"/>
                      <a:pt x="25" y="9"/>
                      <a:pt x="20" y="11"/>
                    </a:cubicBezTo>
                    <a:cubicBezTo>
                      <a:pt x="18" y="13"/>
                      <a:pt x="16" y="14"/>
                      <a:pt x="14" y="15"/>
                    </a:cubicBezTo>
                    <a:cubicBezTo>
                      <a:pt x="12" y="16"/>
                      <a:pt x="11" y="17"/>
                      <a:pt x="9" y="18"/>
                    </a:cubicBezTo>
                    <a:cubicBezTo>
                      <a:pt x="6" y="20"/>
                      <a:pt x="4" y="23"/>
                      <a:pt x="3" y="24"/>
                    </a:cubicBezTo>
                    <a:cubicBezTo>
                      <a:pt x="1" y="25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97"/>
              <p:cNvSpPr/>
              <p:nvPr/>
            </p:nvSpPr>
            <p:spPr bwMode="auto">
              <a:xfrm>
                <a:off x="8242300" y="5378450"/>
                <a:ext cx="357188" cy="357187"/>
              </a:xfrm>
              <a:custGeom>
                <a:avLst/>
                <a:gdLst>
                  <a:gd name="T0" fmla="*/ 25 w 146"/>
                  <a:gd name="T1" fmla="*/ 121 h 146"/>
                  <a:gd name="T2" fmla="*/ 0 w 146"/>
                  <a:gd name="T3" fmla="*/ 61 h 146"/>
                  <a:gd name="T4" fmla="*/ 25 w 146"/>
                  <a:gd name="T5" fmla="*/ 0 h 146"/>
                  <a:gd name="T6" fmla="*/ 26 w 146"/>
                  <a:gd name="T7" fmla="*/ 1 h 146"/>
                  <a:gd name="T8" fmla="*/ 1 w 146"/>
                  <a:gd name="T9" fmla="*/ 61 h 146"/>
                  <a:gd name="T10" fmla="*/ 26 w 146"/>
                  <a:gd name="T11" fmla="*/ 120 h 146"/>
                  <a:gd name="T12" fmla="*/ 85 w 146"/>
                  <a:gd name="T13" fmla="*/ 145 h 146"/>
                  <a:gd name="T14" fmla="*/ 145 w 146"/>
                  <a:gd name="T15" fmla="*/ 120 h 146"/>
                  <a:gd name="T16" fmla="*/ 145 w 146"/>
                  <a:gd name="T17" fmla="*/ 120 h 146"/>
                  <a:gd name="T18" fmla="*/ 146 w 146"/>
                  <a:gd name="T19" fmla="*/ 121 h 146"/>
                  <a:gd name="T20" fmla="*/ 85 w 146"/>
                  <a:gd name="T21" fmla="*/ 146 h 146"/>
                  <a:gd name="T22" fmla="*/ 25 w 146"/>
                  <a:gd name="T23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6" h="146">
                    <a:moveTo>
                      <a:pt x="25" y="121"/>
                    </a:moveTo>
                    <a:cubicBezTo>
                      <a:pt x="8" y="105"/>
                      <a:pt x="0" y="83"/>
                      <a:pt x="0" y="61"/>
                    </a:cubicBezTo>
                    <a:cubicBezTo>
                      <a:pt x="0" y="39"/>
                      <a:pt x="8" y="17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9" y="18"/>
                      <a:pt x="1" y="39"/>
                      <a:pt x="1" y="61"/>
                    </a:cubicBezTo>
                    <a:cubicBezTo>
                      <a:pt x="1" y="82"/>
                      <a:pt x="9" y="104"/>
                      <a:pt x="26" y="120"/>
                    </a:cubicBezTo>
                    <a:cubicBezTo>
                      <a:pt x="42" y="136"/>
                      <a:pt x="64" y="145"/>
                      <a:pt x="85" y="145"/>
                    </a:cubicBezTo>
                    <a:cubicBezTo>
                      <a:pt x="107" y="145"/>
                      <a:pt x="128" y="137"/>
                      <a:pt x="145" y="120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29" y="138"/>
                      <a:pt x="107" y="146"/>
                      <a:pt x="85" y="146"/>
                    </a:cubicBezTo>
                    <a:cubicBezTo>
                      <a:pt x="63" y="146"/>
                      <a:pt x="41" y="138"/>
                      <a:pt x="25" y="121"/>
                    </a:cubicBezTo>
                    <a:close/>
                  </a:path>
                </a:pathLst>
              </a:custGeom>
              <a:solidFill>
                <a:srgbClr val="B1B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739479" y="3498751"/>
              <a:ext cx="719999" cy="720000"/>
              <a:chOff x="1793493" y="3306024"/>
              <a:chExt cx="440979" cy="463271"/>
            </a:xfrm>
          </p:grpSpPr>
          <p:sp>
            <p:nvSpPr>
              <p:cNvPr id="27" name="Oval 93"/>
              <p:cNvSpPr>
                <a:spLocks noChangeArrowheads="1"/>
              </p:cNvSpPr>
              <p:nvPr/>
            </p:nvSpPr>
            <p:spPr bwMode="auto">
              <a:xfrm rot="10800000">
                <a:off x="1821274" y="3329264"/>
                <a:ext cx="398462" cy="398462"/>
              </a:xfrm>
              <a:prstGeom prst="ellipse">
                <a:avLst/>
              </a:prstGeom>
              <a:solidFill>
                <a:srgbClr val="6A6D7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94"/>
              <p:cNvSpPr/>
              <p:nvPr/>
            </p:nvSpPr>
            <p:spPr bwMode="auto">
              <a:xfrm>
                <a:off x="1793493" y="3306024"/>
                <a:ext cx="440979" cy="463271"/>
              </a:xfrm>
              <a:custGeom>
                <a:avLst/>
                <a:gdLst>
                  <a:gd name="T0" fmla="*/ 153 w 186"/>
                  <a:gd name="T1" fmla="*/ 154 h 187"/>
                  <a:gd name="T2" fmla="*/ 33 w 186"/>
                  <a:gd name="T3" fmla="*/ 154 h 187"/>
                  <a:gd name="T4" fmla="*/ 33 w 186"/>
                  <a:gd name="T5" fmla="*/ 34 h 187"/>
                  <a:gd name="T6" fmla="*/ 153 w 186"/>
                  <a:gd name="T7" fmla="*/ 34 h 187"/>
                  <a:gd name="T8" fmla="*/ 153 w 186"/>
                  <a:gd name="T9" fmla="*/ 15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87">
                    <a:moveTo>
                      <a:pt x="153" y="154"/>
                    </a:moveTo>
                    <a:cubicBezTo>
                      <a:pt x="120" y="187"/>
                      <a:pt x="66" y="187"/>
                      <a:pt x="33" y="154"/>
                    </a:cubicBezTo>
                    <a:cubicBezTo>
                      <a:pt x="0" y="120"/>
                      <a:pt x="0" y="67"/>
                      <a:pt x="33" y="34"/>
                    </a:cubicBezTo>
                    <a:cubicBezTo>
                      <a:pt x="66" y="0"/>
                      <a:pt x="120" y="0"/>
                      <a:pt x="153" y="34"/>
                    </a:cubicBezTo>
                    <a:cubicBezTo>
                      <a:pt x="186" y="67"/>
                      <a:pt x="186" y="120"/>
                      <a:pt x="153" y="154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95"/>
              <p:cNvSpPr/>
              <p:nvPr/>
            </p:nvSpPr>
            <p:spPr bwMode="auto">
              <a:xfrm>
                <a:off x="1846674" y="3366925"/>
                <a:ext cx="330735" cy="347662"/>
              </a:xfrm>
              <a:custGeom>
                <a:avLst/>
                <a:gdLst>
                  <a:gd name="T0" fmla="*/ 71 w 142"/>
                  <a:gd name="T1" fmla="*/ 142 h 142"/>
                  <a:gd name="T2" fmla="*/ 21 w 142"/>
                  <a:gd name="T3" fmla="*/ 121 h 142"/>
                  <a:gd name="T4" fmla="*/ 0 w 142"/>
                  <a:gd name="T5" fmla="*/ 71 h 142"/>
                  <a:gd name="T6" fmla="*/ 21 w 142"/>
                  <a:gd name="T7" fmla="*/ 21 h 142"/>
                  <a:gd name="T8" fmla="*/ 71 w 142"/>
                  <a:gd name="T9" fmla="*/ 0 h 142"/>
                  <a:gd name="T10" fmla="*/ 122 w 142"/>
                  <a:gd name="T11" fmla="*/ 21 h 142"/>
                  <a:gd name="T12" fmla="*/ 142 w 142"/>
                  <a:gd name="T13" fmla="*/ 71 h 142"/>
                  <a:gd name="T14" fmla="*/ 122 w 142"/>
                  <a:gd name="T15" fmla="*/ 121 h 142"/>
                  <a:gd name="T16" fmla="*/ 71 w 142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42">
                    <a:moveTo>
                      <a:pt x="71" y="142"/>
                    </a:moveTo>
                    <a:cubicBezTo>
                      <a:pt x="52" y="142"/>
                      <a:pt x="35" y="134"/>
                      <a:pt x="21" y="121"/>
                    </a:cubicBezTo>
                    <a:cubicBezTo>
                      <a:pt x="8" y="108"/>
                      <a:pt x="0" y="90"/>
                      <a:pt x="0" y="71"/>
                    </a:cubicBezTo>
                    <a:cubicBezTo>
                      <a:pt x="0" y="52"/>
                      <a:pt x="8" y="34"/>
                      <a:pt x="21" y="21"/>
                    </a:cubicBezTo>
                    <a:cubicBezTo>
                      <a:pt x="35" y="7"/>
                      <a:pt x="52" y="0"/>
                      <a:pt x="71" y="0"/>
                    </a:cubicBezTo>
                    <a:cubicBezTo>
                      <a:pt x="90" y="0"/>
                      <a:pt x="108" y="7"/>
                      <a:pt x="122" y="21"/>
                    </a:cubicBezTo>
                    <a:cubicBezTo>
                      <a:pt x="135" y="34"/>
                      <a:pt x="142" y="52"/>
                      <a:pt x="142" y="71"/>
                    </a:cubicBezTo>
                    <a:cubicBezTo>
                      <a:pt x="142" y="90"/>
                      <a:pt x="135" y="108"/>
                      <a:pt x="122" y="121"/>
                    </a:cubicBezTo>
                    <a:cubicBezTo>
                      <a:pt x="108" y="134"/>
                      <a:pt x="90" y="142"/>
                      <a:pt x="71" y="142"/>
                    </a:cubicBezTo>
                    <a:close/>
                  </a:path>
                </a:pathLst>
              </a:custGeom>
              <a:solidFill>
                <a:srgbClr val="466E8C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3"/>
            <p:cNvSpPr txBox="1"/>
            <p:nvPr/>
          </p:nvSpPr>
          <p:spPr>
            <a:xfrm>
              <a:off x="6750774" y="3645198"/>
              <a:ext cx="71827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70950" y="3075640"/>
            <a:ext cx="729566" cy="720000"/>
            <a:chOff x="6739479" y="3498750"/>
            <a:chExt cx="729566" cy="720000"/>
          </a:xfrm>
        </p:grpSpPr>
        <p:grpSp>
          <p:nvGrpSpPr>
            <p:cNvPr id="33" name="组合 32"/>
            <p:cNvGrpSpPr/>
            <p:nvPr/>
          </p:nvGrpSpPr>
          <p:grpSpPr>
            <a:xfrm>
              <a:off x="6769077" y="3515131"/>
              <a:ext cx="685920" cy="657897"/>
              <a:chOff x="8242300" y="5316537"/>
              <a:chExt cx="415926" cy="419100"/>
            </a:xfrm>
          </p:grpSpPr>
          <p:sp>
            <p:nvSpPr>
              <p:cNvPr id="39" name="Freeform 96"/>
              <p:cNvSpPr/>
              <p:nvPr/>
            </p:nvSpPr>
            <p:spPr bwMode="auto">
              <a:xfrm>
                <a:off x="8301038" y="5316537"/>
                <a:ext cx="357188" cy="357187"/>
              </a:xfrm>
              <a:custGeom>
                <a:avLst/>
                <a:gdLst>
                  <a:gd name="T0" fmla="*/ 0 w 146"/>
                  <a:gd name="T1" fmla="*/ 26 h 146"/>
                  <a:gd name="T2" fmla="*/ 3 w 146"/>
                  <a:gd name="T3" fmla="*/ 24 h 146"/>
                  <a:gd name="T4" fmla="*/ 9 w 146"/>
                  <a:gd name="T5" fmla="*/ 18 h 146"/>
                  <a:gd name="T6" fmla="*/ 14 w 146"/>
                  <a:gd name="T7" fmla="*/ 15 h 146"/>
                  <a:gd name="T8" fmla="*/ 20 w 146"/>
                  <a:gd name="T9" fmla="*/ 11 h 146"/>
                  <a:gd name="T10" fmla="*/ 36 w 146"/>
                  <a:gd name="T11" fmla="*/ 4 h 146"/>
                  <a:gd name="T12" fmla="*/ 56 w 146"/>
                  <a:gd name="T13" fmla="*/ 1 h 146"/>
                  <a:gd name="T14" fmla="*/ 78 w 146"/>
                  <a:gd name="T15" fmla="*/ 2 h 146"/>
                  <a:gd name="T16" fmla="*/ 101 w 146"/>
                  <a:gd name="T17" fmla="*/ 10 h 146"/>
                  <a:gd name="T18" fmla="*/ 121 w 146"/>
                  <a:gd name="T19" fmla="*/ 25 h 146"/>
                  <a:gd name="T20" fmla="*/ 136 w 146"/>
                  <a:gd name="T21" fmla="*/ 45 h 146"/>
                  <a:gd name="T22" fmla="*/ 144 w 146"/>
                  <a:gd name="T23" fmla="*/ 68 h 146"/>
                  <a:gd name="T24" fmla="*/ 146 w 146"/>
                  <a:gd name="T25" fmla="*/ 91 h 146"/>
                  <a:gd name="T26" fmla="*/ 142 w 146"/>
                  <a:gd name="T27" fmla="*/ 111 h 146"/>
                  <a:gd name="T28" fmla="*/ 135 w 146"/>
                  <a:gd name="T29" fmla="*/ 126 h 146"/>
                  <a:gd name="T30" fmla="*/ 132 w 146"/>
                  <a:gd name="T31" fmla="*/ 132 h 146"/>
                  <a:gd name="T32" fmla="*/ 128 w 146"/>
                  <a:gd name="T33" fmla="*/ 137 h 146"/>
                  <a:gd name="T34" fmla="*/ 122 w 146"/>
                  <a:gd name="T35" fmla="*/ 144 h 146"/>
                  <a:gd name="T36" fmla="*/ 120 w 146"/>
                  <a:gd name="T37" fmla="*/ 146 h 146"/>
                  <a:gd name="T38" fmla="*/ 122 w 146"/>
                  <a:gd name="T39" fmla="*/ 144 h 146"/>
                  <a:gd name="T40" fmla="*/ 128 w 146"/>
                  <a:gd name="T41" fmla="*/ 137 h 146"/>
                  <a:gd name="T42" fmla="*/ 131 w 146"/>
                  <a:gd name="T43" fmla="*/ 132 h 146"/>
                  <a:gd name="T44" fmla="*/ 135 w 146"/>
                  <a:gd name="T45" fmla="*/ 126 h 146"/>
                  <a:gd name="T46" fmla="*/ 141 w 146"/>
                  <a:gd name="T47" fmla="*/ 110 h 146"/>
                  <a:gd name="T48" fmla="*/ 144 w 146"/>
                  <a:gd name="T49" fmla="*/ 91 h 146"/>
                  <a:gd name="T50" fmla="*/ 143 w 146"/>
                  <a:gd name="T51" fmla="*/ 68 h 146"/>
                  <a:gd name="T52" fmla="*/ 134 w 146"/>
                  <a:gd name="T53" fmla="*/ 46 h 146"/>
                  <a:gd name="T54" fmla="*/ 120 w 146"/>
                  <a:gd name="T55" fmla="*/ 26 h 146"/>
                  <a:gd name="T56" fmla="*/ 100 w 146"/>
                  <a:gd name="T57" fmla="*/ 12 h 146"/>
                  <a:gd name="T58" fmla="*/ 78 w 146"/>
                  <a:gd name="T59" fmla="*/ 4 h 146"/>
                  <a:gd name="T60" fmla="*/ 56 w 146"/>
                  <a:gd name="T61" fmla="*/ 2 h 146"/>
                  <a:gd name="T62" fmla="*/ 36 w 146"/>
                  <a:gd name="T63" fmla="*/ 5 h 146"/>
                  <a:gd name="T64" fmla="*/ 20 w 146"/>
                  <a:gd name="T65" fmla="*/ 11 h 146"/>
                  <a:gd name="T66" fmla="*/ 14 w 146"/>
                  <a:gd name="T67" fmla="*/ 15 h 146"/>
                  <a:gd name="T68" fmla="*/ 9 w 146"/>
                  <a:gd name="T69" fmla="*/ 18 h 146"/>
                  <a:gd name="T70" fmla="*/ 3 w 146"/>
                  <a:gd name="T71" fmla="*/ 24 h 146"/>
                  <a:gd name="T72" fmla="*/ 0 w 146"/>
                  <a:gd name="T73" fmla="*/ 2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6" h="146">
                    <a:moveTo>
                      <a:pt x="0" y="26"/>
                    </a:moveTo>
                    <a:cubicBezTo>
                      <a:pt x="0" y="26"/>
                      <a:pt x="1" y="25"/>
                      <a:pt x="3" y="24"/>
                    </a:cubicBezTo>
                    <a:cubicBezTo>
                      <a:pt x="4" y="23"/>
                      <a:pt x="6" y="20"/>
                      <a:pt x="9" y="18"/>
                    </a:cubicBezTo>
                    <a:cubicBezTo>
                      <a:pt x="10" y="17"/>
                      <a:pt x="12" y="16"/>
                      <a:pt x="14" y="15"/>
                    </a:cubicBezTo>
                    <a:cubicBezTo>
                      <a:pt x="16" y="14"/>
                      <a:pt x="18" y="12"/>
                      <a:pt x="20" y="11"/>
                    </a:cubicBezTo>
                    <a:cubicBezTo>
                      <a:pt x="24" y="8"/>
                      <a:pt x="30" y="6"/>
                      <a:pt x="36" y="4"/>
                    </a:cubicBezTo>
                    <a:cubicBezTo>
                      <a:pt x="42" y="3"/>
                      <a:pt x="48" y="1"/>
                      <a:pt x="56" y="1"/>
                    </a:cubicBezTo>
                    <a:cubicBezTo>
                      <a:pt x="63" y="0"/>
                      <a:pt x="70" y="1"/>
                      <a:pt x="78" y="2"/>
                    </a:cubicBezTo>
                    <a:cubicBezTo>
                      <a:pt x="86" y="4"/>
                      <a:pt x="93" y="7"/>
                      <a:pt x="101" y="10"/>
                    </a:cubicBezTo>
                    <a:cubicBezTo>
                      <a:pt x="108" y="14"/>
                      <a:pt x="115" y="19"/>
                      <a:pt x="121" y="25"/>
                    </a:cubicBezTo>
                    <a:cubicBezTo>
                      <a:pt x="127" y="31"/>
                      <a:pt x="132" y="38"/>
                      <a:pt x="136" y="45"/>
                    </a:cubicBezTo>
                    <a:cubicBezTo>
                      <a:pt x="140" y="53"/>
                      <a:pt x="142" y="60"/>
                      <a:pt x="144" y="68"/>
                    </a:cubicBezTo>
                    <a:cubicBezTo>
                      <a:pt x="145" y="76"/>
                      <a:pt x="146" y="83"/>
                      <a:pt x="146" y="91"/>
                    </a:cubicBezTo>
                    <a:cubicBezTo>
                      <a:pt x="145" y="98"/>
                      <a:pt x="144" y="105"/>
                      <a:pt x="142" y="111"/>
                    </a:cubicBezTo>
                    <a:cubicBezTo>
                      <a:pt x="140" y="117"/>
                      <a:pt x="138" y="122"/>
                      <a:pt x="135" y="126"/>
                    </a:cubicBezTo>
                    <a:cubicBezTo>
                      <a:pt x="134" y="129"/>
                      <a:pt x="133" y="131"/>
                      <a:pt x="132" y="132"/>
                    </a:cubicBezTo>
                    <a:cubicBezTo>
                      <a:pt x="130" y="134"/>
                      <a:pt x="129" y="136"/>
                      <a:pt x="128" y="137"/>
                    </a:cubicBezTo>
                    <a:cubicBezTo>
                      <a:pt x="126" y="140"/>
                      <a:pt x="124" y="142"/>
                      <a:pt x="122" y="144"/>
                    </a:cubicBezTo>
                    <a:cubicBezTo>
                      <a:pt x="121" y="145"/>
                      <a:pt x="120" y="146"/>
                      <a:pt x="120" y="146"/>
                    </a:cubicBezTo>
                    <a:cubicBezTo>
                      <a:pt x="120" y="146"/>
                      <a:pt x="121" y="145"/>
                      <a:pt x="122" y="144"/>
                    </a:cubicBezTo>
                    <a:cubicBezTo>
                      <a:pt x="124" y="142"/>
                      <a:pt x="126" y="140"/>
                      <a:pt x="128" y="137"/>
                    </a:cubicBezTo>
                    <a:cubicBezTo>
                      <a:pt x="129" y="136"/>
                      <a:pt x="130" y="134"/>
                      <a:pt x="131" y="132"/>
                    </a:cubicBezTo>
                    <a:cubicBezTo>
                      <a:pt x="132" y="130"/>
                      <a:pt x="133" y="128"/>
                      <a:pt x="135" y="126"/>
                    </a:cubicBezTo>
                    <a:cubicBezTo>
                      <a:pt x="137" y="122"/>
                      <a:pt x="139" y="116"/>
                      <a:pt x="141" y="110"/>
                    </a:cubicBezTo>
                    <a:cubicBezTo>
                      <a:pt x="143" y="104"/>
                      <a:pt x="144" y="98"/>
                      <a:pt x="144" y="91"/>
                    </a:cubicBezTo>
                    <a:cubicBezTo>
                      <a:pt x="145" y="84"/>
                      <a:pt x="144" y="76"/>
                      <a:pt x="143" y="68"/>
                    </a:cubicBezTo>
                    <a:cubicBezTo>
                      <a:pt x="141" y="61"/>
                      <a:pt x="138" y="53"/>
                      <a:pt x="134" y="46"/>
                    </a:cubicBezTo>
                    <a:cubicBezTo>
                      <a:pt x="131" y="39"/>
                      <a:pt x="126" y="32"/>
                      <a:pt x="120" y="26"/>
                    </a:cubicBezTo>
                    <a:cubicBezTo>
                      <a:pt x="114" y="21"/>
                      <a:pt x="107" y="16"/>
                      <a:pt x="100" y="12"/>
                    </a:cubicBezTo>
                    <a:cubicBezTo>
                      <a:pt x="93" y="8"/>
                      <a:pt x="85" y="5"/>
                      <a:pt x="78" y="4"/>
                    </a:cubicBezTo>
                    <a:cubicBezTo>
                      <a:pt x="70" y="2"/>
                      <a:pt x="63" y="1"/>
                      <a:pt x="56" y="2"/>
                    </a:cubicBezTo>
                    <a:cubicBezTo>
                      <a:pt x="48" y="2"/>
                      <a:pt x="42" y="3"/>
                      <a:pt x="36" y="5"/>
                    </a:cubicBezTo>
                    <a:cubicBezTo>
                      <a:pt x="30" y="7"/>
                      <a:pt x="25" y="9"/>
                      <a:pt x="20" y="11"/>
                    </a:cubicBezTo>
                    <a:cubicBezTo>
                      <a:pt x="18" y="13"/>
                      <a:pt x="16" y="14"/>
                      <a:pt x="14" y="15"/>
                    </a:cubicBezTo>
                    <a:cubicBezTo>
                      <a:pt x="12" y="16"/>
                      <a:pt x="11" y="17"/>
                      <a:pt x="9" y="18"/>
                    </a:cubicBezTo>
                    <a:cubicBezTo>
                      <a:pt x="6" y="20"/>
                      <a:pt x="4" y="23"/>
                      <a:pt x="3" y="24"/>
                    </a:cubicBezTo>
                    <a:cubicBezTo>
                      <a:pt x="1" y="25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97"/>
              <p:cNvSpPr/>
              <p:nvPr/>
            </p:nvSpPr>
            <p:spPr bwMode="auto">
              <a:xfrm>
                <a:off x="8242300" y="5378450"/>
                <a:ext cx="357188" cy="357187"/>
              </a:xfrm>
              <a:custGeom>
                <a:avLst/>
                <a:gdLst>
                  <a:gd name="T0" fmla="*/ 25 w 146"/>
                  <a:gd name="T1" fmla="*/ 121 h 146"/>
                  <a:gd name="T2" fmla="*/ 0 w 146"/>
                  <a:gd name="T3" fmla="*/ 61 h 146"/>
                  <a:gd name="T4" fmla="*/ 25 w 146"/>
                  <a:gd name="T5" fmla="*/ 0 h 146"/>
                  <a:gd name="T6" fmla="*/ 26 w 146"/>
                  <a:gd name="T7" fmla="*/ 1 h 146"/>
                  <a:gd name="T8" fmla="*/ 1 w 146"/>
                  <a:gd name="T9" fmla="*/ 61 h 146"/>
                  <a:gd name="T10" fmla="*/ 26 w 146"/>
                  <a:gd name="T11" fmla="*/ 120 h 146"/>
                  <a:gd name="T12" fmla="*/ 85 w 146"/>
                  <a:gd name="T13" fmla="*/ 145 h 146"/>
                  <a:gd name="T14" fmla="*/ 145 w 146"/>
                  <a:gd name="T15" fmla="*/ 120 h 146"/>
                  <a:gd name="T16" fmla="*/ 145 w 146"/>
                  <a:gd name="T17" fmla="*/ 120 h 146"/>
                  <a:gd name="T18" fmla="*/ 146 w 146"/>
                  <a:gd name="T19" fmla="*/ 121 h 146"/>
                  <a:gd name="T20" fmla="*/ 85 w 146"/>
                  <a:gd name="T21" fmla="*/ 146 h 146"/>
                  <a:gd name="T22" fmla="*/ 25 w 146"/>
                  <a:gd name="T23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6" h="146">
                    <a:moveTo>
                      <a:pt x="25" y="121"/>
                    </a:moveTo>
                    <a:cubicBezTo>
                      <a:pt x="8" y="105"/>
                      <a:pt x="0" y="83"/>
                      <a:pt x="0" y="61"/>
                    </a:cubicBezTo>
                    <a:cubicBezTo>
                      <a:pt x="0" y="39"/>
                      <a:pt x="8" y="17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9" y="18"/>
                      <a:pt x="1" y="39"/>
                      <a:pt x="1" y="61"/>
                    </a:cubicBezTo>
                    <a:cubicBezTo>
                      <a:pt x="1" y="82"/>
                      <a:pt x="9" y="104"/>
                      <a:pt x="26" y="120"/>
                    </a:cubicBezTo>
                    <a:cubicBezTo>
                      <a:pt x="42" y="136"/>
                      <a:pt x="64" y="145"/>
                      <a:pt x="85" y="145"/>
                    </a:cubicBezTo>
                    <a:cubicBezTo>
                      <a:pt x="107" y="145"/>
                      <a:pt x="128" y="137"/>
                      <a:pt x="145" y="120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29" y="138"/>
                      <a:pt x="107" y="146"/>
                      <a:pt x="85" y="146"/>
                    </a:cubicBezTo>
                    <a:cubicBezTo>
                      <a:pt x="63" y="146"/>
                      <a:pt x="41" y="138"/>
                      <a:pt x="25" y="121"/>
                    </a:cubicBezTo>
                    <a:close/>
                  </a:path>
                </a:pathLst>
              </a:custGeom>
              <a:solidFill>
                <a:srgbClr val="B1B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739479" y="3498750"/>
              <a:ext cx="719999" cy="720000"/>
              <a:chOff x="1793493" y="3306023"/>
              <a:chExt cx="440979" cy="463271"/>
            </a:xfrm>
          </p:grpSpPr>
          <p:sp>
            <p:nvSpPr>
              <p:cNvPr id="36" name="Oval 93"/>
              <p:cNvSpPr>
                <a:spLocks noChangeArrowheads="1"/>
              </p:cNvSpPr>
              <p:nvPr/>
            </p:nvSpPr>
            <p:spPr bwMode="auto">
              <a:xfrm rot="10800000">
                <a:off x="1821274" y="3329264"/>
                <a:ext cx="398462" cy="398462"/>
              </a:xfrm>
              <a:prstGeom prst="ellipse">
                <a:avLst/>
              </a:prstGeom>
              <a:solidFill>
                <a:srgbClr val="6A6D7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94"/>
              <p:cNvSpPr/>
              <p:nvPr/>
            </p:nvSpPr>
            <p:spPr bwMode="auto">
              <a:xfrm>
                <a:off x="1793493" y="3306023"/>
                <a:ext cx="440979" cy="463271"/>
              </a:xfrm>
              <a:custGeom>
                <a:avLst/>
                <a:gdLst>
                  <a:gd name="T0" fmla="*/ 153 w 186"/>
                  <a:gd name="T1" fmla="*/ 154 h 187"/>
                  <a:gd name="T2" fmla="*/ 33 w 186"/>
                  <a:gd name="T3" fmla="*/ 154 h 187"/>
                  <a:gd name="T4" fmla="*/ 33 w 186"/>
                  <a:gd name="T5" fmla="*/ 34 h 187"/>
                  <a:gd name="T6" fmla="*/ 153 w 186"/>
                  <a:gd name="T7" fmla="*/ 34 h 187"/>
                  <a:gd name="T8" fmla="*/ 153 w 186"/>
                  <a:gd name="T9" fmla="*/ 15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87">
                    <a:moveTo>
                      <a:pt x="153" y="154"/>
                    </a:moveTo>
                    <a:cubicBezTo>
                      <a:pt x="120" y="187"/>
                      <a:pt x="66" y="187"/>
                      <a:pt x="33" y="154"/>
                    </a:cubicBezTo>
                    <a:cubicBezTo>
                      <a:pt x="0" y="120"/>
                      <a:pt x="0" y="67"/>
                      <a:pt x="33" y="34"/>
                    </a:cubicBezTo>
                    <a:cubicBezTo>
                      <a:pt x="66" y="0"/>
                      <a:pt x="120" y="0"/>
                      <a:pt x="153" y="34"/>
                    </a:cubicBezTo>
                    <a:cubicBezTo>
                      <a:pt x="186" y="67"/>
                      <a:pt x="186" y="120"/>
                      <a:pt x="153" y="154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95"/>
              <p:cNvSpPr/>
              <p:nvPr/>
            </p:nvSpPr>
            <p:spPr bwMode="auto">
              <a:xfrm>
                <a:off x="1846674" y="3360793"/>
                <a:ext cx="330735" cy="347662"/>
              </a:xfrm>
              <a:custGeom>
                <a:avLst/>
                <a:gdLst>
                  <a:gd name="T0" fmla="*/ 71 w 142"/>
                  <a:gd name="T1" fmla="*/ 142 h 142"/>
                  <a:gd name="T2" fmla="*/ 21 w 142"/>
                  <a:gd name="T3" fmla="*/ 121 h 142"/>
                  <a:gd name="T4" fmla="*/ 0 w 142"/>
                  <a:gd name="T5" fmla="*/ 71 h 142"/>
                  <a:gd name="T6" fmla="*/ 21 w 142"/>
                  <a:gd name="T7" fmla="*/ 21 h 142"/>
                  <a:gd name="T8" fmla="*/ 71 w 142"/>
                  <a:gd name="T9" fmla="*/ 0 h 142"/>
                  <a:gd name="T10" fmla="*/ 122 w 142"/>
                  <a:gd name="T11" fmla="*/ 21 h 142"/>
                  <a:gd name="T12" fmla="*/ 142 w 142"/>
                  <a:gd name="T13" fmla="*/ 71 h 142"/>
                  <a:gd name="T14" fmla="*/ 122 w 142"/>
                  <a:gd name="T15" fmla="*/ 121 h 142"/>
                  <a:gd name="T16" fmla="*/ 71 w 142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42">
                    <a:moveTo>
                      <a:pt x="71" y="142"/>
                    </a:moveTo>
                    <a:cubicBezTo>
                      <a:pt x="52" y="142"/>
                      <a:pt x="35" y="134"/>
                      <a:pt x="21" y="121"/>
                    </a:cubicBezTo>
                    <a:cubicBezTo>
                      <a:pt x="8" y="108"/>
                      <a:pt x="0" y="90"/>
                      <a:pt x="0" y="71"/>
                    </a:cubicBezTo>
                    <a:cubicBezTo>
                      <a:pt x="0" y="52"/>
                      <a:pt x="8" y="34"/>
                      <a:pt x="21" y="21"/>
                    </a:cubicBezTo>
                    <a:cubicBezTo>
                      <a:pt x="35" y="7"/>
                      <a:pt x="52" y="0"/>
                      <a:pt x="71" y="0"/>
                    </a:cubicBezTo>
                    <a:cubicBezTo>
                      <a:pt x="90" y="0"/>
                      <a:pt x="108" y="7"/>
                      <a:pt x="122" y="21"/>
                    </a:cubicBezTo>
                    <a:cubicBezTo>
                      <a:pt x="135" y="34"/>
                      <a:pt x="142" y="52"/>
                      <a:pt x="142" y="71"/>
                    </a:cubicBezTo>
                    <a:cubicBezTo>
                      <a:pt x="142" y="90"/>
                      <a:pt x="135" y="108"/>
                      <a:pt x="122" y="121"/>
                    </a:cubicBezTo>
                    <a:cubicBezTo>
                      <a:pt x="108" y="134"/>
                      <a:pt x="90" y="142"/>
                      <a:pt x="71" y="142"/>
                    </a:cubicBezTo>
                    <a:close/>
                  </a:path>
                </a:pathLst>
              </a:custGeom>
              <a:solidFill>
                <a:srgbClr val="DE7F7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"/>
            <p:cNvSpPr txBox="1"/>
            <p:nvPr/>
          </p:nvSpPr>
          <p:spPr>
            <a:xfrm>
              <a:off x="6750774" y="3654723"/>
              <a:ext cx="71827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文本框 44"/>
          <p:cNvSpPr txBox="1"/>
          <p:nvPr/>
        </p:nvSpPr>
        <p:spPr>
          <a:xfrm>
            <a:off x="356354" y="3939288"/>
            <a:ext cx="17287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466E8C"/>
                </a:solidFill>
                <a:cs typeface="+mn-ea"/>
                <a:sym typeface="+mn-lt"/>
              </a:rPr>
              <a:t>物联网大数据内容成为战略性资源</a:t>
            </a:r>
            <a:endParaRPr lang="zh-CN" altLang="en-US" sz="2000" b="1" dirty="0">
              <a:solidFill>
                <a:srgbClr val="466E8C"/>
              </a:solidFill>
              <a:cs typeface="+mn-ea"/>
              <a:sym typeface="+mn-lt"/>
            </a:endParaRPr>
          </a:p>
        </p:txBody>
      </p:sp>
      <p:sp>
        <p:nvSpPr>
          <p:cNvPr id="53" name="文本框 44"/>
          <p:cNvSpPr txBox="1"/>
          <p:nvPr/>
        </p:nvSpPr>
        <p:spPr>
          <a:xfrm>
            <a:off x="2515667" y="2064649"/>
            <a:ext cx="120911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rgbClr val="FF6D67"/>
                </a:solidFill>
                <a:cs typeface="+mn-ea"/>
                <a:sym typeface="+mn-lt"/>
              </a:rPr>
              <a:t>深度结合云</a:t>
            </a:r>
            <a:r>
              <a:rPr lang="zh-CN" altLang="en-US" sz="2000" b="1" dirty="0" smtClean="0">
                <a:solidFill>
                  <a:srgbClr val="FF6D67"/>
                </a:solidFill>
                <a:cs typeface="+mn-ea"/>
                <a:sym typeface="+mn-lt"/>
              </a:rPr>
              <a:t>计算</a:t>
            </a:r>
            <a:endParaRPr lang="zh-CN" altLang="en-US" sz="2000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499417" y="3939288"/>
            <a:ext cx="147861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66E8C"/>
                </a:solidFill>
                <a:cs typeface="+mn-ea"/>
                <a:sym typeface="+mn-lt"/>
              </a:rPr>
              <a:t>跨领域应用与学科</a:t>
            </a:r>
            <a:r>
              <a:rPr lang="zh-CN" altLang="en-US" sz="2000" b="1" dirty="0" smtClean="0">
                <a:solidFill>
                  <a:srgbClr val="466E8C"/>
                </a:solidFill>
                <a:cs typeface="+mn-ea"/>
                <a:sym typeface="+mn-lt"/>
              </a:rPr>
              <a:t>交叉</a:t>
            </a:r>
            <a:endParaRPr lang="en-US" altLang="zh-CN" sz="2000" b="1" dirty="0">
              <a:solidFill>
                <a:srgbClr val="466E8C"/>
              </a:solidFill>
              <a:cs typeface="+mn-ea"/>
              <a:sym typeface="+mn-lt"/>
            </a:endParaRPr>
          </a:p>
        </p:txBody>
      </p:sp>
      <p:sp>
        <p:nvSpPr>
          <p:cNvPr id="45" name="文本框 5"/>
          <p:cNvSpPr txBox="1"/>
          <p:nvPr/>
        </p:nvSpPr>
        <p:spPr>
          <a:xfrm>
            <a:off x="967151" y="1211710"/>
            <a:ext cx="432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信息系统的发展趋势</a:t>
            </a:r>
          </a:p>
        </p:txBody>
      </p:sp>
      <p:sp>
        <p:nvSpPr>
          <p:cNvPr id="47" name="等腰三角形 46"/>
          <p:cNvSpPr/>
          <p:nvPr/>
        </p:nvSpPr>
        <p:spPr>
          <a:xfrm rot="5400000">
            <a:off x="664253" y="141446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53690" y="2138670"/>
            <a:ext cx="8564510" cy="2842174"/>
            <a:chOff x="2143" y="3586"/>
            <a:chExt cx="15220" cy="4763"/>
          </a:xfrm>
        </p:grpSpPr>
        <p:cxnSp>
          <p:nvCxnSpPr>
            <p:cNvPr id="14" name="直接连接符 28"/>
            <p:cNvCxnSpPr>
              <a:cxnSpLocks noChangeShapeType="1"/>
              <a:stCxn id="21" idx="1"/>
              <a:endCxn id="20" idx="5"/>
            </p:cNvCxnSpPr>
            <p:nvPr/>
          </p:nvCxnSpPr>
          <p:spPr bwMode="auto">
            <a:xfrm flipH="1" flipV="1">
              <a:off x="9959" y="5090"/>
              <a:ext cx="1710" cy="1693"/>
            </a:xfrm>
            <a:prstGeom prst="line">
              <a:avLst/>
            </a:prstGeom>
            <a:noFill/>
            <a:ln w="28575">
              <a:solidFill>
                <a:srgbClr val="A6A6A6"/>
              </a:solidFill>
              <a:bevel/>
            </a:ln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9"/>
            <p:cNvCxnSpPr>
              <a:cxnSpLocks noChangeShapeType="1"/>
              <a:stCxn id="18" idx="5"/>
              <a:endCxn id="19" idx="1"/>
            </p:cNvCxnSpPr>
            <p:nvPr/>
          </p:nvCxnSpPr>
          <p:spPr bwMode="auto">
            <a:xfrm>
              <a:off x="4073" y="5080"/>
              <a:ext cx="1413" cy="1758"/>
            </a:xfrm>
            <a:prstGeom prst="line">
              <a:avLst/>
            </a:prstGeom>
            <a:noFill/>
            <a:ln w="28575">
              <a:solidFill>
                <a:srgbClr val="A6A6A6"/>
              </a:solidFill>
              <a:bevel/>
            </a:ln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/>
            <p:cNvCxnSpPr>
              <a:cxnSpLocks noChangeShapeType="1"/>
              <a:stCxn id="19" idx="7"/>
              <a:endCxn id="20" idx="3"/>
            </p:cNvCxnSpPr>
            <p:nvPr/>
          </p:nvCxnSpPr>
          <p:spPr bwMode="auto">
            <a:xfrm flipV="1">
              <a:off x="6762" y="5090"/>
              <a:ext cx="1921" cy="1748"/>
            </a:xfrm>
            <a:prstGeom prst="line">
              <a:avLst/>
            </a:prstGeom>
            <a:noFill/>
            <a:ln w="28575">
              <a:solidFill>
                <a:srgbClr val="A6A6A6"/>
              </a:solidFill>
              <a:bevel/>
            </a:ln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31"/>
            <p:cNvCxnSpPr>
              <a:cxnSpLocks noChangeShapeType="1"/>
              <a:stCxn id="21" idx="7"/>
              <a:endCxn id="22" idx="3"/>
            </p:cNvCxnSpPr>
            <p:nvPr/>
          </p:nvCxnSpPr>
          <p:spPr bwMode="auto">
            <a:xfrm flipV="1">
              <a:off x="12945" y="5074"/>
              <a:ext cx="2234" cy="1709"/>
            </a:xfrm>
            <a:prstGeom prst="line">
              <a:avLst/>
            </a:prstGeom>
            <a:noFill/>
            <a:ln w="28575">
              <a:solidFill>
                <a:srgbClr val="A6A6A6"/>
              </a:solidFill>
              <a:bevel/>
            </a:ln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椭圆 32"/>
            <p:cNvSpPr>
              <a:spLocks noChangeArrowheads="1"/>
            </p:cNvSpPr>
            <p:nvPr/>
          </p:nvSpPr>
          <p:spPr bwMode="auto">
            <a:xfrm>
              <a:off x="2533" y="3628"/>
              <a:ext cx="1804" cy="17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49BAAF"/>
              </a:solidFill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33"/>
            <p:cNvSpPr>
              <a:spLocks noChangeArrowheads="1"/>
            </p:cNvSpPr>
            <p:nvPr/>
          </p:nvSpPr>
          <p:spPr bwMode="auto">
            <a:xfrm>
              <a:off x="5222" y="6589"/>
              <a:ext cx="1804" cy="17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49BAAF"/>
              </a:solidFill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34"/>
            <p:cNvSpPr>
              <a:spLocks noChangeArrowheads="1"/>
            </p:cNvSpPr>
            <p:nvPr/>
          </p:nvSpPr>
          <p:spPr bwMode="auto">
            <a:xfrm>
              <a:off x="8419" y="3638"/>
              <a:ext cx="1804" cy="17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49BAAF"/>
              </a:solidFill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38"/>
            <p:cNvSpPr>
              <a:spLocks noChangeArrowheads="1"/>
            </p:cNvSpPr>
            <p:nvPr/>
          </p:nvSpPr>
          <p:spPr bwMode="auto">
            <a:xfrm>
              <a:off x="11405" y="6534"/>
              <a:ext cx="1804" cy="17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49BAAF"/>
              </a:solidFill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椭圆 39"/>
            <p:cNvSpPr>
              <a:spLocks noChangeArrowheads="1"/>
            </p:cNvSpPr>
            <p:nvPr/>
          </p:nvSpPr>
          <p:spPr bwMode="auto">
            <a:xfrm>
              <a:off x="14915" y="3622"/>
              <a:ext cx="1804" cy="17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49BAAF"/>
              </a:solidFill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40"/>
            <p:cNvSpPr>
              <a:spLocks noChangeArrowheads="1"/>
            </p:cNvSpPr>
            <p:nvPr/>
          </p:nvSpPr>
          <p:spPr bwMode="auto">
            <a:xfrm>
              <a:off x="2341" y="3602"/>
              <a:ext cx="773" cy="770"/>
            </a:xfrm>
            <a:prstGeom prst="ellipse">
              <a:avLst/>
            </a:prstGeom>
            <a:solidFill>
              <a:srgbClr val="92D0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41"/>
            <p:cNvSpPr>
              <a:spLocks noChangeArrowheads="1"/>
            </p:cNvSpPr>
            <p:nvPr/>
          </p:nvSpPr>
          <p:spPr bwMode="auto">
            <a:xfrm>
              <a:off x="4717" y="7520"/>
              <a:ext cx="773" cy="770"/>
            </a:xfrm>
            <a:prstGeom prst="ellipse">
              <a:avLst/>
            </a:prstGeom>
            <a:solidFill>
              <a:srgbClr val="FF6D67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42"/>
            <p:cNvSpPr>
              <a:spLocks noChangeArrowheads="1"/>
            </p:cNvSpPr>
            <p:nvPr/>
          </p:nvSpPr>
          <p:spPr bwMode="auto">
            <a:xfrm>
              <a:off x="8100" y="3610"/>
              <a:ext cx="773" cy="770"/>
            </a:xfrm>
            <a:prstGeom prst="ellipse">
              <a:avLst/>
            </a:prstGeom>
            <a:solidFill>
              <a:srgbClr val="00B0F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43"/>
            <p:cNvSpPr>
              <a:spLocks noChangeArrowheads="1"/>
            </p:cNvSpPr>
            <p:nvPr/>
          </p:nvSpPr>
          <p:spPr bwMode="auto">
            <a:xfrm>
              <a:off x="11019" y="7579"/>
              <a:ext cx="773" cy="770"/>
            </a:xfrm>
            <a:prstGeom prst="ellipse">
              <a:avLst/>
            </a:prstGeom>
            <a:solidFill>
              <a:srgbClr val="F5C058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44"/>
            <p:cNvSpPr>
              <a:spLocks noChangeArrowheads="1"/>
            </p:cNvSpPr>
            <p:nvPr/>
          </p:nvSpPr>
          <p:spPr bwMode="auto">
            <a:xfrm>
              <a:off x="14528" y="3586"/>
              <a:ext cx="773" cy="770"/>
            </a:xfrm>
            <a:prstGeom prst="ellipse">
              <a:avLst/>
            </a:prstGeom>
            <a:solidFill>
              <a:srgbClr val="5E779E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26"/>
            <p:cNvSpPr>
              <a:spLocks noEditPoints="1"/>
            </p:cNvSpPr>
            <p:nvPr/>
          </p:nvSpPr>
          <p:spPr bwMode="auto">
            <a:xfrm>
              <a:off x="3107" y="4153"/>
              <a:ext cx="624" cy="813"/>
            </a:xfrm>
            <a:custGeom>
              <a:avLst/>
              <a:gdLst>
                <a:gd name="T0" fmla="*/ 372171 w 604011"/>
                <a:gd name="T1" fmla="*/ 372171 w 604011"/>
                <a:gd name="T2" fmla="*/ 372171 w 604011"/>
                <a:gd name="T3" fmla="*/ 372171 w 604011"/>
                <a:gd name="T4" fmla="*/ 372171 w 604011"/>
                <a:gd name="T5" fmla="*/ 372171 w 604011"/>
                <a:gd name="T6" fmla="*/ 372171 w 604011"/>
                <a:gd name="T7" fmla="*/ 372171 w 604011"/>
                <a:gd name="T8" fmla="*/ 372171 w 604011"/>
                <a:gd name="T9" fmla="*/ 372171 w 604011"/>
                <a:gd name="T10" fmla="*/ 372171 w 604011"/>
                <a:gd name="T11" fmla="*/ 372171 w 604011"/>
                <a:gd name="T12" fmla="*/ 372171 w 604011"/>
                <a:gd name="T13" fmla="*/ 372171 w 604011"/>
                <a:gd name="T14" fmla="*/ 372171 w 604011"/>
                <a:gd name="T15" fmla="*/ 372171 w 604011"/>
                <a:gd name="T16" fmla="*/ 372171 w 604011"/>
                <a:gd name="T17" fmla="*/ 372171 w 604011"/>
                <a:gd name="T18" fmla="*/ 372171 w 604011"/>
                <a:gd name="T19" fmla="*/ 372171 w 604011"/>
                <a:gd name="T20" fmla="*/ 372171 w 604011"/>
                <a:gd name="T21" fmla="*/ 372171 w 604011"/>
                <a:gd name="T22" fmla="*/ 372171 w 604011"/>
                <a:gd name="T23" fmla="*/ 372171 w 604011"/>
                <a:gd name="T24" fmla="*/ 372171 w 604011"/>
                <a:gd name="T25" fmla="*/ 372171 w 604011"/>
                <a:gd name="T26" fmla="*/ 372171 w 604011"/>
                <a:gd name="T27" fmla="*/ 372171 w 604011"/>
                <a:gd name="T28" fmla="*/ 372171 w 604011"/>
                <a:gd name="T29" fmla="*/ 372171 w 604011"/>
                <a:gd name="T30" fmla="*/ 372171 w 604011"/>
                <a:gd name="T31" fmla="*/ 372171 w 604011"/>
                <a:gd name="T32" fmla="*/ 372171 w 604011"/>
                <a:gd name="T33" fmla="*/ 372171 w 604011"/>
                <a:gd name="T34" fmla="*/ 372171 w 604011"/>
                <a:gd name="T35" fmla="*/ 372171 w 604011"/>
                <a:gd name="T36" fmla="*/ 372171 w 604011"/>
                <a:gd name="T37" fmla="*/ 372171 w 604011"/>
                <a:gd name="T38" fmla="*/ 372171 w 604011"/>
                <a:gd name="T39" fmla="*/ 372171 w 604011"/>
                <a:gd name="T40" fmla="*/ 372171 w 604011"/>
                <a:gd name="T41" fmla="*/ 372171 w 604011"/>
                <a:gd name="T42" fmla="*/ 372171 w 604011"/>
                <a:gd name="T43" fmla="*/ 372171 w 604011"/>
                <a:gd name="T44" fmla="*/ 372171 w 604011"/>
                <a:gd name="T45" fmla="*/ 372171 w 604011"/>
                <a:gd name="T46" fmla="*/ 372171 w 604011"/>
                <a:gd name="T47" fmla="*/ 372171 w 604011"/>
                <a:gd name="T48" fmla="*/ 372171 w 604011"/>
                <a:gd name="T49" fmla="*/ 372171 w 604011"/>
                <a:gd name="T50" fmla="*/ 372171 w 604011"/>
                <a:gd name="T51" fmla="*/ 372171 w 604011"/>
                <a:gd name="T52" fmla="*/ 372171 w 604011"/>
                <a:gd name="T53" fmla="*/ 372171 w 604011"/>
                <a:gd name="T54" fmla="*/ 372171 w 604011"/>
                <a:gd name="T55" fmla="*/ 372171 w 604011"/>
                <a:gd name="T56" fmla="*/ 372171 w 604011"/>
                <a:gd name="T57" fmla="*/ 372171 w 604011"/>
                <a:gd name="T58" fmla="*/ 372171 w 604011"/>
                <a:gd name="T59" fmla="*/ 372171 w 604011"/>
                <a:gd name="T60" fmla="*/ 372171 w 604011"/>
                <a:gd name="T61" fmla="*/ 372171 w 604011"/>
                <a:gd name="T62" fmla="*/ 372171 w 604011"/>
                <a:gd name="T63" fmla="*/ 372171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1" h="484">
                  <a:moveTo>
                    <a:pt x="227" y="425"/>
                  </a:moveTo>
                  <a:cubicBezTo>
                    <a:pt x="235" y="390"/>
                    <a:pt x="254" y="276"/>
                    <a:pt x="210" y="193"/>
                  </a:cubicBezTo>
                  <a:cubicBezTo>
                    <a:pt x="210" y="193"/>
                    <a:pt x="291" y="201"/>
                    <a:pt x="287" y="305"/>
                  </a:cubicBezTo>
                  <a:cubicBezTo>
                    <a:pt x="287" y="305"/>
                    <a:pt x="358" y="164"/>
                    <a:pt x="240" y="137"/>
                  </a:cubicBezTo>
                  <a:cubicBezTo>
                    <a:pt x="240" y="137"/>
                    <a:pt x="277" y="48"/>
                    <a:pt x="368" y="83"/>
                  </a:cubicBezTo>
                  <a:cubicBezTo>
                    <a:pt x="368" y="83"/>
                    <a:pt x="295" y="0"/>
                    <a:pt x="189" y="97"/>
                  </a:cubicBezTo>
                  <a:cubicBezTo>
                    <a:pt x="178" y="67"/>
                    <a:pt x="186" y="24"/>
                    <a:pt x="186" y="24"/>
                  </a:cubicBezTo>
                  <a:cubicBezTo>
                    <a:pt x="142" y="45"/>
                    <a:pt x="134" y="85"/>
                    <a:pt x="135" y="111"/>
                  </a:cubicBezTo>
                  <a:cubicBezTo>
                    <a:pt x="96" y="104"/>
                    <a:pt x="29" y="119"/>
                    <a:pt x="10" y="189"/>
                  </a:cubicBezTo>
                  <a:cubicBezTo>
                    <a:pt x="10" y="189"/>
                    <a:pt x="83" y="138"/>
                    <a:pt x="141" y="169"/>
                  </a:cubicBezTo>
                  <a:cubicBezTo>
                    <a:pt x="141" y="169"/>
                    <a:pt x="38" y="197"/>
                    <a:pt x="34" y="295"/>
                  </a:cubicBezTo>
                  <a:cubicBezTo>
                    <a:pt x="34" y="295"/>
                    <a:pt x="77" y="242"/>
                    <a:pt x="121" y="229"/>
                  </a:cubicBezTo>
                  <a:cubicBezTo>
                    <a:pt x="117" y="233"/>
                    <a:pt x="115" y="238"/>
                    <a:pt x="115" y="243"/>
                  </a:cubicBezTo>
                  <a:cubicBezTo>
                    <a:pt x="115" y="253"/>
                    <a:pt x="123" y="262"/>
                    <a:pt x="134" y="262"/>
                  </a:cubicBezTo>
                  <a:cubicBezTo>
                    <a:pt x="137" y="262"/>
                    <a:pt x="141" y="260"/>
                    <a:pt x="144" y="259"/>
                  </a:cubicBezTo>
                  <a:cubicBezTo>
                    <a:pt x="141" y="262"/>
                    <a:pt x="140" y="266"/>
                    <a:pt x="140" y="270"/>
                  </a:cubicBezTo>
                  <a:cubicBezTo>
                    <a:pt x="140" y="280"/>
                    <a:pt x="148" y="289"/>
                    <a:pt x="159" y="289"/>
                  </a:cubicBezTo>
                  <a:cubicBezTo>
                    <a:pt x="168" y="289"/>
                    <a:pt x="175" y="282"/>
                    <a:pt x="177" y="274"/>
                  </a:cubicBezTo>
                  <a:cubicBezTo>
                    <a:pt x="182" y="312"/>
                    <a:pt x="183" y="374"/>
                    <a:pt x="147" y="423"/>
                  </a:cubicBezTo>
                  <a:cubicBezTo>
                    <a:pt x="124" y="410"/>
                    <a:pt x="114" y="386"/>
                    <a:pt x="109" y="370"/>
                  </a:cubicBezTo>
                  <a:cubicBezTo>
                    <a:pt x="111" y="373"/>
                    <a:pt x="115" y="374"/>
                    <a:pt x="119" y="373"/>
                  </a:cubicBezTo>
                  <a:cubicBezTo>
                    <a:pt x="123" y="371"/>
                    <a:pt x="125" y="366"/>
                    <a:pt x="123" y="362"/>
                  </a:cubicBezTo>
                  <a:cubicBezTo>
                    <a:pt x="122" y="361"/>
                    <a:pt x="121" y="359"/>
                    <a:pt x="120" y="359"/>
                  </a:cubicBezTo>
                  <a:cubicBezTo>
                    <a:pt x="121" y="359"/>
                    <a:pt x="123" y="359"/>
                    <a:pt x="124" y="358"/>
                  </a:cubicBezTo>
                  <a:cubicBezTo>
                    <a:pt x="128" y="356"/>
                    <a:pt x="130" y="352"/>
                    <a:pt x="128" y="348"/>
                  </a:cubicBezTo>
                  <a:cubicBezTo>
                    <a:pt x="127" y="346"/>
                    <a:pt x="126" y="344"/>
                    <a:pt x="124" y="343"/>
                  </a:cubicBezTo>
                  <a:cubicBezTo>
                    <a:pt x="143" y="341"/>
                    <a:pt x="168" y="354"/>
                    <a:pt x="168" y="354"/>
                  </a:cubicBezTo>
                  <a:cubicBezTo>
                    <a:pt x="150" y="317"/>
                    <a:pt x="105" y="323"/>
                    <a:pt x="105" y="323"/>
                  </a:cubicBezTo>
                  <a:cubicBezTo>
                    <a:pt x="123" y="301"/>
                    <a:pt x="160" y="309"/>
                    <a:pt x="160" y="309"/>
                  </a:cubicBezTo>
                  <a:cubicBezTo>
                    <a:pt x="140" y="285"/>
                    <a:pt x="112" y="290"/>
                    <a:pt x="98" y="300"/>
                  </a:cubicBezTo>
                  <a:cubicBezTo>
                    <a:pt x="94" y="289"/>
                    <a:pt x="84" y="275"/>
                    <a:pt x="63" y="274"/>
                  </a:cubicBezTo>
                  <a:cubicBezTo>
                    <a:pt x="63" y="274"/>
                    <a:pt x="73" y="290"/>
                    <a:pt x="74" y="304"/>
                  </a:cubicBezTo>
                  <a:cubicBezTo>
                    <a:pt x="17" y="284"/>
                    <a:pt x="2" y="329"/>
                    <a:pt x="2" y="329"/>
                  </a:cubicBezTo>
                  <a:cubicBezTo>
                    <a:pt x="32" y="299"/>
                    <a:pt x="62" y="328"/>
                    <a:pt x="62" y="328"/>
                  </a:cubicBezTo>
                  <a:cubicBezTo>
                    <a:pt x="20" y="358"/>
                    <a:pt x="72" y="401"/>
                    <a:pt x="72" y="401"/>
                  </a:cubicBezTo>
                  <a:cubicBezTo>
                    <a:pt x="52" y="362"/>
                    <a:pt x="82" y="344"/>
                    <a:pt x="82" y="344"/>
                  </a:cubicBezTo>
                  <a:cubicBezTo>
                    <a:pt x="80" y="376"/>
                    <a:pt x="97" y="409"/>
                    <a:pt x="108" y="427"/>
                  </a:cubicBezTo>
                  <a:cubicBezTo>
                    <a:pt x="44" y="432"/>
                    <a:pt x="0" y="442"/>
                    <a:pt x="0" y="454"/>
                  </a:cubicBezTo>
                  <a:cubicBezTo>
                    <a:pt x="0" y="471"/>
                    <a:pt x="83" y="484"/>
                    <a:pt x="185" y="484"/>
                  </a:cubicBezTo>
                  <a:cubicBezTo>
                    <a:pt x="288" y="484"/>
                    <a:pt x="371" y="471"/>
                    <a:pt x="371" y="454"/>
                  </a:cubicBezTo>
                  <a:cubicBezTo>
                    <a:pt x="371" y="440"/>
                    <a:pt x="310" y="428"/>
                    <a:pt x="227" y="425"/>
                  </a:cubicBezTo>
                  <a:close/>
                  <a:moveTo>
                    <a:pt x="143" y="227"/>
                  </a:moveTo>
                  <a:cubicBezTo>
                    <a:pt x="145" y="227"/>
                    <a:pt x="148" y="227"/>
                    <a:pt x="150" y="228"/>
                  </a:cubicBezTo>
                  <a:cubicBezTo>
                    <a:pt x="149" y="229"/>
                    <a:pt x="149" y="230"/>
                    <a:pt x="148" y="231"/>
                  </a:cubicBezTo>
                  <a:cubicBezTo>
                    <a:pt x="147" y="229"/>
                    <a:pt x="145" y="228"/>
                    <a:pt x="143" y="227"/>
                  </a:cubicBezTo>
                  <a:close/>
                  <a:moveTo>
                    <a:pt x="148" y="254"/>
                  </a:moveTo>
                  <a:cubicBezTo>
                    <a:pt x="150" y="253"/>
                    <a:pt x="150" y="251"/>
                    <a:pt x="151" y="249"/>
                  </a:cubicBezTo>
                  <a:cubicBezTo>
                    <a:pt x="152" y="250"/>
                    <a:pt x="153" y="251"/>
                    <a:pt x="154" y="252"/>
                  </a:cubicBezTo>
                  <a:cubicBezTo>
                    <a:pt x="152" y="252"/>
                    <a:pt x="150" y="253"/>
                    <a:pt x="148" y="254"/>
                  </a:cubicBezTo>
                  <a:close/>
                  <a:moveTo>
                    <a:pt x="171" y="256"/>
                  </a:moveTo>
                  <a:cubicBezTo>
                    <a:pt x="172" y="255"/>
                    <a:pt x="173" y="255"/>
                    <a:pt x="173" y="255"/>
                  </a:cubicBezTo>
                  <a:cubicBezTo>
                    <a:pt x="174" y="256"/>
                    <a:pt x="174" y="258"/>
                    <a:pt x="175" y="261"/>
                  </a:cubicBezTo>
                  <a:cubicBezTo>
                    <a:pt x="174" y="259"/>
                    <a:pt x="172" y="257"/>
                    <a:pt x="171" y="256"/>
                  </a:cubicBezTo>
                  <a:close/>
                  <a:moveTo>
                    <a:pt x="115" y="356"/>
                  </a:moveTo>
                  <a:cubicBezTo>
                    <a:pt x="116" y="357"/>
                    <a:pt x="116" y="357"/>
                    <a:pt x="117" y="358"/>
                  </a:cubicBezTo>
                  <a:cubicBezTo>
                    <a:pt x="116" y="358"/>
                    <a:pt x="115" y="358"/>
                    <a:pt x="114" y="358"/>
                  </a:cubicBezTo>
                  <a:cubicBezTo>
                    <a:pt x="115" y="357"/>
                    <a:pt x="115" y="357"/>
                    <a:pt x="115" y="356"/>
                  </a:cubicBezTo>
                  <a:close/>
                  <a:moveTo>
                    <a:pt x="114" y="346"/>
                  </a:moveTo>
                  <a:cubicBezTo>
                    <a:pt x="114" y="347"/>
                    <a:pt x="113" y="348"/>
                    <a:pt x="113" y="349"/>
                  </a:cubicBezTo>
                  <a:cubicBezTo>
                    <a:pt x="113" y="348"/>
                    <a:pt x="112" y="348"/>
                    <a:pt x="112" y="348"/>
                  </a:cubicBezTo>
                  <a:cubicBezTo>
                    <a:pt x="113" y="347"/>
                    <a:pt x="114" y="347"/>
                    <a:pt x="114" y="346"/>
                  </a:cubicBezTo>
                  <a:close/>
                  <a:moveTo>
                    <a:pt x="108" y="365"/>
                  </a:moveTo>
                  <a:cubicBezTo>
                    <a:pt x="108" y="364"/>
                    <a:pt x="107" y="363"/>
                    <a:pt x="107" y="362"/>
                  </a:cubicBezTo>
                  <a:cubicBezTo>
                    <a:pt x="108" y="362"/>
                    <a:pt x="108" y="362"/>
                    <a:pt x="109" y="362"/>
                  </a:cubicBezTo>
                  <a:cubicBezTo>
                    <a:pt x="108" y="363"/>
                    <a:pt x="108" y="364"/>
                    <a:pt x="108" y="36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5774" y="7125"/>
              <a:ext cx="649" cy="711"/>
            </a:xfrm>
            <a:custGeom>
              <a:avLst/>
              <a:gdLst>
                <a:gd name="T0" fmla="*/ 372171 w 604011"/>
                <a:gd name="T1" fmla="*/ 372171 w 604011"/>
                <a:gd name="T2" fmla="*/ 372171 w 604011"/>
                <a:gd name="T3" fmla="*/ 372171 w 604011"/>
                <a:gd name="T4" fmla="*/ 372171 w 604011"/>
                <a:gd name="T5" fmla="*/ 372171 w 604011"/>
                <a:gd name="T6" fmla="*/ 372171 w 604011"/>
                <a:gd name="T7" fmla="*/ 372171 w 604011"/>
                <a:gd name="T8" fmla="*/ 372171 w 604011"/>
                <a:gd name="T9" fmla="*/ 372171 w 604011"/>
                <a:gd name="T10" fmla="*/ 372171 w 604011"/>
                <a:gd name="T11" fmla="*/ 372171 w 604011"/>
                <a:gd name="T12" fmla="*/ 372171 w 604011"/>
                <a:gd name="T13" fmla="*/ 372171 w 604011"/>
                <a:gd name="T14" fmla="*/ 372171 w 604011"/>
                <a:gd name="T15" fmla="*/ 372171 w 604011"/>
                <a:gd name="T16" fmla="*/ 372171 w 604011"/>
                <a:gd name="T17" fmla="*/ 372171 w 604011"/>
                <a:gd name="T18" fmla="*/ 372171 w 604011"/>
                <a:gd name="T19" fmla="*/ 372171 w 604011"/>
                <a:gd name="T20" fmla="*/ 372171 w 604011"/>
                <a:gd name="T21" fmla="*/ 372171 w 604011"/>
                <a:gd name="T22" fmla="*/ 372171 w 604011"/>
                <a:gd name="T23" fmla="*/ 372171 w 604011"/>
                <a:gd name="T24" fmla="*/ 372171 w 604011"/>
                <a:gd name="T25" fmla="*/ 372171 w 604011"/>
                <a:gd name="T26" fmla="*/ 372171 w 604011"/>
                <a:gd name="T27" fmla="*/ 372171 w 604011"/>
                <a:gd name="T28" fmla="*/ 372171 w 604011"/>
                <a:gd name="T29" fmla="*/ 372171 w 604011"/>
                <a:gd name="T30" fmla="*/ 372171 w 604011"/>
                <a:gd name="T31" fmla="*/ 372171 w 604011"/>
                <a:gd name="T32" fmla="*/ 372171 w 604011"/>
                <a:gd name="T33" fmla="*/ 372171 w 604011"/>
                <a:gd name="T34" fmla="*/ 372171 w 604011"/>
                <a:gd name="T35" fmla="*/ 372171 w 604011"/>
                <a:gd name="T36" fmla="*/ 372171 w 604011"/>
                <a:gd name="T37" fmla="*/ 372171 w 604011"/>
                <a:gd name="T38" fmla="*/ 372171 w 604011"/>
                <a:gd name="T39" fmla="*/ 372171 w 604011"/>
                <a:gd name="T40" fmla="*/ 372171 w 604011"/>
                <a:gd name="T41" fmla="*/ 372171 w 604011"/>
                <a:gd name="T42" fmla="*/ 372171 w 604011"/>
                <a:gd name="T43" fmla="*/ 372171 w 604011"/>
                <a:gd name="T44" fmla="*/ 372171 w 604011"/>
                <a:gd name="T45" fmla="*/ 372171 w 604011"/>
                <a:gd name="T46" fmla="*/ 372171 w 604011"/>
                <a:gd name="T47" fmla="*/ 372171 w 604011"/>
                <a:gd name="T48" fmla="*/ 372171 w 604011"/>
                <a:gd name="T49" fmla="*/ 372171 w 604011"/>
                <a:gd name="T50" fmla="*/ 372171 w 604011"/>
                <a:gd name="T51" fmla="*/ 372171 w 604011"/>
                <a:gd name="T52" fmla="*/ 372171 w 604011"/>
                <a:gd name="T53" fmla="*/ 372171 w 604011"/>
                <a:gd name="T54" fmla="*/ 372171 w 604011"/>
                <a:gd name="T55" fmla="*/ 372171 w 604011"/>
                <a:gd name="T56" fmla="*/ 372171 w 604011"/>
                <a:gd name="T57" fmla="*/ 372171 w 604011"/>
                <a:gd name="T58" fmla="*/ 372171 w 604011"/>
                <a:gd name="T59" fmla="*/ 372171 w 604011"/>
                <a:gd name="T60" fmla="*/ 372171 w 604011"/>
                <a:gd name="T61" fmla="*/ 372171 w 604011"/>
                <a:gd name="T62" fmla="*/ 372171 w 604011"/>
                <a:gd name="T63" fmla="*/ 372171 w 604011"/>
                <a:gd name="T64" fmla="*/ 372171 w 604011"/>
                <a:gd name="T65" fmla="*/ 372171 w 604011"/>
                <a:gd name="T66" fmla="*/ 372171 w 604011"/>
                <a:gd name="T67" fmla="*/ 372171 w 604011"/>
                <a:gd name="T68" fmla="*/ 372171 w 604011"/>
                <a:gd name="T69" fmla="*/ 372171 w 604011"/>
                <a:gd name="T70" fmla="*/ 372171 w 604011"/>
                <a:gd name="T71" fmla="*/ 372171 w 604011"/>
                <a:gd name="T72" fmla="*/ 372171 w 604011"/>
                <a:gd name="T73" fmla="*/ 372171 w 604011"/>
                <a:gd name="T74" fmla="*/ 372171 w 604011"/>
                <a:gd name="T75" fmla="*/ 372171 w 604011"/>
                <a:gd name="T76" fmla="*/ 372171 w 604011"/>
                <a:gd name="T77" fmla="*/ 372171 w 604011"/>
                <a:gd name="T78" fmla="*/ 372171 w 604011"/>
                <a:gd name="T79" fmla="*/ 372171 w 604011"/>
                <a:gd name="T80" fmla="*/ 372171 w 604011"/>
                <a:gd name="T81" fmla="*/ 372171 w 604011"/>
                <a:gd name="T82" fmla="*/ 372171 w 604011"/>
                <a:gd name="T83" fmla="*/ 372171 w 604011"/>
                <a:gd name="T84" fmla="*/ 372171 w 604011"/>
                <a:gd name="T85" fmla="*/ 372171 w 604011"/>
                <a:gd name="T86" fmla="*/ 372171 w 604011"/>
                <a:gd name="T87" fmla="*/ 372171 w 604011"/>
                <a:gd name="T88" fmla="*/ 372171 w 604011"/>
                <a:gd name="T89" fmla="*/ 372171 w 604011"/>
                <a:gd name="T90" fmla="*/ 372171 w 604011"/>
                <a:gd name="T91" fmla="*/ 372171 w 604011"/>
                <a:gd name="T92" fmla="*/ 372171 w 604011"/>
                <a:gd name="T93" fmla="*/ 372171 w 604011"/>
                <a:gd name="T94" fmla="*/ 372171 w 604011"/>
                <a:gd name="T95" fmla="*/ 372171 w 604011"/>
                <a:gd name="T96" fmla="*/ 372171 w 604011"/>
                <a:gd name="T97" fmla="*/ 372171 w 604011"/>
                <a:gd name="T98" fmla="*/ 372171 w 604011"/>
                <a:gd name="T99" fmla="*/ 372171 w 604011"/>
                <a:gd name="T100" fmla="*/ 372171 w 604011"/>
                <a:gd name="T101" fmla="*/ 372171 w 604011"/>
                <a:gd name="T102" fmla="*/ 372171 w 604011"/>
                <a:gd name="T103" fmla="*/ 372171 w 604011"/>
                <a:gd name="T104" fmla="*/ 372171 w 604011"/>
                <a:gd name="T105" fmla="*/ 372171 w 604011"/>
                <a:gd name="T106" fmla="*/ 372171 w 604011"/>
                <a:gd name="T107" fmla="*/ 372171 w 604011"/>
                <a:gd name="T108" fmla="*/ 372171 w 604011"/>
                <a:gd name="T109" fmla="*/ 372171 w 604011"/>
                <a:gd name="T110" fmla="*/ 372171 w 604011"/>
                <a:gd name="T111" fmla="*/ 372171 w 604011"/>
                <a:gd name="T112" fmla="*/ 372171 w 604011"/>
                <a:gd name="T113" fmla="*/ 372171 w 604011"/>
                <a:gd name="T114" fmla="*/ 372171 w 604011"/>
                <a:gd name="T115" fmla="*/ 372171 w 604011"/>
                <a:gd name="T116" fmla="*/ 372171 w 604011"/>
                <a:gd name="T117" fmla="*/ 372171 w 604011"/>
                <a:gd name="T118" fmla="*/ 372171 w 604011"/>
                <a:gd name="T119" fmla="*/ 372171 w 604011"/>
                <a:gd name="T120" fmla="*/ 372171 w 604011"/>
                <a:gd name="T121" fmla="*/ 372171 w 604011"/>
                <a:gd name="T122" fmla="*/ 372171 w 604011"/>
                <a:gd name="T123" fmla="*/ 372171 w 604011"/>
                <a:gd name="T124" fmla="*/ 372171 w 604011"/>
                <a:gd name="T125" fmla="*/ 372171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83" h="7775">
                  <a:moveTo>
                    <a:pt x="6510" y="2562"/>
                  </a:moveTo>
                  <a:cubicBezTo>
                    <a:pt x="6343" y="2441"/>
                    <a:pt x="6223" y="2251"/>
                    <a:pt x="6244" y="2065"/>
                  </a:cubicBezTo>
                  <a:cubicBezTo>
                    <a:pt x="6318" y="1407"/>
                    <a:pt x="5915" y="845"/>
                    <a:pt x="5263" y="743"/>
                  </a:cubicBezTo>
                  <a:cubicBezTo>
                    <a:pt x="5148" y="725"/>
                    <a:pt x="5033" y="675"/>
                    <a:pt x="4928" y="619"/>
                  </a:cubicBezTo>
                  <a:cubicBezTo>
                    <a:pt x="4732" y="514"/>
                    <a:pt x="4527" y="475"/>
                    <a:pt x="4315" y="534"/>
                  </a:cubicBezTo>
                  <a:cubicBezTo>
                    <a:pt x="4201" y="566"/>
                    <a:pt x="4130" y="552"/>
                    <a:pt x="4039" y="470"/>
                  </a:cubicBezTo>
                  <a:cubicBezTo>
                    <a:pt x="3521" y="0"/>
                    <a:pt x="2708" y="168"/>
                    <a:pt x="2454" y="805"/>
                  </a:cubicBezTo>
                  <a:cubicBezTo>
                    <a:pt x="2381" y="988"/>
                    <a:pt x="2273" y="1095"/>
                    <a:pt x="2104" y="1165"/>
                  </a:cubicBezTo>
                  <a:cubicBezTo>
                    <a:pt x="2066" y="1180"/>
                    <a:pt x="2024" y="1198"/>
                    <a:pt x="1998" y="1226"/>
                  </a:cubicBezTo>
                  <a:cubicBezTo>
                    <a:pt x="1913" y="1317"/>
                    <a:pt x="1833" y="1295"/>
                    <a:pt x="1730" y="1251"/>
                  </a:cubicBezTo>
                  <a:cubicBezTo>
                    <a:pt x="1070" y="970"/>
                    <a:pt x="359" y="1433"/>
                    <a:pt x="332" y="2148"/>
                  </a:cubicBezTo>
                  <a:cubicBezTo>
                    <a:pt x="328" y="2250"/>
                    <a:pt x="285" y="2361"/>
                    <a:pt x="230" y="2450"/>
                  </a:cubicBezTo>
                  <a:cubicBezTo>
                    <a:pt x="34" y="2765"/>
                    <a:pt x="0" y="3082"/>
                    <a:pt x="131" y="3410"/>
                  </a:cubicBezTo>
                  <a:cubicBezTo>
                    <a:pt x="36" y="3647"/>
                    <a:pt x="119" y="3943"/>
                    <a:pt x="353" y="4114"/>
                  </a:cubicBezTo>
                  <a:cubicBezTo>
                    <a:pt x="609" y="4303"/>
                    <a:pt x="905" y="4204"/>
                    <a:pt x="1132" y="4022"/>
                  </a:cubicBezTo>
                  <a:cubicBezTo>
                    <a:pt x="1196" y="4016"/>
                    <a:pt x="1261" y="4003"/>
                    <a:pt x="1328" y="3983"/>
                  </a:cubicBezTo>
                  <a:cubicBezTo>
                    <a:pt x="1461" y="3942"/>
                    <a:pt x="1581" y="3893"/>
                    <a:pt x="1694" y="3947"/>
                  </a:cubicBezTo>
                  <a:cubicBezTo>
                    <a:pt x="1711" y="3961"/>
                    <a:pt x="1730" y="3972"/>
                    <a:pt x="1748" y="3983"/>
                  </a:cubicBezTo>
                  <a:cubicBezTo>
                    <a:pt x="1753" y="3987"/>
                    <a:pt x="1758" y="3991"/>
                    <a:pt x="1763" y="3996"/>
                  </a:cubicBezTo>
                  <a:cubicBezTo>
                    <a:pt x="1764" y="3995"/>
                    <a:pt x="1764" y="3994"/>
                    <a:pt x="1765" y="3993"/>
                  </a:cubicBezTo>
                  <a:cubicBezTo>
                    <a:pt x="1802" y="4013"/>
                    <a:pt x="1840" y="4028"/>
                    <a:pt x="1879" y="4040"/>
                  </a:cubicBezTo>
                  <a:cubicBezTo>
                    <a:pt x="2097" y="4810"/>
                    <a:pt x="2566" y="5484"/>
                    <a:pt x="3209" y="5963"/>
                  </a:cubicBezTo>
                  <a:cubicBezTo>
                    <a:pt x="3170" y="6434"/>
                    <a:pt x="3045" y="6896"/>
                    <a:pt x="2811" y="7348"/>
                  </a:cubicBezTo>
                  <a:cubicBezTo>
                    <a:pt x="2550" y="7508"/>
                    <a:pt x="2232" y="7392"/>
                    <a:pt x="1959" y="7317"/>
                  </a:cubicBezTo>
                  <a:cubicBezTo>
                    <a:pt x="1717" y="7250"/>
                    <a:pt x="1482" y="7225"/>
                    <a:pt x="1241" y="7302"/>
                  </a:cubicBezTo>
                  <a:cubicBezTo>
                    <a:pt x="1191" y="7318"/>
                    <a:pt x="1168" y="7357"/>
                    <a:pt x="1166" y="7398"/>
                  </a:cubicBezTo>
                  <a:cubicBezTo>
                    <a:pt x="1165" y="7399"/>
                    <a:pt x="1165" y="7400"/>
                    <a:pt x="1165" y="7402"/>
                  </a:cubicBezTo>
                  <a:cubicBezTo>
                    <a:pt x="1146" y="7480"/>
                    <a:pt x="1128" y="7559"/>
                    <a:pt x="1110" y="7637"/>
                  </a:cubicBezTo>
                  <a:cubicBezTo>
                    <a:pt x="1093" y="7711"/>
                    <a:pt x="1146" y="7761"/>
                    <a:pt x="1203" y="7771"/>
                  </a:cubicBezTo>
                  <a:cubicBezTo>
                    <a:pt x="1212" y="7773"/>
                    <a:pt x="1222" y="7775"/>
                    <a:pt x="1232" y="7775"/>
                  </a:cubicBezTo>
                  <a:lnTo>
                    <a:pt x="5693" y="7775"/>
                  </a:lnTo>
                  <a:cubicBezTo>
                    <a:pt x="5732" y="7775"/>
                    <a:pt x="5760" y="7758"/>
                    <a:pt x="5777" y="7733"/>
                  </a:cubicBezTo>
                  <a:cubicBezTo>
                    <a:pt x="5803" y="7713"/>
                    <a:pt x="5820" y="7682"/>
                    <a:pt x="5820" y="7648"/>
                  </a:cubicBezTo>
                  <a:lnTo>
                    <a:pt x="5820" y="7485"/>
                  </a:lnTo>
                  <a:cubicBezTo>
                    <a:pt x="5820" y="7436"/>
                    <a:pt x="5787" y="7395"/>
                    <a:pt x="5743" y="7381"/>
                  </a:cubicBezTo>
                  <a:cubicBezTo>
                    <a:pt x="5726" y="7367"/>
                    <a:pt x="5703" y="7358"/>
                    <a:pt x="5675" y="7358"/>
                  </a:cubicBezTo>
                  <a:lnTo>
                    <a:pt x="4327" y="7358"/>
                  </a:lnTo>
                  <a:cubicBezTo>
                    <a:pt x="4260" y="7280"/>
                    <a:pt x="4192" y="7202"/>
                    <a:pt x="4121" y="7125"/>
                  </a:cubicBezTo>
                  <a:cubicBezTo>
                    <a:pt x="3926" y="6910"/>
                    <a:pt x="3839" y="6670"/>
                    <a:pt x="3927" y="6381"/>
                  </a:cubicBezTo>
                  <a:cubicBezTo>
                    <a:pt x="3958" y="6280"/>
                    <a:pt x="3980" y="6176"/>
                    <a:pt x="3993" y="6071"/>
                  </a:cubicBezTo>
                  <a:cubicBezTo>
                    <a:pt x="4030" y="5762"/>
                    <a:pt x="4065" y="5451"/>
                    <a:pt x="4101" y="5136"/>
                  </a:cubicBezTo>
                  <a:cubicBezTo>
                    <a:pt x="4553" y="5093"/>
                    <a:pt x="4962" y="4900"/>
                    <a:pt x="5280" y="4573"/>
                  </a:cubicBezTo>
                  <a:cubicBezTo>
                    <a:pt x="5412" y="4572"/>
                    <a:pt x="5530" y="4533"/>
                    <a:pt x="5629" y="4467"/>
                  </a:cubicBezTo>
                  <a:lnTo>
                    <a:pt x="5668" y="4455"/>
                  </a:lnTo>
                  <a:cubicBezTo>
                    <a:pt x="5883" y="4628"/>
                    <a:pt x="6215" y="4646"/>
                    <a:pt x="6465" y="4553"/>
                  </a:cubicBezTo>
                  <a:cubicBezTo>
                    <a:pt x="6697" y="4468"/>
                    <a:pt x="6898" y="4236"/>
                    <a:pt x="6905" y="3980"/>
                  </a:cubicBezTo>
                  <a:cubicBezTo>
                    <a:pt x="6906" y="3957"/>
                    <a:pt x="6904" y="3933"/>
                    <a:pt x="6902" y="3909"/>
                  </a:cubicBezTo>
                  <a:cubicBezTo>
                    <a:pt x="7083" y="3444"/>
                    <a:pt x="6918" y="2857"/>
                    <a:pt x="6510" y="2562"/>
                  </a:cubicBezTo>
                  <a:close/>
                  <a:moveTo>
                    <a:pt x="2576" y="3964"/>
                  </a:moveTo>
                  <a:cubicBezTo>
                    <a:pt x="2578" y="3963"/>
                    <a:pt x="2580" y="3962"/>
                    <a:pt x="2583" y="3961"/>
                  </a:cubicBezTo>
                  <a:cubicBezTo>
                    <a:pt x="2630" y="3944"/>
                    <a:pt x="2711" y="3964"/>
                    <a:pt x="2753" y="3997"/>
                  </a:cubicBezTo>
                  <a:cubicBezTo>
                    <a:pt x="2813" y="4043"/>
                    <a:pt x="2869" y="4093"/>
                    <a:pt x="2923" y="4144"/>
                  </a:cubicBezTo>
                  <a:cubicBezTo>
                    <a:pt x="2925" y="4149"/>
                    <a:pt x="2925" y="4153"/>
                    <a:pt x="2926" y="4157"/>
                  </a:cubicBezTo>
                  <a:cubicBezTo>
                    <a:pt x="3010" y="4437"/>
                    <a:pt x="3093" y="4717"/>
                    <a:pt x="3177" y="4996"/>
                  </a:cubicBezTo>
                  <a:cubicBezTo>
                    <a:pt x="3197" y="5137"/>
                    <a:pt x="3210" y="5277"/>
                    <a:pt x="3217" y="5417"/>
                  </a:cubicBezTo>
                  <a:cubicBezTo>
                    <a:pt x="2784" y="5061"/>
                    <a:pt x="2547" y="4532"/>
                    <a:pt x="2576" y="3964"/>
                  </a:cubicBezTo>
                  <a:close/>
                  <a:moveTo>
                    <a:pt x="4201" y="4773"/>
                  </a:moveTo>
                  <a:cubicBezTo>
                    <a:pt x="4220" y="4726"/>
                    <a:pt x="4240" y="4679"/>
                    <a:pt x="4261" y="4632"/>
                  </a:cubicBezTo>
                  <a:cubicBezTo>
                    <a:pt x="4267" y="4632"/>
                    <a:pt x="4274" y="4632"/>
                    <a:pt x="4281" y="4632"/>
                  </a:cubicBezTo>
                  <a:cubicBezTo>
                    <a:pt x="4281" y="4616"/>
                    <a:pt x="4281" y="4600"/>
                    <a:pt x="4282" y="4584"/>
                  </a:cubicBezTo>
                  <a:cubicBezTo>
                    <a:pt x="4338" y="4458"/>
                    <a:pt x="4399" y="4336"/>
                    <a:pt x="4467" y="4219"/>
                  </a:cubicBezTo>
                  <a:cubicBezTo>
                    <a:pt x="4555" y="4296"/>
                    <a:pt x="4646" y="4365"/>
                    <a:pt x="4742" y="4421"/>
                  </a:cubicBezTo>
                  <a:cubicBezTo>
                    <a:pt x="4580" y="4565"/>
                    <a:pt x="4398" y="4682"/>
                    <a:pt x="4201" y="4773"/>
                  </a:cubicBezTo>
                  <a:close/>
                </a:path>
              </a:pathLst>
            </a:custGeom>
            <a:solidFill>
              <a:srgbClr val="FF6D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5"/>
            <p:cNvSpPr>
              <a:spLocks noEditPoints="1"/>
            </p:cNvSpPr>
            <p:nvPr/>
          </p:nvSpPr>
          <p:spPr bwMode="auto">
            <a:xfrm>
              <a:off x="8951" y="4258"/>
              <a:ext cx="776" cy="606"/>
            </a:xfrm>
            <a:custGeom>
              <a:avLst/>
              <a:gdLst>
                <a:gd name="connsiteX0" fmla="*/ 31461 w 607525"/>
                <a:gd name="connsiteY0" fmla="*/ 411587 h 474320"/>
                <a:gd name="connsiteX1" fmla="*/ 321954 w 607525"/>
                <a:gd name="connsiteY1" fmla="*/ 411587 h 474320"/>
                <a:gd name="connsiteX2" fmla="*/ 353321 w 607525"/>
                <a:gd name="connsiteY2" fmla="*/ 442907 h 474320"/>
                <a:gd name="connsiteX3" fmla="*/ 321954 w 607525"/>
                <a:gd name="connsiteY3" fmla="*/ 474320 h 474320"/>
                <a:gd name="connsiteX4" fmla="*/ 31461 w 607525"/>
                <a:gd name="connsiteY4" fmla="*/ 474320 h 474320"/>
                <a:gd name="connsiteX5" fmla="*/ 0 w 607525"/>
                <a:gd name="connsiteY5" fmla="*/ 442907 h 474320"/>
                <a:gd name="connsiteX6" fmla="*/ 31461 w 607525"/>
                <a:gd name="connsiteY6" fmla="*/ 411587 h 474320"/>
                <a:gd name="connsiteX7" fmla="*/ 199038 w 607525"/>
                <a:gd name="connsiteY7" fmla="*/ 1202 h 474320"/>
                <a:gd name="connsiteX8" fmla="*/ 400463 w 607525"/>
                <a:gd name="connsiteY8" fmla="*/ 69496 h 474320"/>
                <a:gd name="connsiteX9" fmla="*/ 414971 w 607525"/>
                <a:gd name="connsiteY9" fmla="*/ 98846 h 474320"/>
                <a:gd name="connsiteX10" fmla="*/ 385671 w 607525"/>
                <a:gd name="connsiteY10" fmla="*/ 113333 h 474320"/>
                <a:gd name="connsiteX11" fmla="*/ 371257 w 607525"/>
                <a:gd name="connsiteY11" fmla="*/ 108441 h 474320"/>
                <a:gd name="connsiteX12" fmla="*/ 344218 w 607525"/>
                <a:gd name="connsiteY12" fmla="*/ 187836 h 474320"/>
                <a:gd name="connsiteX13" fmla="*/ 583892 w 607525"/>
                <a:gd name="connsiteY13" fmla="*/ 269018 h 474320"/>
                <a:gd name="connsiteX14" fmla="*/ 605655 w 607525"/>
                <a:gd name="connsiteY14" fmla="*/ 313043 h 474320"/>
                <a:gd name="connsiteX15" fmla="*/ 561658 w 607525"/>
                <a:gd name="connsiteY15" fmla="*/ 334679 h 474320"/>
                <a:gd name="connsiteX16" fmla="*/ 321984 w 607525"/>
                <a:gd name="connsiteY16" fmla="*/ 253497 h 474320"/>
                <a:gd name="connsiteX17" fmla="*/ 296830 w 607525"/>
                <a:gd name="connsiteY17" fmla="*/ 327342 h 474320"/>
                <a:gd name="connsiteX18" fmla="*/ 311150 w 607525"/>
                <a:gd name="connsiteY18" fmla="*/ 332233 h 474320"/>
                <a:gd name="connsiteX19" fmla="*/ 325659 w 607525"/>
                <a:gd name="connsiteY19" fmla="*/ 361583 h 474320"/>
                <a:gd name="connsiteX20" fmla="*/ 296265 w 607525"/>
                <a:gd name="connsiteY20" fmla="*/ 376070 h 474320"/>
                <a:gd name="connsiteX21" fmla="*/ 94841 w 607525"/>
                <a:gd name="connsiteY21" fmla="*/ 307775 h 474320"/>
                <a:gd name="connsiteX22" fmla="*/ 80426 w 607525"/>
                <a:gd name="connsiteY22" fmla="*/ 278425 h 474320"/>
                <a:gd name="connsiteX23" fmla="*/ 109726 w 607525"/>
                <a:gd name="connsiteY23" fmla="*/ 264033 h 474320"/>
                <a:gd name="connsiteX24" fmla="*/ 124140 w 607525"/>
                <a:gd name="connsiteY24" fmla="*/ 268830 h 474320"/>
                <a:gd name="connsiteX25" fmla="*/ 198567 w 607525"/>
                <a:gd name="connsiteY25" fmla="*/ 49930 h 474320"/>
                <a:gd name="connsiteX26" fmla="*/ 184153 w 607525"/>
                <a:gd name="connsiteY26" fmla="*/ 45038 h 474320"/>
                <a:gd name="connsiteX27" fmla="*/ 169739 w 607525"/>
                <a:gd name="connsiteY27" fmla="*/ 15688 h 474320"/>
                <a:gd name="connsiteX28" fmla="*/ 199038 w 607525"/>
                <a:gd name="connsiteY28" fmla="*/ 1202 h 4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7525" h="474320">
                  <a:moveTo>
                    <a:pt x="31461" y="411587"/>
                  </a:moveTo>
                  <a:lnTo>
                    <a:pt x="321954" y="411587"/>
                  </a:lnTo>
                  <a:cubicBezTo>
                    <a:pt x="339286" y="411587"/>
                    <a:pt x="353321" y="425601"/>
                    <a:pt x="353321" y="442907"/>
                  </a:cubicBezTo>
                  <a:cubicBezTo>
                    <a:pt x="353321" y="460212"/>
                    <a:pt x="339286" y="474320"/>
                    <a:pt x="321954" y="474320"/>
                  </a:cubicBezTo>
                  <a:lnTo>
                    <a:pt x="31461" y="474320"/>
                  </a:lnTo>
                  <a:cubicBezTo>
                    <a:pt x="14129" y="474320"/>
                    <a:pt x="0" y="460212"/>
                    <a:pt x="0" y="442907"/>
                  </a:cubicBezTo>
                  <a:cubicBezTo>
                    <a:pt x="0" y="425601"/>
                    <a:pt x="14129" y="411587"/>
                    <a:pt x="31461" y="411587"/>
                  </a:cubicBezTo>
                  <a:close/>
                  <a:moveTo>
                    <a:pt x="199038" y="1202"/>
                  </a:moveTo>
                  <a:lnTo>
                    <a:pt x="400463" y="69496"/>
                  </a:lnTo>
                  <a:cubicBezTo>
                    <a:pt x="412616" y="73635"/>
                    <a:pt x="419116" y="86711"/>
                    <a:pt x="414971" y="98846"/>
                  </a:cubicBezTo>
                  <a:cubicBezTo>
                    <a:pt x="410920" y="110981"/>
                    <a:pt x="397730" y="117378"/>
                    <a:pt x="385671" y="113333"/>
                  </a:cubicBezTo>
                  <a:lnTo>
                    <a:pt x="371257" y="108441"/>
                  </a:lnTo>
                  <a:lnTo>
                    <a:pt x="344218" y="187836"/>
                  </a:lnTo>
                  <a:lnTo>
                    <a:pt x="583892" y="269018"/>
                  </a:lnTo>
                  <a:cubicBezTo>
                    <a:pt x="602075" y="275227"/>
                    <a:pt x="611873" y="294888"/>
                    <a:pt x="605655" y="313043"/>
                  </a:cubicBezTo>
                  <a:cubicBezTo>
                    <a:pt x="599531" y="331198"/>
                    <a:pt x="579747" y="340888"/>
                    <a:pt x="561658" y="334679"/>
                  </a:cubicBezTo>
                  <a:lnTo>
                    <a:pt x="321984" y="253497"/>
                  </a:lnTo>
                  <a:lnTo>
                    <a:pt x="296830" y="327342"/>
                  </a:lnTo>
                  <a:lnTo>
                    <a:pt x="311150" y="332233"/>
                  </a:lnTo>
                  <a:cubicBezTo>
                    <a:pt x="323303" y="336372"/>
                    <a:pt x="329804" y="349448"/>
                    <a:pt x="325659" y="361583"/>
                  </a:cubicBezTo>
                  <a:cubicBezTo>
                    <a:pt x="321608" y="373624"/>
                    <a:pt x="308418" y="380115"/>
                    <a:pt x="296265" y="376070"/>
                  </a:cubicBezTo>
                  <a:lnTo>
                    <a:pt x="94841" y="307775"/>
                  </a:lnTo>
                  <a:cubicBezTo>
                    <a:pt x="82782" y="303636"/>
                    <a:pt x="76281" y="290466"/>
                    <a:pt x="80426" y="278425"/>
                  </a:cubicBezTo>
                  <a:cubicBezTo>
                    <a:pt x="84477" y="266290"/>
                    <a:pt x="97667" y="259894"/>
                    <a:pt x="109726" y="264033"/>
                  </a:cubicBezTo>
                  <a:lnTo>
                    <a:pt x="124140" y="268830"/>
                  </a:lnTo>
                  <a:lnTo>
                    <a:pt x="198567" y="49930"/>
                  </a:lnTo>
                  <a:lnTo>
                    <a:pt x="184153" y="45038"/>
                  </a:lnTo>
                  <a:cubicBezTo>
                    <a:pt x="172094" y="40899"/>
                    <a:pt x="165593" y="27823"/>
                    <a:pt x="169739" y="15688"/>
                  </a:cubicBezTo>
                  <a:cubicBezTo>
                    <a:pt x="173790" y="3648"/>
                    <a:pt x="186979" y="-2843"/>
                    <a:pt x="199038" y="1202"/>
                  </a:cubicBezTo>
                  <a:close/>
                </a:path>
              </a:pathLst>
            </a:custGeom>
            <a:solidFill>
              <a:srgbClr val="37C1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1979" y="7071"/>
              <a:ext cx="728" cy="727"/>
            </a:xfrm>
            <a:custGeom>
              <a:avLst/>
              <a:gdLst>
                <a:gd name="connsiteX0" fmla="*/ 304799 w 606933"/>
                <a:gd name="connsiteY0" fmla="*/ 178447 h 606016"/>
                <a:gd name="connsiteX1" fmla="*/ 316164 w 606933"/>
                <a:gd name="connsiteY1" fmla="*/ 180849 h 606016"/>
                <a:gd name="connsiteX2" fmla="*/ 326997 w 606933"/>
                <a:gd name="connsiteY2" fmla="*/ 189825 h 606016"/>
                <a:gd name="connsiteX3" fmla="*/ 330108 w 606933"/>
                <a:gd name="connsiteY3" fmla="*/ 297310 h 606016"/>
                <a:gd name="connsiteX4" fmla="*/ 318815 w 606933"/>
                <a:gd name="connsiteY4" fmla="*/ 302373 h 606016"/>
                <a:gd name="connsiteX5" fmla="*/ 308674 w 606933"/>
                <a:gd name="connsiteY5" fmla="*/ 298575 h 606016"/>
                <a:gd name="connsiteX6" fmla="*/ 307521 w 606933"/>
                <a:gd name="connsiteY6" fmla="*/ 277171 h 606016"/>
                <a:gd name="connsiteX7" fmla="*/ 305562 w 606933"/>
                <a:gd name="connsiteY7" fmla="*/ 211345 h 606016"/>
                <a:gd name="connsiteX8" fmla="*/ 298878 w 606933"/>
                <a:gd name="connsiteY8" fmla="*/ 205821 h 606016"/>
                <a:gd name="connsiteX9" fmla="*/ 295075 w 606933"/>
                <a:gd name="connsiteY9" fmla="*/ 184762 h 606016"/>
                <a:gd name="connsiteX10" fmla="*/ 304799 w 606933"/>
                <a:gd name="connsiteY10" fmla="*/ 178447 h 606016"/>
                <a:gd name="connsiteX11" fmla="*/ 190857 w 606933"/>
                <a:gd name="connsiteY11" fmla="*/ 161530 h 606016"/>
                <a:gd name="connsiteX12" fmla="*/ 237977 w 606933"/>
                <a:gd name="connsiteY12" fmla="*/ 195719 h 606016"/>
                <a:gd name="connsiteX13" fmla="*/ 247080 w 606933"/>
                <a:gd name="connsiteY13" fmla="*/ 286270 h 606016"/>
                <a:gd name="connsiteX14" fmla="*/ 265978 w 606933"/>
                <a:gd name="connsiteY14" fmla="*/ 344950 h 606016"/>
                <a:gd name="connsiteX15" fmla="*/ 314489 w 606933"/>
                <a:gd name="connsiteY15" fmla="*/ 383035 h 606016"/>
                <a:gd name="connsiteX16" fmla="*/ 396531 w 606933"/>
                <a:gd name="connsiteY16" fmla="*/ 422960 h 606016"/>
                <a:gd name="connsiteX17" fmla="*/ 397798 w 606933"/>
                <a:gd name="connsiteY17" fmla="*/ 494642 h 606016"/>
                <a:gd name="connsiteX18" fmla="*/ 205253 w 606933"/>
                <a:gd name="connsiteY18" fmla="*/ 387177 h 606016"/>
                <a:gd name="connsiteX19" fmla="*/ 171030 w 606933"/>
                <a:gd name="connsiteY19" fmla="*/ 169600 h 606016"/>
                <a:gd name="connsiteX20" fmla="*/ 190857 w 606933"/>
                <a:gd name="connsiteY20" fmla="*/ 161530 h 606016"/>
                <a:gd name="connsiteX21" fmla="*/ 351301 w 606933"/>
                <a:gd name="connsiteY21" fmla="*/ 133180 h 606016"/>
                <a:gd name="connsiteX22" fmla="*/ 362401 w 606933"/>
                <a:gd name="connsiteY22" fmla="*/ 136661 h 606016"/>
                <a:gd name="connsiteX23" fmla="*/ 371731 w 606933"/>
                <a:gd name="connsiteY23" fmla="*/ 145178 h 606016"/>
                <a:gd name="connsiteX24" fmla="*/ 413194 w 606933"/>
                <a:gd name="connsiteY24" fmla="*/ 243347 h 606016"/>
                <a:gd name="connsiteX25" fmla="*/ 374610 w 606933"/>
                <a:gd name="connsiteY25" fmla="*/ 342322 h 606016"/>
                <a:gd name="connsiteX26" fmla="*/ 363553 w 606933"/>
                <a:gd name="connsiteY26" fmla="*/ 347041 h 606016"/>
                <a:gd name="connsiteX27" fmla="*/ 353187 w 606933"/>
                <a:gd name="connsiteY27" fmla="*/ 343013 h 606016"/>
                <a:gd name="connsiteX28" fmla="*/ 352611 w 606933"/>
                <a:gd name="connsiteY28" fmla="*/ 321492 h 606016"/>
                <a:gd name="connsiteX29" fmla="*/ 350308 w 606933"/>
                <a:gd name="connsiteY29" fmla="*/ 166699 h 606016"/>
                <a:gd name="connsiteX30" fmla="*/ 342936 w 606933"/>
                <a:gd name="connsiteY30" fmla="*/ 159909 h 606016"/>
                <a:gd name="connsiteX31" fmla="*/ 340978 w 606933"/>
                <a:gd name="connsiteY31" fmla="*/ 138503 h 606016"/>
                <a:gd name="connsiteX32" fmla="*/ 351301 w 606933"/>
                <a:gd name="connsiteY32" fmla="*/ 133180 h 606016"/>
                <a:gd name="connsiteX33" fmla="*/ 396617 w 606933"/>
                <a:gd name="connsiteY33" fmla="*/ 88423 h 606016"/>
                <a:gd name="connsiteX34" fmla="*/ 407591 w 606933"/>
                <a:gd name="connsiteY34" fmla="*/ 92292 h 606016"/>
                <a:gd name="connsiteX35" fmla="*/ 416463 w 606933"/>
                <a:gd name="connsiteY35" fmla="*/ 100576 h 606016"/>
                <a:gd name="connsiteX36" fmla="*/ 476491 w 606933"/>
                <a:gd name="connsiteY36" fmla="*/ 243358 h 606016"/>
                <a:gd name="connsiteX37" fmla="*/ 419343 w 606933"/>
                <a:gd name="connsiteY37" fmla="*/ 387062 h 606016"/>
                <a:gd name="connsiteX38" fmla="*/ 408398 w 606933"/>
                <a:gd name="connsiteY38" fmla="*/ 391779 h 606016"/>
                <a:gd name="connsiteX39" fmla="*/ 397798 w 606933"/>
                <a:gd name="connsiteY39" fmla="*/ 387522 h 606016"/>
                <a:gd name="connsiteX40" fmla="*/ 397452 w 606933"/>
                <a:gd name="connsiteY40" fmla="*/ 366122 h 606016"/>
                <a:gd name="connsiteX41" fmla="*/ 395032 w 606933"/>
                <a:gd name="connsiteY41" fmla="*/ 121976 h 606016"/>
                <a:gd name="connsiteX42" fmla="*/ 387428 w 606933"/>
                <a:gd name="connsiteY42" fmla="*/ 114842 h 606016"/>
                <a:gd name="connsiteX43" fmla="*/ 386161 w 606933"/>
                <a:gd name="connsiteY43" fmla="*/ 93442 h 606016"/>
                <a:gd name="connsiteX44" fmla="*/ 396617 w 606933"/>
                <a:gd name="connsiteY44" fmla="*/ 88423 h 606016"/>
                <a:gd name="connsiteX45" fmla="*/ 125950 w 606933"/>
                <a:gd name="connsiteY45" fmla="*/ 23012 h 606016"/>
                <a:gd name="connsiteX46" fmla="*/ 23047 w 606933"/>
                <a:gd name="connsiteY46" fmla="*/ 125760 h 606016"/>
                <a:gd name="connsiteX47" fmla="*/ 23047 w 606933"/>
                <a:gd name="connsiteY47" fmla="*/ 480141 h 606016"/>
                <a:gd name="connsiteX48" fmla="*/ 125950 w 606933"/>
                <a:gd name="connsiteY48" fmla="*/ 583004 h 606016"/>
                <a:gd name="connsiteX49" fmla="*/ 480868 w 606933"/>
                <a:gd name="connsiteY49" fmla="*/ 583004 h 606016"/>
                <a:gd name="connsiteX50" fmla="*/ 583886 w 606933"/>
                <a:gd name="connsiteY50" fmla="*/ 480141 h 606016"/>
                <a:gd name="connsiteX51" fmla="*/ 583886 w 606933"/>
                <a:gd name="connsiteY51" fmla="*/ 125760 h 606016"/>
                <a:gd name="connsiteX52" fmla="*/ 480868 w 606933"/>
                <a:gd name="connsiteY52" fmla="*/ 23012 h 606016"/>
                <a:gd name="connsiteX53" fmla="*/ 125950 w 606933"/>
                <a:gd name="connsiteY53" fmla="*/ 0 h 606016"/>
                <a:gd name="connsiteX54" fmla="*/ 480868 w 606933"/>
                <a:gd name="connsiteY54" fmla="*/ 0 h 606016"/>
                <a:gd name="connsiteX55" fmla="*/ 606933 w 606933"/>
                <a:gd name="connsiteY55" fmla="*/ 125760 h 606016"/>
                <a:gd name="connsiteX56" fmla="*/ 606933 w 606933"/>
                <a:gd name="connsiteY56" fmla="*/ 480141 h 606016"/>
                <a:gd name="connsiteX57" fmla="*/ 480868 w 606933"/>
                <a:gd name="connsiteY57" fmla="*/ 606016 h 606016"/>
                <a:gd name="connsiteX58" fmla="*/ 125950 w 606933"/>
                <a:gd name="connsiteY58" fmla="*/ 606016 h 606016"/>
                <a:gd name="connsiteX59" fmla="*/ 0 w 606933"/>
                <a:gd name="connsiteY59" fmla="*/ 480141 h 606016"/>
                <a:gd name="connsiteX60" fmla="*/ 0 w 606933"/>
                <a:gd name="connsiteY60" fmla="*/ 125760 h 606016"/>
                <a:gd name="connsiteX61" fmla="*/ 125950 w 606933"/>
                <a:gd name="connsiteY61" fmla="*/ 0 h 60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06933" h="606016">
                  <a:moveTo>
                    <a:pt x="304799" y="178447"/>
                  </a:moveTo>
                  <a:cubicBezTo>
                    <a:pt x="308616" y="177742"/>
                    <a:pt x="312707" y="178490"/>
                    <a:pt x="316164" y="180849"/>
                  </a:cubicBezTo>
                  <a:cubicBezTo>
                    <a:pt x="320082" y="183611"/>
                    <a:pt x="323770" y="186603"/>
                    <a:pt x="326997" y="189825"/>
                  </a:cubicBezTo>
                  <a:cubicBezTo>
                    <a:pt x="356383" y="219171"/>
                    <a:pt x="357766" y="266353"/>
                    <a:pt x="330108" y="297310"/>
                  </a:cubicBezTo>
                  <a:cubicBezTo>
                    <a:pt x="327112" y="300647"/>
                    <a:pt x="322963" y="302373"/>
                    <a:pt x="318815" y="302373"/>
                  </a:cubicBezTo>
                  <a:cubicBezTo>
                    <a:pt x="315242" y="302373"/>
                    <a:pt x="311670" y="301107"/>
                    <a:pt x="308674" y="298575"/>
                  </a:cubicBezTo>
                  <a:cubicBezTo>
                    <a:pt x="302451" y="292937"/>
                    <a:pt x="301874" y="283385"/>
                    <a:pt x="307521" y="277171"/>
                  </a:cubicBezTo>
                  <a:cubicBezTo>
                    <a:pt x="324346" y="258183"/>
                    <a:pt x="323540" y="229298"/>
                    <a:pt x="305562" y="211345"/>
                  </a:cubicBezTo>
                  <a:cubicBezTo>
                    <a:pt x="303488" y="209274"/>
                    <a:pt x="301298" y="207433"/>
                    <a:pt x="298878" y="205821"/>
                  </a:cubicBezTo>
                  <a:cubicBezTo>
                    <a:pt x="291964" y="200988"/>
                    <a:pt x="290235" y="191552"/>
                    <a:pt x="295075" y="184762"/>
                  </a:cubicBezTo>
                  <a:cubicBezTo>
                    <a:pt x="297438" y="181310"/>
                    <a:pt x="300981" y="179152"/>
                    <a:pt x="304799" y="178447"/>
                  </a:cubicBezTo>
                  <a:close/>
                  <a:moveTo>
                    <a:pt x="190857" y="161530"/>
                  </a:moveTo>
                  <a:cubicBezTo>
                    <a:pt x="209286" y="159756"/>
                    <a:pt x="223891" y="175440"/>
                    <a:pt x="237977" y="195719"/>
                  </a:cubicBezTo>
                  <a:cubicBezTo>
                    <a:pt x="256875" y="222642"/>
                    <a:pt x="270702" y="277986"/>
                    <a:pt x="247080" y="286270"/>
                  </a:cubicBezTo>
                  <a:cubicBezTo>
                    <a:pt x="234290" y="290757"/>
                    <a:pt x="249961" y="323549"/>
                    <a:pt x="265978" y="344950"/>
                  </a:cubicBezTo>
                  <a:cubicBezTo>
                    <a:pt x="282110" y="366236"/>
                    <a:pt x="305962" y="393390"/>
                    <a:pt x="314489" y="383035"/>
                  </a:cubicBezTo>
                  <a:cubicBezTo>
                    <a:pt x="330505" y="363705"/>
                    <a:pt x="377633" y="395921"/>
                    <a:pt x="396531" y="422960"/>
                  </a:cubicBezTo>
                  <a:cubicBezTo>
                    <a:pt x="415313" y="449884"/>
                    <a:pt x="426144" y="474967"/>
                    <a:pt x="397798" y="494642"/>
                  </a:cubicBezTo>
                  <a:cubicBezTo>
                    <a:pt x="390654" y="499590"/>
                    <a:pt x="309995" y="537214"/>
                    <a:pt x="205253" y="387177"/>
                  </a:cubicBezTo>
                  <a:cubicBezTo>
                    <a:pt x="100626" y="237025"/>
                    <a:pt x="164001" y="174548"/>
                    <a:pt x="171030" y="169600"/>
                  </a:cubicBezTo>
                  <a:cubicBezTo>
                    <a:pt x="178145" y="164653"/>
                    <a:pt x="184713" y="162121"/>
                    <a:pt x="190857" y="161530"/>
                  </a:cubicBezTo>
                  <a:close/>
                  <a:moveTo>
                    <a:pt x="351301" y="133180"/>
                  </a:moveTo>
                  <a:cubicBezTo>
                    <a:pt x="355174" y="132835"/>
                    <a:pt x="359176" y="133957"/>
                    <a:pt x="362401" y="136661"/>
                  </a:cubicBezTo>
                  <a:cubicBezTo>
                    <a:pt x="365626" y="139423"/>
                    <a:pt x="368851" y="142300"/>
                    <a:pt x="371731" y="145178"/>
                  </a:cubicBezTo>
                  <a:cubicBezTo>
                    <a:pt x="397991" y="171418"/>
                    <a:pt x="412734" y="206289"/>
                    <a:pt x="413194" y="243347"/>
                  </a:cubicBezTo>
                  <a:cubicBezTo>
                    <a:pt x="413655" y="280290"/>
                    <a:pt x="400064" y="315507"/>
                    <a:pt x="374610" y="342322"/>
                  </a:cubicBezTo>
                  <a:cubicBezTo>
                    <a:pt x="371615" y="345545"/>
                    <a:pt x="367584" y="347041"/>
                    <a:pt x="363553" y="347041"/>
                  </a:cubicBezTo>
                  <a:cubicBezTo>
                    <a:pt x="359867" y="347041"/>
                    <a:pt x="356182" y="345775"/>
                    <a:pt x="353187" y="343013"/>
                  </a:cubicBezTo>
                  <a:cubicBezTo>
                    <a:pt x="347083" y="337259"/>
                    <a:pt x="346852" y="327591"/>
                    <a:pt x="352611" y="321492"/>
                  </a:cubicBezTo>
                  <a:cubicBezTo>
                    <a:pt x="394190" y="277528"/>
                    <a:pt x="393154" y="209511"/>
                    <a:pt x="350308" y="166699"/>
                  </a:cubicBezTo>
                  <a:cubicBezTo>
                    <a:pt x="348004" y="164397"/>
                    <a:pt x="345470" y="162095"/>
                    <a:pt x="342936" y="159909"/>
                  </a:cubicBezTo>
                  <a:cubicBezTo>
                    <a:pt x="336486" y="154500"/>
                    <a:pt x="335680" y="144947"/>
                    <a:pt x="340978" y="138503"/>
                  </a:cubicBezTo>
                  <a:cubicBezTo>
                    <a:pt x="343685" y="135338"/>
                    <a:pt x="347428" y="133525"/>
                    <a:pt x="351301" y="133180"/>
                  </a:cubicBezTo>
                  <a:close/>
                  <a:moveTo>
                    <a:pt x="396617" y="88423"/>
                  </a:moveTo>
                  <a:cubicBezTo>
                    <a:pt x="400505" y="88207"/>
                    <a:pt x="404480" y="89473"/>
                    <a:pt x="407591" y="92292"/>
                  </a:cubicBezTo>
                  <a:cubicBezTo>
                    <a:pt x="410817" y="95053"/>
                    <a:pt x="413698" y="97814"/>
                    <a:pt x="416463" y="100576"/>
                  </a:cubicBezTo>
                  <a:cubicBezTo>
                    <a:pt x="454715" y="138774"/>
                    <a:pt x="476030" y="189513"/>
                    <a:pt x="476491" y="243358"/>
                  </a:cubicBezTo>
                  <a:cubicBezTo>
                    <a:pt x="476952" y="297319"/>
                    <a:pt x="456674" y="348288"/>
                    <a:pt x="419343" y="387062"/>
                  </a:cubicBezTo>
                  <a:cubicBezTo>
                    <a:pt x="416348" y="390168"/>
                    <a:pt x="412315" y="391779"/>
                    <a:pt x="408398" y="391779"/>
                  </a:cubicBezTo>
                  <a:cubicBezTo>
                    <a:pt x="404595" y="391779"/>
                    <a:pt x="400793" y="390283"/>
                    <a:pt x="397798" y="387522"/>
                  </a:cubicBezTo>
                  <a:cubicBezTo>
                    <a:pt x="391806" y="381654"/>
                    <a:pt x="391576" y="372105"/>
                    <a:pt x="397452" y="366122"/>
                  </a:cubicBezTo>
                  <a:cubicBezTo>
                    <a:pt x="462896" y="298125"/>
                    <a:pt x="461743" y="188707"/>
                    <a:pt x="395032" y="121976"/>
                  </a:cubicBezTo>
                  <a:cubicBezTo>
                    <a:pt x="392613" y="119675"/>
                    <a:pt x="390193" y="117374"/>
                    <a:pt x="387428" y="114842"/>
                  </a:cubicBezTo>
                  <a:cubicBezTo>
                    <a:pt x="381206" y="109320"/>
                    <a:pt x="380630" y="99770"/>
                    <a:pt x="386161" y="93442"/>
                  </a:cubicBezTo>
                  <a:cubicBezTo>
                    <a:pt x="388926" y="90336"/>
                    <a:pt x="392728" y="88639"/>
                    <a:pt x="396617" y="88423"/>
                  </a:cubicBezTo>
                  <a:close/>
                  <a:moveTo>
                    <a:pt x="125950" y="23012"/>
                  </a:moveTo>
                  <a:cubicBezTo>
                    <a:pt x="69255" y="23012"/>
                    <a:pt x="23047" y="69150"/>
                    <a:pt x="23047" y="125760"/>
                  </a:cubicBezTo>
                  <a:lnTo>
                    <a:pt x="23047" y="480141"/>
                  </a:lnTo>
                  <a:cubicBezTo>
                    <a:pt x="23047" y="536865"/>
                    <a:pt x="69255" y="583004"/>
                    <a:pt x="125950" y="583004"/>
                  </a:cubicBezTo>
                  <a:lnTo>
                    <a:pt x="480868" y="583004"/>
                  </a:lnTo>
                  <a:cubicBezTo>
                    <a:pt x="537678" y="583004"/>
                    <a:pt x="583886" y="536865"/>
                    <a:pt x="583886" y="480141"/>
                  </a:cubicBezTo>
                  <a:lnTo>
                    <a:pt x="583886" y="125760"/>
                  </a:lnTo>
                  <a:cubicBezTo>
                    <a:pt x="583886" y="69150"/>
                    <a:pt x="537678" y="23012"/>
                    <a:pt x="480868" y="23012"/>
                  </a:cubicBezTo>
                  <a:close/>
                  <a:moveTo>
                    <a:pt x="125950" y="0"/>
                  </a:moveTo>
                  <a:lnTo>
                    <a:pt x="480868" y="0"/>
                  </a:lnTo>
                  <a:cubicBezTo>
                    <a:pt x="550354" y="0"/>
                    <a:pt x="606933" y="56379"/>
                    <a:pt x="606933" y="125760"/>
                  </a:cubicBezTo>
                  <a:lnTo>
                    <a:pt x="606933" y="480141"/>
                  </a:lnTo>
                  <a:cubicBezTo>
                    <a:pt x="606933" y="549522"/>
                    <a:pt x="550354" y="606016"/>
                    <a:pt x="480868" y="606016"/>
                  </a:cubicBezTo>
                  <a:lnTo>
                    <a:pt x="125950" y="606016"/>
                  </a:lnTo>
                  <a:cubicBezTo>
                    <a:pt x="56464" y="606016"/>
                    <a:pt x="0" y="549522"/>
                    <a:pt x="0" y="480141"/>
                  </a:cubicBezTo>
                  <a:lnTo>
                    <a:pt x="0" y="125760"/>
                  </a:lnTo>
                  <a:cubicBezTo>
                    <a:pt x="0" y="56379"/>
                    <a:pt x="56464" y="0"/>
                    <a:pt x="125950" y="0"/>
                  </a:cubicBezTo>
                  <a:close/>
                </a:path>
              </a:pathLst>
            </a:custGeom>
            <a:solidFill>
              <a:srgbClr val="F5C0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8"/>
            <p:cNvSpPr>
              <a:spLocks noEditPoints="1"/>
            </p:cNvSpPr>
            <p:nvPr/>
          </p:nvSpPr>
          <p:spPr bwMode="auto">
            <a:xfrm>
              <a:off x="15409" y="4230"/>
              <a:ext cx="770" cy="61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7145" h="482946">
                  <a:moveTo>
                    <a:pt x="470526" y="166161"/>
                  </a:moveTo>
                  <a:cubicBezTo>
                    <a:pt x="473988" y="166216"/>
                    <a:pt x="477467" y="167592"/>
                    <a:pt x="480150" y="170271"/>
                  </a:cubicBezTo>
                  <a:cubicBezTo>
                    <a:pt x="498129" y="188519"/>
                    <a:pt x="508424" y="214444"/>
                    <a:pt x="508424" y="241382"/>
                  </a:cubicBezTo>
                  <a:cubicBezTo>
                    <a:pt x="508424" y="268466"/>
                    <a:pt x="498129" y="294390"/>
                    <a:pt x="480150" y="312639"/>
                  </a:cubicBezTo>
                  <a:cubicBezTo>
                    <a:pt x="477395" y="315391"/>
                    <a:pt x="473915" y="316694"/>
                    <a:pt x="470435" y="316694"/>
                  </a:cubicBezTo>
                  <a:cubicBezTo>
                    <a:pt x="466955" y="316694"/>
                    <a:pt x="463620" y="315391"/>
                    <a:pt x="461010" y="312784"/>
                  </a:cubicBezTo>
                  <a:cubicBezTo>
                    <a:pt x="455645" y="307570"/>
                    <a:pt x="455500" y="299025"/>
                    <a:pt x="460720" y="293666"/>
                  </a:cubicBezTo>
                  <a:cubicBezTo>
                    <a:pt x="473915" y="280486"/>
                    <a:pt x="481310" y="261369"/>
                    <a:pt x="481310" y="241382"/>
                  </a:cubicBezTo>
                  <a:cubicBezTo>
                    <a:pt x="481310" y="221540"/>
                    <a:pt x="473915" y="202423"/>
                    <a:pt x="460720" y="189098"/>
                  </a:cubicBezTo>
                  <a:cubicBezTo>
                    <a:pt x="455500" y="183885"/>
                    <a:pt x="455645" y="175340"/>
                    <a:pt x="461010" y="169981"/>
                  </a:cubicBezTo>
                  <a:cubicBezTo>
                    <a:pt x="463620" y="167374"/>
                    <a:pt x="467064" y="166107"/>
                    <a:pt x="470526" y="166161"/>
                  </a:cubicBezTo>
                  <a:close/>
                  <a:moveTo>
                    <a:pt x="35673" y="144822"/>
                  </a:moveTo>
                  <a:cubicBezTo>
                    <a:pt x="31032" y="144822"/>
                    <a:pt x="27117" y="148732"/>
                    <a:pt x="27117" y="153510"/>
                  </a:cubicBezTo>
                  <a:lnTo>
                    <a:pt x="27117" y="329451"/>
                  </a:lnTo>
                  <a:cubicBezTo>
                    <a:pt x="27117" y="334229"/>
                    <a:pt x="31032" y="338139"/>
                    <a:pt x="35673" y="338139"/>
                  </a:cubicBezTo>
                  <a:lnTo>
                    <a:pt x="94837" y="338139"/>
                  </a:lnTo>
                  <a:lnTo>
                    <a:pt x="94837" y="144822"/>
                  </a:lnTo>
                  <a:close/>
                  <a:moveTo>
                    <a:pt x="554259" y="128248"/>
                  </a:moveTo>
                  <a:cubicBezTo>
                    <a:pt x="557737" y="128285"/>
                    <a:pt x="561214" y="129624"/>
                    <a:pt x="563822" y="132229"/>
                  </a:cubicBezTo>
                  <a:cubicBezTo>
                    <a:pt x="591352" y="160169"/>
                    <a:pt x="607145" y="199979"/>
                    <a:pt x="607145" y="241381"/>
                  </a:cubicBezTo>
                  <a:cubicBezTo>
                    <a:pt x="607145" y="282784"/>
                    <a:pt x="591352" y="322594"/>
                    <a:pt x="563822" y="350534"/>
                  </a:cubicBezTo>
                  <a:cubicBezTo>
                    <a:pt x="561069" y="353284"/>
                    <a:pt x="557591" y="354587"/>
                    <a:pt x="554114" y="354587"/>
                  </a:cubicBezTo>
                  <a:cubicBezTo>
                    <a:pt x="550781" y="354587"/>
                    <a:pt x="547304" y="353284"/>
                    <a:pt x="544696" y="350678"/>
                  </a:cubicBezTo>
                  <a:cubicBezTo>
                    <a:pt x="539335" y="345467"/>
                    <a:pt x="539190" y="336926"/>
                    <a:pt x="544551" y="331570"/>
                  </a:cubicBezTo>
                  <a:cubicBezTo>
                    <a:pt x="567154" y="308697"/>
                    <a:pt x="580050" y="275835"/>
                    <a:pt x="580050" y="241381"/>
                  </a:cubicBezTo>
                  <a:cubicBezTo>
                    <a:pt x="580050" y="207072"/>
                    <a:pt x="567154" y="174211"/>
                    <a:pt x="544551" y="151193"/>
                  </a:cubicBezTo>
                  <a:cubicBezTo>
                    <a:pt x="539190" y="145982"/>
                    <a:pt x="539335" y="137296"/>
                    <a:pt x="544696" y="132085"/>
                  </a:cubicBezTo>
                  <a:cubicBezTo>
                    <a:pt x="547304" y="129479"/>
                    <a:pt x="550782" y="128212"/>
                    <a:pt x="554259" y="128248"/>
                  </a:cubicBezTo>
                  <a:close/>
                  <a:moveTo>
                    <a:pt x="328886" y="35493"/>
                  </a:moveTo>
                  <a:lnTo>
                    <a:pt x="121955" y="139609"/>
                  </a:lnTo>
                  <a:lnTo>
                    <a:pt x="121955" y="343352"/>
                  </a:lnTo>
                  <a:lnTo>
                    <a:pt x="328886" y="447468"/>
                  </a:lnTo>
                  <a:close/>
                  <a:moveTo>
                    <a:pt x="336281" y="1463"/>
                  </a:moveTo>
                  <a:cubicBezTo>
                    <a:pt x="340487" y="-709"/>
                    <a:pt x="345562" y="-419"/>
                    <a:pt x="349478" y="2042"/>
                  </a:cubicBezTo>
                  <a:cubicBezTo>
                    <a:pt x="353538" y="4504"/>
                    <a:pt x="356003" y="8848"/>
                    <a:pt x="356003" y="13482"/>
                  </a:cubicBezTo>
                  <a:lnTo>
                    <a:pt x="356003" y="469334"/>
                  </a:lnTo>
                  <a:cubicBezTo>
                    <a:pt x="356003" y="474113"/>
                    <a:pt x="353538" y="478457"/>
                    <a:pt x="349478" y="480919"/>
                  </a:cubicBezTo>
                  <a:cubicBezTo>
                    <a:pt x="347302" y="482222"/>
                    <a:pt x="344837" y="482946"/>
                    <a:pt x="342372" y="482946"/>
                  </a:cubicBezTo>
                  <a:cubicBezTo>
                    <a:pt x="340342" y="482946"/>
                    <a:pt x="338167" y="482367"/>
                    <a:pt x="336281" y="481498"/>
                  </a:cubicBezTo>
                  <a:lnTo>
                    <a:pt x="105278" y="365218"/>
                  </a:lnTo>
                  <a:lnTo>
                    <a:pt x="35673" y="365218"/>
                  </a:lnTo>
                  <a:cubicBezTo>
                    <a:pt x="16096" y="365218"/>
                    <a:pt x="0" y="349144"/>
                    <a:pt x="0" y="329451"/>
                  </a:cubicBezTo>
                  <a:lnTo>
                    <a:pt x="0" y="153510"/>
                  </a:lnTo>
                  <a:cubicBezTo>
                    <a:pt x="0" y="133817"/>
                    <a:pt x="16096" y="117743"/>
                    <a:pt x="35673" y="117743"/>
                  </a:cubicBezTo>
                  <a:lnTo>
                    <a:pt x="105278" y="117743"/>
                  </a:lnTo>
                  <a:close/>
                </a:path>
              </a:pathLst>
            </a:custGeom>
            <a:solidFill>
              <a:srgbClr val="5E77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TextBox 27"/>
            <p:cNvSpPr txBox="1"/>
            <p:nvPr/>
          </p:nvSpPr>
          <p:spPr>
            <a:xfrm>
              <a:off x="2143" y="5668"/>
              <a:ext cx="2553" cy="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植物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识别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  <a:p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专家系统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5" name="TextBox 27"/>
            <p:cNvSpPr txBox="1"/>
            <p:nvPr/>
          </p:nvSpPr>
          <p:spPr>
            <a:xfrm>
              <a:off x="8130" y="5606"/>
              <a:ext cx="3118" cy="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车故障诊断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  <a:p>
              <a:pPr algn="l"/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专家系统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" name="TextBox 27"/>
            <p:cNvSpPr txBox="1"/>
            <p:nvPr/>
          </p:nvSpPr>
          <p:spPr>
            <a:xfrm>
              <a:off x="14810" y="5477"/>
              <a:ext cx="2553" cy="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声呐信号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识别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系统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" name="TextBox 27"/>
            <p:cNvSpPr txBox="1"/>
            <p:nvPr/>
          </p:nvSpPr>
          <p:spPr>
            <a:xfrm>
              <a:off x="10911" y="5090"/>
              <a:ext cx="2833" cy="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语音识别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系统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" name="TextBox 27"/>
            <p:cNvSpPr txBox="1"/>
            <p:nvPr/>
          </p:nvSpPr>
          <p:spPr>
            <a:xfrm>
              <a:off x="4858" y="5006"/>
              <a:ext cx="2634" cy="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农作物病虫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害诊断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rPr>
                <a:t>系统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28" name="文本框 5"/>
          <p:cNvSpPr txBox="1"/>
          <p:nvPr/>
        </p:nvSpPr>
        <p:spPr>
          <a:xfrm>
            <a:off x="967151" y="1060580"/>
            <a:ext cx="432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常用的专家系统</a:t>
            </a:r>
          </a:p>
        </p:txBody>
      </p:sp>
      <p:sp>
        <p:nvSpPr>
          <p:cNvPr id="30" name="等腰三角形 29"/>
          <p:cNvSpPr/>
          <p:nvPr/>
        </p:nvSpPr>
        <p:spPr>
          <a:xfrm rot="5400000">
            <a:off x="664253" y="126333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kxjk1zc">
      <a:majorFont>
        <a:latin typeface="KaiTi_GB2312"/>
        <a:ea typeface="KaiTi_GB2312"/>
        <a:cs typeface=""/>
      </a:majorFont>
      <a:minorFont>
        <a:latin typeface="KaiTi_GB2312"/>
        <a:ea typeface="KaiTi_GB2312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675</Words>
  <Application>Microsoft Office PowerPoint</Application>
  <PresentationFormat>全屏显示(4:3)</PresentationFormat>
  <Paragraphs>91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142</cp:revision>
  <dcterms:created xsi:type="dcterms:W3CDTF">2019-04-15T01:46:00Z</dcterms:created>
  <dcterms:modified xsi:type="dcterms:W3CDTF">2019-08-27T06:04:07Z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