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68" r:id="rId2"/>
    <p:sldId id="269" r:id="rId3"/>
    <p:sldId id="368" r:id="rId4"/>
    <p:sldId id="369" r:id="rId5"/>
    <p:sldId id="370" r:id="rId6"/>
    <p:sldId id="371" r:id="rId7"/>
    <p:sldId id="372" r:id="rId8"/>
    <p:sldId id="373" r:id="rId9"/>
    <p:sldId id="375" r:id="rId10"/>
    <p:sldId id="263" r:id="rId11"/>
  </p:sldIdLst>
  <p:sldSz cx="9144000" cy="6858000" type="screen4x3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7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A9CA"/>
    <a:srgbClr val="62C5DC"/>
    <a:srgbClr val="466E8C"/>
    <a:srgbClr val="313332"/>
    <a:srgbClr val="919191"/>
    <a:srgbClr val="F2F2F2"/>
    <a:srgbClr val="508EFF"/>
    <a:srgbClr val="BB9F7A"/>
    <a:srgbClr val="649788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6318" autoAdjust="0"/>
  </p:normalViewPr>
  <p:slideViewPr>
    <p:cSldViewPr snapToGrid="0" showGuides="1">
      <p:cViewPr>
        <p:scale>
          <a:sx n="100" d="100"/>
          <a:sy n="100" d="100"/>
        </p:scale>
        <p:origin x="-1140" y="-234"/>
      </p:cViewPr>
      <p:guideLst>
        <p:guide orient="horz" pos="2160"/>
        <p:guide pos="28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13160-C854-4C5D-BE71-81B558B8483F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A2FEA-6412-488D-BE65-011F74FA7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345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A2FEA-6412-488D-BE65-011F74FA7FE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66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ym typeface="+mn-ea"/>
              </a:rPr>
              <a:t>选择题目的标准要依据课程标准</a:t>
            </a:r>
            <a:endParaRPr lang="en-US" altLang="zh-CN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ym typeface="+mn-ea"/>
              </a:rPr>
              <a:t>要贴近学生生活</a:t>
            </a:r>
            <a:endParaRPr lang="en-US" altLang="zh-CN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ym typeface="+mn-ea"/>
              </a:rPr>
              <a:t>要解决实际问题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591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122464" y="5743939"/>
            <a:ext cx="1538459" cy="1455746"/>
          </a:xfrm>
          <a:prstGeom prst="rect">
            <a:avLst/>
          </a:prstGeom>
          <a:blipFill>
            <a:blip r:embed="rId2">
              <a:alphaModFix amt="8000"/>
              <a:lum bright="70000" contrast="-7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图片5 - 副本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13550" y="4735195"/>
            <a:ext cx="2674620" cy="2512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5 - 副本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13550" y="4735195"/>
            <a:ext cx="2674620" cy="251206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 userDrawn="1"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 userDrawn="1"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楷体_GB2312"/>
              </a:rPr>
              <a:t>@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楷体_GB2312"/>
            </a:endParaRPr>
          </a:p>
        </p:txBody>
      </p:sp>
      <p:sp>
        <p:nvSpPr>
          <p:cNvPr id="5" name="文本框 6"/>
          <p:cNvSpPr txBox="1"/>
          <p:nvPr userDrawn="1"/>
        </p:nvSpPr>
        <p:spPr>
          <a:xfrm>
            <a:off x="148522" y="255161"/>
            <a:ext cx="8638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kern="0" dirty="0" smtClean="0">
                <a:solidFill>
                  <a:srgbClr val="7BA9CA"/>
                </a:solidFill>
                <a:latin typeface="楷体_GB2312" pitchFamily="49" charset="-122"/>
                <a:ea typeface="楷体_GB2312"/>
                <a:cs typeface="+mj-cs"/>
              </a:rPr>
              <a:t>1 </a:t>
            </a:r>
            <a:r>
              <a:rPr lang="zh-CN" altLang="en-US" sz="3600" b="1" kern="0" dirty="0" smtClean="0">
                <a:solidFill>
                  <a:srgbClr val="7BA9CA"/>
                </a:solidFill>
                <a:latin typeface="楷体_GB2312" pitchFamily="49" charset="-122"/>
                <a:ea typeface="楷体_GB2312"/>
                <a:cs typeface="+mj-cs"/>
              </a:rPr>
              <a:t>信息系统</a:t>
            </a:r>
            <a:r>
              <a:rPr lang="zh-CN" altLang="en-US" sz="3600" b="1" kern="0" dirty="0">
                <a:solidFill>
                  <a:srgbClr val="7BA9CA"/>
                </a:solidFill>
                <a:latin typeface="楷体_GB2312" pitchFamily="49" charset="-122"/>
                <a:ea typeface="楷体_GB2312"/>
                <a:cs typeface="+mj-cs"/>
              </a:rPr>
              <a:t>中的计算机与移动终端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5 - 副本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13550" y="4735195"/>
            <a:ext cx="2674620" cy="2512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:\2019人教音像社\信息技术\设计图【待补充】\图片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462" y="-1"/>
            <a:ext cx="9214340" cy="691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3" y="6192104"/>
            <a:ext cx="2635423" cy="3126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666" y="6156470"/>
            <a:ext cx="2615134" cy="348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6675" y="2105025"/>
            <a:ext cx="9334500" cy="1704975"/>
          </a:xfrm>
          <a:prstGeom prst="rect">
            <a:avLst/>
          </a:prstGeom>
          <a:solidFill>
            <a:srgbClr val="62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904997" y="2330635"/>
            <a:ext cx="5334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pPr algn="dist"/>
            <a:r>
              <a:rPr lang="zh-CN" altLang="en-US" dirty="0">
                <a:solidFill>
                  <a:schemeClr val="bg1"/>
                </a:solidFill>
                <a:effectLst/>
              </a:rPr>
              <a:t>谢谢观看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904997" y="3103556"/>
            <a:ext cx="5334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4000" b="1" ker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en-US" altLang="zh-CN" sz="2000" dirty="0" smtClean="0">
                <a:effectLst/>
              </a:rPr>
              <a:t>Thanks  for  watching</a:t>
            </a:r>
            <a:endParaRPr lang="zh-CN" altLang="en-US" sz="2000" dirty="0">
              <a:effectLst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3" y="6192104"/>
            <a:ext cx="2635423" cy="3126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666" y="6156470"/>
            <a:ext cx="2615134" cy="348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66675" y="2562225"/>
            <a:ext cx="9334500" cy="1704975"/>
          </a:xfrm>
          <a:prstGeom prst="rect">
            <a:avLst/>
          </a:prstGeom>
          <a:solidFill>
            <a:srgbClr val="62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0" y="3073756"/>
            <a:ext cx="914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pPr algn="ctr"/>
            <a:r>
              <a:rPr lang="en-US" altLang="zh-CN" dirty="0" smtClean="0">
                <a:solidFill>
                  <a:schemeClr val="bg1"/>
                </a:solidFill>
                <a:effectLst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effectLst/>
              </a:rPr>
              <a:t>　信息系统</a:t>
            </a:r>
            <a:r>
              <a:rPr lang="zh-CN" altLang="en-US" dirty="0">
                <a:solidFill>
                  <a:schemeClr val="bg1"/>
                </a:solidFill>
                <a:effectLst/>
              </a:rPr>
              <a:t>中的计算机与移动终端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3" y="6192104"/>
            <a:ext cx="2635423" cy="3126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666" y="6156470"/>
            <a:ext cx="2615134" cy="348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85750" y="1235701"/>
            <a:ext cx="1816100" cy="5835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一、引入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" y="1886585"/>
            <a:ext cx="8498840" cy="40601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: Rounded Corners 4"/>
          <p:cNvSpPr/>
          <p:nvPr/>
        </p:nvSpPr>
        <p:spPr>
          <a:xfrm>
            <a:off x="568630" y="2895240"/>
            <a:ext cx="1471075" cy="43204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473" b="99536" l="2034" r="98757">
                        <a14:foregroundMark x1="65537" y1="78207" x2="45650" y2="78516"/>
                        <a14:backgroundMark x1="43503" y1="83308" x2="43955" y2="78825"/>
                        <a14:backgroundMark x1="43390" y1="85935" x2="43503" y2="8330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35349" y="2439869"/>
            <a:ext cx="4070983" cy="2845363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815092" y="5285232"/>
            <a:ext cx="4970832" cy="1145589"/>
            <a:chOff x="1412640" y="1916832"/>
            <a:chExt cx="4970832" cy="1157709"/>
          </a:xfrm>
        </p:grpSpPr>
        <p:sp>
          <p:nvSpPr>
            <p:cNvPr id="5" name="Rectangle: Rounded Corners 4"/>
            <p:cNvSpPr/>
            <p:nvPr/>
          </p:nvSpPr>
          <p:spPr>
            <a:xfrm>
              <a:off x="1412640" y="1916832"/>
              <a:ext cx="4922426" cy="1157709"/>
            </a:xfrm>
            <a:prstGeom prst="roundRect">
              <a:avLst/>
            </a:prstGeom>
            <a:solidFill>
              <a:schemeClr val="bg1">
                <a:lumMod val="8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553304" y="2100578"/>
              <a:ext cx="4830168" cy="790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_GB2312" pitchFamily="49" charset="-122"/>
                  <a:ea typeface="楷体_GB2312" pitchFamily="49" charset="-122"/>
                </a:rPr>
                <a:t>计算机</a:t>
              </a:r>
              <a:r>
                <a:rPr lang="zh-CN" alt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_GB2312" pitchFamily="49" charset="-122"/>
                  <a:ea typeface="楷体_GB2312" pitchFamily="49" charset="-122"/>
                </a:rPr>
                <a:t>硬件</a:t>
              </a:r>
              <a:r>
                <a:rPr lang="zh-CN" altLang="zh-CN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_GB2312" pitchFamily="49" charset="-122"/>
                  <a:ea typeface="楷体_GB2312" pitchFamily="49" charset="-122"/>
                </a:rPr>
                <a:t>设备在信息系统中的</a:t>
              </a:r>
              <a:r>
                <a:rPr lang="zh-CN" altLang="zh-CN" sz="2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_GB2312" pitchFamily="49" charset="-122"/>
                  <a:ea typeface="楷体_GB2312" pitchFamily="49" charset="-122"/>
                </a:rPr>
                <a:t>作用</a:t>
              </a:r>
              <a:r>
                <a:rPr lang="zh-CN" alt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_GB2312" pitchFamily="49" charset="-122"/>
                  <a:ea typeface="楷体_GB2312" pitchFamily="49" charset="-122"/>
                </a:rPr>
                <a:t>；</a:t>
              </a:r>
              <a:endPara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endParaRPr>
            </a:p>
            <a:p>
              <a:pPr>
                <a:lnSpc>
                  <a:spcPct val="120000"/>
                </a:lnSpc>
              </a:pPr>
              <a:r>
                <a:rPr lang="zh-CN" altLang="zh-CN" sz="2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_GB2312" pitchFamily="49" charset="-122"/>
                  <a:ea typeface="楷体_GB2312" pitchFamily="49" charset="-122"/>
                </a:rPr>
                <a:t>计算机</a:t>
              </a:r>
              <a:r>
                <a:rPr lang="zh-CN" altLang="zh-CN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_GB2312" pitchFamily="49" charset="-122"/>
                  <a:ea typeface="楷体_GB2312" pitchFamily="49" charset="-122"/>
                </a:rPr>
                <a:t>硬件的基本结构和基本工作原理。</a:t>
              </a:r>
              <a:endPara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285750" y="1235701"/>
            <a:ext cx="4099199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活动</a:t>
            </a:r>
            <a:r>
              <a:rPr lang="en-US" altLang="zh-CN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1</a:t>
            </a: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：认识网络拓扑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85750" y="2027256"/>
            <a:ext cx="8429434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itchFamily="49" charset="-122"/>
                <a:ea typeface="楷体_GB2312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5pPr>
            <a:lvl6pPr>
              <a:defRPr sz="2000" b="1">
                <a:latin typeface="楷体_GB2312" pitchFamily="49" charset="-122"/>
                <a:ea typeface="楷体_GB2312" pitchFamily="49" charset="-122"/>
              </a:defRPr>
            </a:lvl6pPr>
            <a:lvl7pPr>
              <a:defRPr sz="2000" b="1">
                <a:latin typeface="楷体_GB2312" pitchFamily="49" charset="-122"/>
                <a:ea typeface="楷体_GB2312" pitchFamily="49" charset="-122"/>
              </a:defRPr>
            </a:lvl7pPr>
            <a:lvl8pPr>
              <a:defRPr sz="2000" b="1">
                <a:latin typeface="楷体_GB2312" pitchFamily="49" charset="-122"/>
                <a:ea typeface="楷体_GB2312" pitchFamily="49" charset="-122"/>
              </a:defRPr>
            </a:lvl8pPr>
            <a:lvl9pPr>
              <a:defRPr sz="2000" b="1">
                <a:latin typeface="楷体_GB2312" pitchFamily="49" charset="-122"/>
                <a:ea typeface="楷体_GB2312" pitchFamily="49" charset="-122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　　基础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设施层：计算机硬件、软件和通信网络等。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3630" t="7378"/>
          <a:stretch>
            <a:fillRect/>
          </a:stretch>
        </p:blipFill>
        <p:spPr>
          <a:xfrm>
            <a:off x="1527048" y="2809201"/>
            <a:ext cx="4851060" cy="380668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85750" y="1235701"/>
            <a:ext cx="2656496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二、项目介绍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85750" y="2027256"/>
            <a:ext cx="8429434" cy="78194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itchFamily="49" charset="-122"/>
                <a:ea typeface="楷体_GB2312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5pPr>
            <a:lvl6pPr>
              <a:defRPr sz="2000" b="1">
                <a:latin typeface="楷体_GB2312" pitchFamily="49" charset="-122"/>
                <a:ea typeface="楷体_GB2312" pitchFamily="49" charset="-122"/>
              </a:defRPr>
            </a:lvl6pPr>
            <a:lvl7pPr>
              <a:defRPr sz="2000" b="1">
                <a:latin typeface="楷体_GB2312" pitchFamily="49" charset="-122"/>
                <a:ea typeface="楷体_GB2312" pitchFamily="49" charset="-122"/>
              </a:defRPr>
            </a:lvl7pPr>
            <a:lvl8pPr>
              <a:defRPr sz="2000" b="1">
                <a:latin typeface="楷体_GB2312" pitchFamily="49" charset="-122"/>
                <a:ea typeface="楷体_GB2312" pitchFamily="49" charset="-122"/>
              </a:defRPr>
            </a:lvl8pPr>
            <a:lvl9pPr>
              <a:defRPr sz="2000" b="1">
                <a:latin typeface="楷体_GB2312" pitchFamily="49" charset="-122"/>
                <a:ea typeface="楷体_GB2312" pitchFamily="49" charset="-122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　　学校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准备部署一套校内新闻系统，现在为了更好的建设这套系统，我们采用实验的形式来完成这套信息系统的组建测试工作。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3622" t="8087"/>
          <a:stretch>
            <a:fillRect/>
          </a:stretch>
        </p:blipFill>
        <p:spPr>
          <a:xfrm>
            <a:off x="4646295" y="2205990"/>
            <a:ext cx="4274185" cy="356171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85750" y="1235701"/>
            <a:ext cx="2656496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二、项目介绍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51649" y="2036781"/>
            <a:ext cx="4295394" cy="230695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itchFamily="49" charset="-122"/>
                <a:ea typeface="楷体_GB2312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5pPr>
            <a:lvl6pPr>
              <a:defRPr sz="2000" b="1">
                <a:latin typeface="楷体_GB2312" pitchFamily="49" charset="-122"/>
                <a:ea typeface="楷体_GB2312" pitchFamily="49" charset="-122"/>
              </a:defRPr>
            </a:lvl6pPr>
            <a:lvl7pPr>
              <a:defRPr sz="2000" b="1">
                <a:latin typeface="楷体_GB2312" pitchFamily="49" charset="-122"/>
                <a:ea typeface="楷体_GB2312" pitchFamily="49" charset="-122"/>
              </a:defRPr>
            </a:lvl7pPr>
            <a:lvl8pPr>
              <a:defRPr sz="2000" b="1">
                <a:latin typeface="楷体_GB2312" pitchFamily="49" charset="-122"/>
                <a:ea typeface="楷体_GB2312" pitchFamily="49" charset="-122"/>
              </a:defRPr>
            </a:lvl8pPr>
            <a:lvl9pPr>
              <a:defRPr sz="2000" b="1">
                <a:latin typeface="楷体_GB2312" pitchFamily="49" charset="-122"/>
                <a:ea typeface="楷体_GB2312" pitchFamily="49" charset="-122"/>
              </a:defRPr>
            </a:lvl9pPr>
          </a:lstStyle>
          <a:p>
            <a:pPr marL="0" indent="0">
              <a:buNone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项目要求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　</a:t>
            </a:r>
            <a:r>
              <a:rPr lang="en-US" altLang="zh-CN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(1)</a:t>
            </a:r>
            <a:r>
              <a:rPr lang="zh-CN" altLang="en-US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按</a:t>
            </a:r>
            <a:r>
              <a:rPr lang="zh-CN" altLang="en-US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拓扑图组建网络。</a:t>
            </a:r>
          </a:p>
          <a:p>
            <a:pPr marL="0" indent="0">
              <a:buNone/>
            </a:pPr>
            <a:r>
              <a:rPr lang="zh-CN" altLang="en-US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　</a:t>
            </a:r>
            <a:r>
              <a:rPr lang="en-US" altLang="zh-CN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(2)</a:t>
            </a:r>
            <a:r>
              <a:rPr lang="zh-CN" altLang="en-US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调试</a:t>
            </a:r>
            <a:r>
              <a:rPr lang="zh-CN" altLang="en-US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网络能与互联网通信。</a:t>
            </a:r>
          </a:p>
          <a:p>
            <a:pPr marL="0" indent="0">
              <a:buNone/>
            </a:pPr>
            <a:r>
              <a:rPr lang="zh-CN" altLang="en-US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　</a:t>
            </a:r>
            <a:r>
              <a:rPr lang="en-US" altLang="zh-CN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(3)</a:t>
            </a:r>
            <a:r>
              <a:rPr lang="zh-CN" altLang="en-US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部署</a:t>
            </a: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Web</a:t>
            </a:r>
            <a:r>
              <a:rPr lang="zh-CN" altLang="en-US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服务器和</a:t>
            </a: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DNS</a:t>
            </a:r>
            <a:r>
              <a:rPr lang="zh-CN" altLang="en-US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服务器。</a:t>
            </a:r>
            <a:endParaRPr lang="zh-CN" altLang="en-US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　</a:t>
            </a:r>
            <a:r>
              <a:rPr lang="en-US" altLang="zh-CN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(4)</a:t>
            </a:r>
            <a:r>
              <a:rPr lang="zh-CN" altLang="en-US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个人计算机</a:t>
            </a:r>
            <a:r>
              <a:rPr lang="zh-CN" altLang="en-US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与移动终端都</a:t>
            </a:r>
            <a:r>
              <a:rPr lang="zh-CN" altLang="en-US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能通过</a:t>
            </a:r>
            <a:r>
              <a:rPr lang="zh-CN" altLang="en-US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域名来</a:t>
            </a:r>
            <a:r>
              <a:rPr lang="zh-CN" altLang="en-US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访问</a:t>
            </a:r>
            <a:r>
              <a:rPr lang="en-US" altLang="zh-CN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Web</a:t>
            </a:r>
            <a:r>
              <a:rPr lang="zh-CN" altLang="en-US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服务器中</a:t>
            </a:r>
            <a:r>
              <a:rPr lang="zh-CN" altLang="en-US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的站点。</a:t>
            </a:r>
            <a:endParaRPr lang="zh-CN" altLang="en-US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94548" y="2727576"/>
          <a:ext cx="7344816" cy="2160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48672"/>
                <a:gridCol w="1296144"/>
              </a:tblGrid>
              <a:tr h="712629">
                <a:tc gridSpan="2">
                  <a:txBody>
                    <a:bodyPr/>
                    <a:lstStyle/>
                    <a:p>
                      <a:pPr indent="226695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200" dirty="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项目进程表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712629">
                <a:tc>
                  <a:txBody>
                    <a:bodyPr/>
                    <a:lstStyle/>
                    <a:p>
                      <a:pPr indent="45085"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200" dirty="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了解项目整体概况、合理组建小组、信息系统搭建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1</a:t>
                      </a:r>
                      <a:r>
                        <a:rPr lang="zh-CN" sz="20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课时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4982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200" dirty="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实践探究，小组项目成果展示、项目总结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1</a:t>
                      </a:r>
                      <a:r>
                        <a:rPr lang="zh-CN" sz="20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课时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285750" y="1235701"/>
            <a:ext cx="2656496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二、项目介绍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94548" y="2027256"/>
            <a:ext cx="7920635" cy="41261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itchFamily="49" charset="-122"/>
                <a:ea typeface="楷体_GB2312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5pPr>
            <a:lvl6pPr>
              <a:defRPr sz="2000" b="1">
                <a:latin typeface="楷体_GB2312" pitchFamily="49" charset="-122"/>
                <a:ea typeface="楷体_GB2312" pitchFamily="49" charset="-122"/>
              </a:defRPr>
            </a:lvl6pPr>
            <a:lvl7pPr>
              <a:defRPr sz="2000" b="1">
                <a:latin typeface="楷体_GB2312" pitchFamily="49" charset="-122"/>
                <a:ea typeface="楷体_GB2312" pitchFamily="49" charset="-122"/>
              </a:defRPr>
            </a:lvl7pPr>
            <a:lvl8pPr>
              <a:defRPr sz="2000" b="1">
                <a:latin typeface="楷体_GB2312" pitchFamily="49" charset="-122"/>
                <a:ea typeface="楷体_GB2312" pitchFamily="49" charset="-122"/>
              </a:defRPr>
            </a:lvl8pPr>
            <a:lvl9pPr>
              <a:defRPr sz="2000" b="1">
                <a:latin typeface="楷体_GB2312" pitchFamily="49" charset="-122"/>
                <a:ea typeface="楷体_GB2312" pitchFamily="49" charset="-122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项目进程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85750" y="1235701"/>
            <a:ext cx="2656496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二、项目介绍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12303" y="1820246"/>
            <a:ext cx="7920635" cy="19380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itchFamily="49" charset="-122"/>
                <a:ea typeface="楷体_GB2312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5pPr>
            <a:lvl6pPr>
              <a:defRPr sz="2000" b="1">
                <a:latin typeface="楷体_GB2312" pitchFamily="49" charset="-122"/>
                <a:ea typeface="楷体_GB2312" pitchFamily="49" charset="-122"/>
              </a:defRPr>
            </a:lvl6pPr>
            <a:lvl7pPr>
              <a:defRPr sz="2000" b="1">
                <a:latin typeface="楷体_GB2312" pitchFamily="49" charset="-122"/>
                <a:ea typeface="楷体_GB2312" pitchFamily="49" charset="-122"/>
              </a:defRPr>
            </a:lvl7pPr>
            <a:lvl8pPr>
              <a:defRPr sz="2000" b="1">
                <a:latin typeface="楷体_GB2312" pitchFamily="49" charset="-122"/>
                <a:ea typeface="楷体_GB2312" pitchFamily="49" charset="-122"/>
              </a:defRPr>
            </a:lvl8pPr>
            <a:lvl9pPr>
              <a:defRPr sz="2000" b="1">
                <a:latin typeface="楷体_GB2312" pitchFamily="49" charset="-122"/>
                <a:ea typeface="楷体_GB2312" pitchFamily="49" charset="-122"/>
              </a:defRPr>
            </a:lvl9pPr>
          </a:lstStyle>
          <a:p>
            <a:pPr marL="0" indent="0">
              <a:buNone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3.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信息系统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的组建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过程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　　</a:t>
            </a:r>
            <a:r>
              <a:rPr lang="zh-CN" altLang="en-US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小型</a:t>
            </a:r>
            <a:r>
              <a:rPr lang="zh-CN" altLang="en-US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信息系统的组建过程，首先要组建通信网络，保障所有硬件之间能够正常通信。然后，部署服务器，保证服务器相关服务运行正常。最后，通过有线或无线终端设备连接服务器，访问相关服务，进行测试。</a:t>
            </a:r>
          </a:p>
        </p:txBody>
      </p:sp>
      <p:pic>
        <p:nvPicPr>
          <p:cNvPr id="9" name="Picture 3"/>
          <p:cNvPicPr>
            <a:picLocks noChangeAspect="1"/>
          </p:cNvPicPr>
          <p:nvPr/>
        </p:nvPicPr>
        <p:blipFill rotWithShape="1">
          <a:blip r:embed="rId2"/>
          <a:srcRect l="13630" t="7378"/>
          <a:stretch>
            <a:fillRect/>
          </a:stretch>
        </p:blipFill>
        <p:spPr>
          <a:xfrm>
            <a:off x="2376805" y="3436620"/>
            <a:ext cx="4255770" cy="3279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 rot="10800000" flipH="1">
            <a:off x="232996" y="1855174"/>
            <a:ext cx="8678007" cy="3652487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93918" y="2216776"/>
            <a:ext cx="4084228" cy="58477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  <a:defRPr/>
            </a:pPr>
            <a:r>
              <a:rPr lang="zh-CN" altLang="en-US" sz="3200" b="1" kern="0" dirty="0" smtClean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小结</a:t>
            </a:r>
            <a:endParaRPr lang="zh-CN" altLang="en-US" sz="3200" b="1" kern="0" dirty="0">
              <a:solidFill>
                <a:srgbClr val="466E8C"/>
              </a:solidFill>
              <a:latin typeface="楷体_GB2312" pitchFamily="49" charset="-122"/>
              <a:ea typeface="楷体_GB2312"/>
              <a:cs typeface="+mj-cs"/>
            </a:endParaRPr>
          </a:p>
        </p:txBody>
      </p:sp>
      <p:sp>
        <p:nvSpPr>
          <p:cNvPr id="9" name="等腰三角形 8"/>
          <p:cNvSpPr/>
          <p:nvPr/>
        </p:nvSpPr>
        <p:spPr>
          <a:xfrm rot="5400000">
            <a:off x="713794" y="2444061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27136" y="2832470"/>
            <a:ext cx="766705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itchFamily="49" charset="-122"/>
                <a:ea typeface="楷体_GB2312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5pPr>
            <a:lvl6pPr>
              <a:defRPr sz="2000" b="1">
                <a:latin typeface="楷体_GB2312" pitchFamily="49" charset="-122"/>
                <a:ea typeface="楷体_GB2312" pitchFamily="49" charset="-122"/>
              </a:defRPr>
            </a:lvl6pPr>
            <a:lvl7pPr>
              <a:defRPr sz="2000" b="1">
                <a:latin typeface="楷体_GB2312" pitchFamily="49" charset="-122"/>
                <a:ea typeface="楷体_GB2312" pitchFamily="49" charset="-122"/>
              </a:defRPr>
            </a:lvl7pPr>
            <a:lvl8pPr>
              <a:defRPr sz="2000" b="1">
                <a:latin typeface="楷体_GB2312" pitchFamily="49" charset="-122"/>
                <a:ea typeface="楷体_GB2312" pitchFamily="49" charset="-122"/>
              </a:defRPr>
            </a:lvl8pPr>
            <a:lvl9pPr>
              <a:defRPr sz="2000" b="1">
                <a:latin typeface="楷体_GB2312" pitchFamily="49" charset="-122"/>
                <a:ea typeface="楷体_GB2312" pitchFamily="49" charset="-122"/>
              </a:defRPr>
            </a:lvl9pPr>
          </a:lstStyle>
          <a:p>
            <a:pPr marL="0" indent="0">
              <a:buNone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1.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了解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了计算机、移动终端设备的硬件基本组成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2.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知道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了计算机的工作原理。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3.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通过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组建实验环境并进行测试，了解了计算机和移动终端在信息系统中的重要作用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3ad4e25c-9d03-467f-9d80-52e4b3dbebcb}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</TotalTime>
  <Words>153</Words>
  <Application>Microsoft Office PowerPoint</Application>
  <PresentationFormat>全屏显示(4:3)</PresentationFormat>
  <Paragraphs>34</Paragraphs>
  <Slides>10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hammer Hsu</dc:creator>
  <cp:lastModifiedBy>whaty</cp:lastModifiedBy>
  <cp:revision>176</cp:revision>
  <dcterms:created xsi:type="dcterms:W3CDTF">2019-04-15T01:46:00Z</dcterms:created>
  <dcterms:modified xsi:type="dcterms:W3CDTF">2019-08-27T06:25:19Z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