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263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FF6D67"/>
    <a:srgbClr val="62C5DC"/>
    <a:srgbClr val="BB9F7A"/>
    <a:srgbClr val="DE7F7E"/>
    <a:srgbClr val="F2F2F2"/>
    <a:srgbClr val="508EFF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8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2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9410" y="1998497"/>
            <a:ext cx="5068301" cy="1751362"/>
          </a:xfrm>
        </p:spPr>
        <p:txBody>
          <a:bodyPr anchor="b">
            <a:normAutofit/>
          </a:bodyPr>
          <a:lstStyle>
            <a:lvl1pPr algn="r">
              <a:defRPr sz="33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410" y="3749859"/>
            <a:ext cx="5068301" cy="9210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A3E6052-684C-405A-AAE8-2DF9AE708DB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FE345E-6771-4A9D-94D8-C631DBADCF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99411" y="2804535"/>
            <a:ext cx="6439901" cy="1405824"/>
            <a:chOff x="2590241" y="2888892"/>
            <a:chExt cx="4398133" cy="7200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516" y="2888892"/>
              <a:ext cx="808858" cy="72008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2590241" y="3372027"/>
              <a:ext cx="359806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67" y="6213147"/>
            <a:ext cx="1989963" cy="598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2708" y="227259"/>
            <a:ext cx="7133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10 </a:t>
            </a:r>
            <a:r>
              <a:rPr lang="zh-CN" altLang="en-US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开发简易的电子邮件客户端</a:t>
            </a:r>
            <a:endParaRPr lang="zh-CN" altLang="en-US" sz="4000" b="1" dirty="0">
              <a:solidFill>
                <a:srgbClr val="7BA9CA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6812" y="2156320"/>
            <a:ext cx="55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6666"/>
                </a:solidFill>
                <a:cs typeface="+mn-ea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　　下面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说法对吗？为什么？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9367" y="4577490"/>
            <a:ext cx="430505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sym typeface="+mn-lt"/>
              </a:rPr>
              <a:t>2</a:t>
            </a:r>
            <a:r>
              <a:rPr lang="en-US" altLang="zh-CN" dirty="0" smtClean="0">
                <a:sym typeface="+mn-lt"/>
              </a:rPr>
              <a:t>.</a:t>
            </a:r>
            <a:r>
              <a:rPr lang="zh-CN" altLang="en-US" dirty="0" smtClean="0">
                <a:sym typeface="+mn-lt"/>
              </a:rPr>
              <a:t>在</a:t>
            </a:r>
            <a:r>
              <a:rPr lang="zh-CN" altLang="en-US" dirty="0">
                <a:sym typeface="+mn-lt"/>
              </a:rPr>
              <a:t>一个信息系统中，不同的服务器，如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pop3</a:t>
            </a:r>
            <a:r>
              <a:rPr lang="zh-CN" altLang="en-US" dirty="0">
                <a:sym typeface="+mn-lt"/>
              </a:rPr>
              <a:t>服务器，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SMTP</a:t>
            </a:r>
            <a:r>
              <a:rPr lang="zh-CN" altLang="en-US" dirty="0">
                <a:sym typeface="+mn-lt"/>
              </a:rPr>
              <a:t>服务器，对应着不同的计算机，也就是说，一台计算机只能提供一种网络服务。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8470" y="4577490"/>
            <a:ext cx="2750803" cy="10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ym typeface="+mn-lt"/>
              </a:rPr>
              <a:t>　　</a:t>
            </a:r>
            <a:r>
              <a:rPr lang="en-US" altLang="zh-CN" dirty="0" smtClean="0">
                <a:sym typeface="+mn-lt"/>
              </a:rPr>
              <a:t>1.</a:t>
            </a:r>
            <a:r>
              <a:rPr lang="zh-CN" altLang="en-US" dirty="0" smtClean="0">
                <a:sym typeface="+mn-lt"/>
              </a:rPr>
              <a:t>在</a:t>
            </a:r>
            <a:r>
              <a:rPr lang="zh-CN" altLang="en-US" dirty="0">
                <a:sym typeface="+mn-lt"/>
              </a:rPr>
              <a:t>一个信息系统中，可以只包括一种服务器，也可以包括多种服务器。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8" y="2600363"/>
            <a:ext cx="5338603" cy="18814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35" y="4660701"/>
            <a:ext cx="907217" cy="7632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DEBEC"/>
              </a:clrFrom>
              <a:clrTo>
                <a:srgbClr val="EDEB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3801" r="12201" b="76600"/>
          <a:stretch>
            <a:fillRect/>
          </a:stretch>
        </p:blipFill>
        <p:spPr>
          <a:xfrm>
            <a:off x="7241301" y="5530484"/>
            <a:ext cx="713133" cy="554659"/>
          </a:xfrm>
          <a:prstGeom prst="rect">
            <a:avLst/>
          </a:prstGeom>
        </p:spPr>
      </p:pic>
      <p:sp>
        <p:nvSpPr>
          <p:cNvPr id="11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</a:t>
            </a: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2000249"/>
            <a:ext cx="8678007" cy="44005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6812" y="2762655"/>
            <a:ext cx="719706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发送、接收电子邮件的这两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Python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程序中，如果填写的发信人用户名或密码有误，或收信人地址有误，再或是收发服务器地址错误，肯发会导致程序无法正常运行，这说明了什么？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6812" y="3890284"/>
            <a:ext cx="7403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收发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电子邮件的软件不能脱离电子邮件系统而独立运行。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3469" y="4363463"/>
            <a:ext cx="71970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开发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网络软件必须依附已有的信息系统或平台才能工作，实现其预期的功能。</a:t>
            </a:r>
          </a:p>
        </p:txBody>
      </p:sp>
      <p:sp>
        <p:nvSpPr>
          <p:cNvPr id="8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思考２：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000249"/>
            <a:ext cx="8678007" cy="44005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6813" y="2080736"/>
            <a:ext cx="72446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多数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情况下，发邮件是为了传送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电子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文件，那么如何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修改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程序实现添加附件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功能呢？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拓展活动：</a:t>
            </a:r>
          </a:p>
        </p:txBody>
      </p:sp>
      <p:pic>
        <p:nvPicPr>
          <p:cNvPr id="3074" name="Picture 2" descr="E:\涂涂涂\人教社光盘制作项目\美化素材\图片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03" y="2808424"/>
            <a:ext cx="6025394" cy="36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6"/>
          <p:cNvSpPr/>
          <p:nvPr/>
        </p:nvSpPr>
        <p:spPr>
          <a:xfrm rot="10800000" flipH="1">
            <a:off x="232996" y="1988066"/>
            <a:ext cx="8678007" cy="317500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6815" y="3803420"/>
            <a:ext cx="6681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网络协议的重要作用。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2786016"/>
            <a:ext cx="727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了解电子邮件系统的基本架构和工作过程。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6814" y="3290072"/>
            <a:ext cx="6692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通过运行程序，体验网络软件的作用和构成。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3060769"/>
            <a:ext cx="920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简易的电子邮件客户端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06513" y="3225069"/>
            <a:ext cx="106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微信、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5939" y="3225069"/>
            <a:ext cx="149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QQ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7514" y="3225069"/>
            <a:ext cx="163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各类云盘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等。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77413" y="3225069"/>
            <a:ext cx="140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E-mail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813" y="3692083"/>
            <a:ext cx="643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　　这些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方法在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传送文件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时的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优势和局限性比较。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6813" y="4141872"/>
            <a:ext cx="7244687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比如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对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文件大小的限制，传送后可供下载的时间限制、次数限制，在线和离线等方面。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4" y="2660452"/>
            <a:ext cx="8492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目前常用的传递电子文件的方法有哪些？</a:t>
            </a:r>
          </a:p>
        </p:txBody>
      </p:sp>
      <p:sp>
        <p:nvSpPr>
          <p:cNvPr id="19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946813" y="1054319"/>
            <a:ext cx="2491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22" name="任意多边形 16"/>
          <p:cNvSpPr/>
          <p:nvPr/>
        </p:nvSpPr>
        <p:spPr>
          <a:xfrm rot="10800000" flipH="1">
            <a:off x="232996" y="2132965"/>
            <a:ext cx="8678007" cy="404875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3" grpId="0"/>
      <p:bldP spid="2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646" y="3029959"/>
            <a:ext cx="7055854" cy="2760846"/>
            <a:chOff x="1164221" y="2572758"/>
            <a:chExt cx="7055854" cy="27608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21" y="2572759"/>
              <a:ext cx="2312038" cy="276084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7587" y="2572758"/>
              <a:ext cx="4392488" cy="2308584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1307307" y="2957339"/>
              <a:ext cx="2016224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35699" y="3605411"/>
            <a:ext cx="2016224" cy="2880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813" y="2241758"/>
            <a:ext cx="579664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利用电子邮箱收发邮件的条件：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132965"/>
            <a:ext cx="8678007" cy="404875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946813" y="1054319"/>
            <a:ext cx="2491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6813" y="2346020"/>
            <a:ext cx="82010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sz="1500" dirty="0" smtClean="0">
                <a:solidFill>
                  <a:schemeClr val="tx1"/>
                </a:solidFill>
                <a:sym typeface="+mn-lt"/>
              </a:rPr>
              <a:t>　　</a:t>
            </a:r>
            <a:r>
              <a:rPr lang="zh-CN" altLang="zh-CN" sz="1500" dirty="0" smtClean="0">
                <a:solidFill>
                  <a:schemeClr val="tx1"/>
                </a:solidFill>
                <a:sym typeface="+mn-lt"/>
              </a:rPr>
              <a:t>同</a:t>
            </a:r>
            <a:r>
              <a:rPr lang="zh-CN" altLang="zh-CN" sz="1500" dirty="0">
                <a:solidFill>
                  <a:schemeClr val="tx1"/>
                </a:solidFill>
                <a:sym typeface="+mn-lt"/>
              </a:rPr>
              <a:t>桌的两人为一组，用老师给出的程序互相发送一封简单的电子邮件。</a:t>
            </a:r>
            <a:endParaRPr lang="zh-CN" altLang="en-US" sz="15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813" y="1931146"/>
            <a:ext cx="57966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 smtClean="0">
                <a:cs typeface="+mn-ea"/>
                <a:sym typeface="+mn-lt"/>
              </a:rPr>
              <a:t>　　用</a:t>
            </a:r>
            <a:r>
              <a:rPr lang="zh-CN" altLang="en-US" sz="1500" b="1" dirty="0">
                <a:cs typeface="+mn-ea"/>
                <a:sym typeface="+mn-lt"/>
              </a:rPr>
              <a:t>程序实现发送电子邮件。</a:t>
            </a:r>
          </a:p>
        </p:txBody>
      </p:sp>
      <p:pic>
        <p:nvPicPr>
          <p:cNvPr id="1026" name="Picture 2" descr="E:\涂涂涂\人教社光盘制作项目\美化素材\图片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03" y="2981325"/>
            <a:ext cx="6145042" cy="3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活动２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4120" y="2591540"/>
            <a:ext cx="57966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程序实现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接受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电子邮件。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1" y="3088723"/>
            <a:ext cx="33299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老师给出的程序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列出自己收信箱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的邮件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查看用此程序获取的列表是否与自己邮箱里显示的邮件列表一致。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活动３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pic>
        <p:nvPicPr>
          <p:cNvPr id="2050" name="Picture 2" descr="E:\涂涂涂\人教社光盘制作项目\美化素材\图片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286740"/>
            <a:ext cx="4757699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任意多边形 16"/>
          <p:cNvSpPr/>
          <p:nvPr/>
        </p:nvSpPr>
        <p:spPr>
          <a:xfrm rot="10800000" flipH="1">
            <a:off x="232996" y="2132965"/>
            <a:ext cx="8678007" cy="404875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97767"/>
            <a:ext cx="7200800" cy="2537796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55776" y="4007371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55776" y="4511427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707904" y="4439419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36096" y="4466665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3788" y="4887726"/>
            <a:ext cx="19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6666"/>
                </a:solidFill>
                <a:cs typeface="+mn-ea"/>
                <a:sym typeface="+mn-lt"/>
              </a:rPr>
              <a:t>发送电子邮件用的协议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12161" y="4972439"/>
            <a:ext cx="12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6666"/>
                </a:solidFill>
                <a:cs typeface="+mn-ea"/>
                <a:sym typeface="+mn-lt"/>
              </a:rPr>
              <a:t>接收电子邮件用的协议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16216" y="4012254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516216" y="4583435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600" y="2612992"/>
            <a:ext cx="82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 smtClean="0">
                <a:cs typeface="+mn-ea"/>
                <a:sym typeface="+mn-lt"/>
              </a:rPr>
              <a:t>　　电子邮件</a:t>
            </a:r>
            <a:r>
              <a:rPr lang="zh-CN" altLang="en-US" sz="2000" b="1" kern="0" dirty="0">
                <a:cs typeface="+mn-ea"/>
                <a:sym typeface="+mn-lt"/>
              </a:rPr>
              <a:t>系统的基本架构和工作过程</a:t>
            </a:r>
          </a:p>
        </p:txBody>
      </p:sp>
      <p:sp>
        <p:nvSpPr>
          <p:cNvPr id="17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活动３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9" name="任意多边形 16"/>
          <p:cNvSpPr/>
          <p:nvPr/>
        </p:nvSpPr>
        <p:spPr>
          <a:xfrm rot="10800000" flipH="1">
            <a:off x="232996" y="2132965"/>
            <a:ext cx="8678007" cy="404875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3386883"/>
            <a:ext cx="576588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是通信计算机双方必须共同遵从的一组约定。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3845201"/>
            <a:ext cx="576588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例如：怎么样建立连接，怎么样互相识别等。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9552" y="4303679"/>
            <a:ext cx="576588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只有遵守这个约定，计算机之间才能相互通信交流。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63" y="2576123"/>
            <a:ext cx="2086623" cy="296622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156176" y="3600777"/>
            <a:ext cx="1512168" cy="21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网络协议：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132965"/>
            <a:ext cx="8678007" cy="404875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6813" y="5543551"/>
            <a:ext cx="710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466E8C"/>
                </a:solidFill>
                <a:cs typeface="+mn-ea"/>
              </a:defRPr>
            </a:lvl1pPr>
          </a:lstStyle>
          <a:p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电子邮件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系统实质上就是遵循事先商量好的协议交换数据。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21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2" name="文本框 7"/>
          <p:cNvSpPr txBox="1"/>
          <p:nvPr/>
        </p:nvSpPr>
        <p:spPr>
          <a:xfrm>
            <a:off x="946813" y="1054319"/>
            <a:ext cx="24917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网络协议：</a:t>
            </a:r>
          </a:p>
        </p:txBody>
      </p:sp>
      <p:sp>
        <p:nvSpPr>
          <p:cNvPr id="23" name="任意多边形 16"/>
          <p:cNvSpPr/>
          <p:nvPr/>
        </p:nvSpPr>
        <p:spPr>
          <a:xfrm rot="10800000" flipH="1">
            <a:off x="232996" y="2000249"/>
            <a:ext cx="8678007" cy="44005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68496"/>
            <a:ext cx="7200800" cy="2537796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2555776" y="3678100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555776" y="4182156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707904" y="4110148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436096" y="4137394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2663788" y="4558455"/>
            <a:ext cx="19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6666"/>
                </a:solidFill>
                <a:cs typeface="+mn-ea"/>
                <a:sym typeface="+mn-lt"/>
              </a:rPr>
              <a:t>发送电子邮件用的协议</a:t>
            </a:r>
          </a:p>
        </p:txBody>
      </p:sp>
      <p:sp>
        <p:nvSpPr>
          <p:cNvPr id="37" name="文本框 13"/>
          <p:cNvSpPr txBox="1"/>
          <p:nvPr/>
        </p:nvSpPr>
        <p:spPr>
          <a:xfrm>
            <a:off x="6012161" y="4643168"/>
            <a:ext cx="12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6666"/>
                </a:solidFill>
                <a:cs typeface="+mn-ea"/>
                <a:sym typeface="+mn-lt"/>
              </a:rPr>
              <a:t>接收电子邮件用的协议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516216" y="3682983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516216" y="4254164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20"/>
          <p:cNvSpPr txBox="1"/>
          <p:nvPr/>
        </p:nvSpPr>
        <p:spPr>
          <a:xfrm>
            <a:off x="971600" y="2283721"/>
            <a:ext cx="82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　　电子邮件系统的基本架构和工作过程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fg4b3d2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161</Words>
  <Application>Microsoft Office PowerPoint</Application>
  <PresentationFormat>全屏显示(4:3)</PresentationFormat>
  <Paragraphs>47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173</cp:revision>
  <dcterms:created xsi:type="dcterms:W3CDTF">2019-04-15T01:46:00Z</dcterms:created>
  <dcterms:modified xsi:type="dcterms:W3CDTF">2019-08-27T06:07:19Z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