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68" r:id="rId2"/>
    <p:sldId id="257" r:id="rId3"/>
    <p:sldId id="389" r:id="rId4"/>
    <p:sldId id="390" r:id="rId5"/>
    <p:sldId id="391" r:id="rId6"/>
    <p:sldId id="392" r:id="rId7"/>
    <p:sldId id="393" r:id="rId8"/>
    <p:sldId id="394" r:id="rId9"/>
    <p:sldId id="395" r:id="rId10"/>
    <p:sldId id="396" r:id="rId11"/>
    <p:sldId id="397" r:id="rId12"/>
    <p:sldId id="398" r:id="rId13"/>
    <p:sldId id="399" r:id="rId14"/>
    <p:sldId id="400" r:id="rId15"/>
    <p:sldId id="401" r:id="rId16"/>
    <p:sldId id="263" r:id="rId17"/>
  </p:sldIdLst>
  <p:sldSz cx="9144000" cy="6858000" type="screen4x3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070">
          <p15:clr>
            <a:srgbClr val="A4A3A4"/>
          </p15:clr>
        </p15:guide>
        <p15:guide id="2" pos="5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A9CA"/>
    <a:srgbClr val="466E8C"/>
    <a:srgbClr val="FF6D67"/>
    <a:srgbClr val="62C5DC"/>
    <a:srgbClr val="BB9F7A"/>
    <a:srgbClr val="DE7F7E"/>
    <a:srgbClr val="F2F2F2"/>
    <a:srgbClr val="508EFF"/>
    <a:srgbClr val="649788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1" autoAdjust="0"/>
    <p:restoredTop sz="96318" autoAdjust="0"/>
  </p:normalViewPr>
  <p:slideViewPr>
    <p:cSldViewPr snapToGrid="0" showGuides="1">
      <p:cViewPr>
        <p:scale>
          <a:sx n="100" d="100"/>
          <a:sy n="100" d="100"/>
        </p:scale>
        <p:origin x="-1140" y="-144"/>
      </p:cViewPr>
      <p:guideLst>
        <p:guide orient="horz" pos="2070"/>
        <p:guide pos="5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13160-C854-4C5D-BE71-81B558B8483F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A2FEA-6412-488D-BE65-011F74FA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177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2FEA-6412-488D-BE65-011F74FA7FE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507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9BCAF648-C11D-464B-9F61-EF8C7BAC3DD0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9E34-AC59-45A9-9ED1-B0E8DF802E4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9410" y="1998497"/>
            <a:ext cx="5068301" cy="1751362"/>
          </a:xfrm>
        </p:spPr>
        <p:txBody>
          <a:bodyPr anchor="b">
            <a:normAutofit/>
          </a:bodyPr>
          <a:lstStyle>
            <a:lvl1pPr algn="r">
              <a:defRPr sz="3300"/>
            </a:lvl1pPr>
          </a:lstStyle>
          <a:p>
            <a:r>
              <a:rPr lang="zh-CN" altLang="en-US" dirty="0"/>
              <a:t>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9410" y="3749859"/>
            <a:ext cx="5068301" cy="9210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9A3E6052-684C-405A-AAE8-2DF9AE708DB6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DFE345E-6771-4A9D-94D8-C631DBADCF3D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299411" y="2804535"/>
            <a:ext cx="6439901" cy="1405824"/>
            <a:chOff x="2590241" y="2888892"/>
            <a:chExt cx="4398133" cy="720081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9516" y="2888892"/>
              <a:ext cx="808858" cy="720081"/>
            </a:xfrm>
            <a:prstGeom prst="rect">
              <a:avLst/>
            </a:prstGeom>
          </p:spPr>
        </p:pic>
        <p:cxnSp>
          <p:nvCxnSpPr>
            <p:cNvPr id="8" name="直接连接符 7"/>
            <p:cNvCxnSpPr/>
            <p:nvPr/>
          </p:nvCxnSpPr>
          <p:spPr>
            <a:xfrm>
              <a:off x="2590241" y="3372027"/>
              <a:ext cx="3598067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67" y="6213147"/>
            <a:ext cx="1989963" cy="5989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66675" y="25622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22464" y="5743939"/>
            <a:ext cx="1538459" cy="1455746"/>
          </a:xfrm>
          <a:prstGeom prst="rect">
            <a:avLst/>
          </a:prstGeom>
          <a:blipFill>
            <a:blip r:embed="rId2">
              <a:alphaModFix amt="8000"/>
              <a:lum bright="70000" contrast="-7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 userDrawn="1"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 userDrawn="1"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887085" y="179634"/>
            <a:ext cx="43027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7BA9CA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2 </a:t>
            </a:r>
            <a:r>
              <a:rPr lang="zh-CN" altLang="en-US" sz="4000" b="1" dirty="0" smtClean="0">
                <a:solidFill>
                  <a:srgbClr val="7BA9CA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软件与信息系统</a:t>
            </a:r>
            <a:endParaRPr lang="zh-CN" altLang="en-US" sz="4000" b="1" dirty="0">
              <a:solidFill>
                <a:srgbClr val="7BA9CA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58.128.49.118ip:8000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58.128.49.118ip:8000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10" y="6138790"/>
            <a:ext cx="2434233" cy="329575"/>
          </a:xfrm>
          <a:prstGeom prst="rect">
            <a:avLst/>
          </a:prstGeom>
        </p:spPr>
      </p:pic>
      <p:pic>
        <p:nvPicPr>
          <p:cNvPr id="5" name="Picture 2" descr="F:\2019人教音像社\信息技术\设计图【待补充】\图片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462" y="-1"/>
            <a:ext cx="9214340" cy="691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" y="6192104"/>
            <a:ext cx="2635423" cy="3126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66" y="61564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31325" y="5511044"/>
            <a:ext cx="2526275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b="1" dirty="0" smtClean="0">
                <a:latin typeface="+mj-ea"/>
                <a:ea typeface="+mj-ea"/>
                <a:cs typeface="+mn-ea"/>
                <a:sym typeface="+mn-lt"/>
              </a:rPr>
              <a:t>　　按照</a:t>
            </a:r>
            <a:r>
              <a:rPr lang="zh-CN" altLang="en-US" sz="1600" b="1" dirty="0">
                <a:latin typeface="+mj-ea"/>
                <a:ea typeface="+mj-ea"/>
                <a:cs typeface="+mn-ea"/>
                <a:sym typeface="+mn-lt"/>
              </a:rPr>
              <a:t>一定规则</a:t>
            </a:r>
            <a:r>
              <a:rPr lang="en-US" altLang="zh-CN" sz="1600" b="1" dirty="0">
                <a:latin typeface="+mj-ea"/>
                <a:ea typeface="+mj-ea"/>
                <a:cs typeface="+mn-ea"/>
                <a:sym typeface="+mn-lt"/>
              </a:rPr>
              <a:t>,</a:t>
            </a:r>
            <a:r>
              <a:rPr lang="zh-CN" altLang="en-US" sz="1600" b="1" dirty="0">
                <a:latin typeface="+mj-ea"/>
                <a:ea typeface="+mj-ea"/>
                <a:cs typeface="+mn-ea"/>
                <a:sym typeface="+mn-lt"/>
              </a:rPr>
              <a:t>自动抓取万维网信息的程序。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379489" y="5290027"/>
            <a:ext cx="1990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+mj-ea"/>
                <a:ea typeface="+mj-ea"/>
                <a:cs typeface="+mn-ea"/>
                <a:sym typeface="+mn-lt"/>
              </a:rPr>
              <a:t>　　用户</a:t>
            </a:r>
            <a:r>
              <a:rPr lang="zh-CN" altLang="en-US" sz="1600" b="1" dirty="0">
                <a:latin typeface="+mj-ea"/>
                <a:ea typeface="+mj-ea"/>
                <a:cs typeface="+mn-ea"/>
                <a:sym typeface="+mn-lt"/>
              </a:rPr>
              <a:t>在浏览器输入关键词，单击“搜索”按钮。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46814" y="2168508"/>
            <a:ext cx="7363896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b="1" dirty="0">
                <a:latin typeface="+mj-ea"/>
                <a:ea typeface="+mj-ea"/>
                <a:cs typeface="+mn-ea"/>
                <a:sym typeface="+mn-lt"/>
              </a:rPr>
              <a:t>　</a:t>
            </a:r>
            <a:r>
              <a:rPr lang="zh-CN" altLang="en-US" sz="1600" b="1" dirty="0" smtClean="0">
                <a:latin typeface="+mj-ea"/>
                <a:ea typeface="+mj-ea"/>
                <a:cs typeface="+mn-ea"/>
                <a:sym typeface="+mn-lt"/>
              </a:rPr>
              <a:t>　系统</a:t>
            </a:r>
            <a:r>
              <a:rPr lang="zh-CN" altLang="en-US" sz="1600" b="1" dirty="0">
                <a:latin typeface="+mj-ea"/>
                <a:ea typeface="+mj-ea"/>
                <a:cs typeface="+mn-ea"/>
                <a:sym typeface="+mn-lt"/>
              </a:rPr>
              <a:t>先用分词软件对搜索词进行处理，然后从数据库中找出所有包含搜索词的网页，且根据复杂的排序算法计算出网页相关度的排列顺序。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438898" y="2712982"/>
            <a:ext cx="1871811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b="1" dirty="0" smtClean="0">
                <a:latin typeface="+mj-ea"/>
                <a:ea typeface="+mj-ea"/>
                <a:cs typeface="+mn-ea"/>
                <a:sym typeface="+mn-lt"/>
              </a:rPr>
              <a:t>　　最后</a:t>
            </a:r>
            <a:r>
              <a:rPr lang="zh-CN" altLang="en-US" sz="1600" b="1" dirty="0">
                <a:latin typeface="+mj-ea"/>
                <a:ea typeface="+mj-ea"/>
                <a:cs typeface="+mn-ea"/>
                <a:sym typeface="+mn-lt"/>
              </a:rPr>
              <a:t>得到“搜索”结果页面。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635032" y="2945259"/>
            <a:ext cx="6485178" cy="2948572"/>
            <a:chOff x="1825532" y="2581076"/>
            <a:chExt cx="6485178" cy="2948572"/>
          </a:xfrm>
        </p:grpSpPr>
        <p:sp>
          <p:nvSpPr>
            <p:cNvPr id="6" name="矩形 5"/>
            <p:cNvSpPr/>
            <p:nvPr/>
          </p:nvSpPr>
          <p:spPr>
            <a:xfrm>
              <a:off x="1986686" y="3789891"/>
              <a:ext cx="1036075" cy="3489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825532" y="2581076"/>
              <a:ext cx="6485178" cy="2948572"/>
              <a:chOff x="1825532" y="2581076"/>
              <a:chExt cx="6485178" cy="2948572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825532" y="2581076"/>
                <a:ext cx="6485178" cy="2948572"/>
              </a:xfrm>
              <a:prstGeom prst="rect">
                <a:avLst/>
              </a:prstGeom>
            </p:spPr>
          </p:pic>
          <p:sp>
            <p:nvSpPr>
              <p:cNvPr id="5" name="矩形 4"/>
              <p:cNvSpPr/>
              <p:nvPr/>
            </p:nvSpPr>
            <p:spPr>
              <a:xfrm>
                <a:off x="4460728" y="5256066"/>
                <a:ext cx="1260988" cy="26547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151014" y="3530683"/>
                <a:ext cx="1626014" cy="89578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</p:grpSp>
      </p:grpSp>
      <p:sp>
        <p:nvSpPr>
          <p:cNvPr id="12" name="等腰三角形 11"/>
          <p:cNvSpPr/>
          <p:nvPr/>
        </p:nvSpPr>
        <p:spPr>
          <a:xfrm rot="5400000">
            <a:off x="550378" y="1411295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7" name="文本框 7"/>
          <p:cNvSpPr txBox="1"/>
          <p:nvPr/>
        </p:nvSpPr>
        <p:spPr>
          <a:xfrm>
            <a:off x="946813" y="1054319"/>
            <a:ext cx="443481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三、举例说明</a:t>
            </a:r>
          </a:p>
        </p:txBody>
      </p:sp>
      <p:sp>
        <p:nvSpPr>
          <p:cNvPr id="18" name="任意多边形 16"/>
          <p:cNvSpPr/>
          <p:nvPr/>
        </p:nvSpPr>
        <p:spPr>
          <a:xfrm rot="10800000" flipH="1">
            <a:off x="232996" y="2000248"/>
            <a:ext cx="8678007" cy="4562476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6120" y="3030670"/>
            <a:ext cx="5994217" cy="27253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46813" y="2104168"/>
            <a:ext cx="7294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+mj-ea"/>
                <a:ea typeface="+mj-ea"/>
                <a:cs typeface="+mn-ea"/>
                <a:sym typeface="+mn-lt"/>
              </a:rPr>
              <a:t>　　在</a:t>
            </a:r>
            <a:r>
              <a:rPr lang="zh-CN" altLang="en-US" sz="2000" b="1" dirty="0">
                <a:latin typeface="+mj-ea"/>
                <a:ea typeface="+mj-ea"/>
                <a:cs typeface="+mn-ea"/>
                <a:sym typeface="+mn-lt"/>
              </a:rPr>
              <a:t>下图所示的搜索系统中主要使用了哪几类软件？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744205" y="5166655"/>
            <a:ext cx="158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浏览器软件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744205" y="4682529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万维网服务软件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744205" y="4208679"/>
            <a:ext cx="158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数据库软件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744205" y="3785996"/>
            <a:ext cx="158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排序软件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744205" y="3294286"/>
            <a:ext cx="128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爬虫软件</a:t>
            </a:r>
          </a:p>
        </p:txBody>
      </p:sp>
      <p:sp>
        <p:nvSpPr>
          <p:cNvPr id="11" name="等腰三角形 10"/>
          <p:cNvSpPr/>
          <p:nvPr/>
        </p:nvSpPr>
        <p:spPr>
          <a:xfrm rot="5400000">
            <a:off x="550378" y="1411295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3" name="文本框 7"/>
          <p:cNvSpPr txBox="1"/>
          <p:nvPr/>
        </p:nvSpPr>
        <p:spPr>
          <a:xfrm>
            <a:off x="946813" y="1054319"/>
            <a:ext cx="443481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思考</a:t>
            </a:r>
            <a:r>
              <a:rPr lang="en-US" altLang="zh-CN" sz="3200" dirty="0">
                <a:solidFill>
                  <a:srgbClr val="466E8C"/>
                </a:solidFill>
                <a:effectLst/>
              </a:rPr>
              <a:t>3</a:t>
            </a:r>
            <a:endParaRPr lang="zh-CN" altLang="en-US" sz="3200" dirty="0">
              <a:solidFill>
                <a:srgbClr val="466E8C"/>
              </a:solidFill>
              <a:effectLst/>
            </a:endParaRPr>
          </a:p>
        </p:txBody>
      </p:sp>
      <p:sp>
        <p:nvSpPr>
          <p:cNvPr id="14" name="任意多边形 16"/>
          <p:cNvSpPr/>
          <p:nvPr/>
        </p:nvSpPr>
        <p:spPr>
          <a:xfrm rot="10800000" flipH="1">
            <a:off x="232996" y="2000248"/>
            <a:ext cx="8678007" cy="4562476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8" grpId="0"/>
      <p:bldP spid="7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84913" y="2475225"/>
            <a:ext cx="673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 dirty="0">
                <a:latin typeface="+mj-ea"/>
                <a:ea typeface="+mj-ea"/>
                <a:cs typeface="+mn-ea"/>
                <a:sym typeface="+mn-lt"/>
              </a:rPr>
              <a:t>这些软件运行在哪里？它们的主要功能是什么？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84913" y="3049431"/>
            <a:ext cx="745580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  <a:cs typeface="+mn-ea"/>
                <a:sym typeface="+mn-lt"/>
              </a:rPr>
              <a:t>爬虫软件在</a:t>
            </a:r>
            <a:r>
              <a:rPr lang="en-US" altLang="zh-CN" dirty="0">
                <a:latin typeface="+mj-ea"/>
                <a:ea typeface="+mj-ea"/>
                <a:cs typeface="+mn-ea"/>
                <a:sym typeface="+mn-lt"/>
              </a:rPr>
              <a:t>(</a:t>
            </a:r>
            <a:r>
              <a:rPr lang="zh-CN" altLang="en-US" dirty="0">
                <a:latin typeface="+mj-ea"/>
                <a:ea typeface="+mj-ea"/>
                <a:cs typeface="+mn-ea"/>
                <a:sym typeface="+mn-lt"/>
              </a:rPr>
              <a:t> 服务器 </a:t>
            </a:r>
            <a:r>
              <a:rPr lang="en-US" altLang="zh-CN" dirty="0">
                <a:latin typeface="+mj-ea"/>
                <a:ea typeface="+mj-ea"/>
                <a:cs typeface="+mn-ea"/>
                <a:sym typeface="+mn-lt"/>
              </a:rPr>
              <a:t>)</a:t>
            </a:r>
            <a:r>
              <a:rPr lang="zh-CN" altLang="en-US" dirty="0">
                <a:latin typeface="+mj-ea"/>
                <a:ea typeface="+mj-ea"/>
                <a:cs typeface="+mn-ea"/>
                <a:sym typeface="+mn-lt"/>
              </a:rPr>
              <a:t>运行，主要功能：搜集互联网信息。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84913" y="3623637"/>
            <a:ext cx="770166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  <a:cs typeface="+mn-ea"/>
                <a:sym typeface="+mn-lt"/>
              </a:rPr>
              <a:t>排序软件</a:t>
            </a:r>
            <a:r>
              <a:rPr lang="en-US" altLang="zh-CN" dirty="0">
                <a:latin typeface="+mj-ea"/>
                <a:ea typeface="+mj-ea"/>
                <a:cs typeface="+mn-ea"/>
                <a:sym typeface="+mn-lt"/>
              </a:rPr>
              <a:t>( </a:t>
            </a:r>
            <a:r>
              <a:rPr lang="zh-CN" altLang="en-US" dirty="0">
                <a:latin typeface="+mj-ea"/>
                <a:ea typeface="+mj-ea"/>
                <a:cs typeface="+mn-ea"/>
                <a:sym typeface="+mn-lt"/>
              </a:rPr>
              <a:t>服务器 </a:t>
            </a:r>
            <a:r>
              <a:rPr lang="en-US" altLang="zh-CN" dirty="0">
                <a:latin typeface="+mj-ea"/>
                <a:ea typeface="+mj-ea"/>
                <a:cs typeface="+mn-ea"/>
                <a:sym typeface="+mn-lt"/>
              </a:rPr>
              <a:t>)</a:t>
            </a:r>
            <a:r>
              <a:rPr lang="zh-CN" altLang="en-US" dirty="0">
                <a:latin typeface="+mj-ea"/>
                <a:ea typeface="+mj-ea"/>
                <a:cs typeface="+mn-ea"/>
                <a:sym typeface="+mn-lt"/>
              </a:rPr>
              <a:t>运行，主要功能：根据算法按网页相关度排序</a:t>
            </a:r>
            <a:r>
              <a:rPr lang="zh-CN" altLang="en-US" dirty="0" smtClean="0">
                <a:latin typeface="+mj-ea"/>
                <a:ea typeface="+mj-ea"/>
                <a:cs typeface="+mn-ea"/>
                <a:sym typeface="+mn-lt"/>
              </a:rPr>
              <a:t>。</a:t>
            </a:r>
            <a:endParaRPr lang="zh-CN" altLang="en-US" dirty="0"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84913" y="4197843"/>
            <a:ext cx="7949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  <a:cs typeface="+mn-ea"/>
                <a:sym typeface="+mn-lt"/>
              </a:rPr>
              <a:t>数据库软件</a:t>
            </a:r>
            <a:r>
              <a:rPr lang="en-US" altLang="zh-CN" dirty="0">
                <a:latin typeface="+mj-ea"/>
                <a:ea typeface="+mj-ea"/>
                <a:cs typeface="+mn-ea"/>
                <a:sym typeface="+mn-lt"/>
              </a:rPr>
              <a:t>( </a:t>
            </a:r>
            <a:r>
              <a:rPr lang="zh-CN" altLang="en-US" dirty="0">
                <a:latin typeface="+mj-ea"/>
                <a:ea typeface="+mj-ea"/>
                <a:cs typeface="+mn-ea"/>
                <a:sym typeface="+mn-lt"/>
              </a:rPr>
              <a:t>服务器 </a:t>
            </a:r>
            <a:r>
              <a:rPr lang="en-US" altLang="zh-CN" dirty="0">
                <a:latin typeface="+mj-ea"/>
                <a:ea typeface="+mj-ea"/>
                <a:cs typeface="+mn-ea"/>
                <a:sym typeface="+mn-lt"/>
              </a:rPr>
              <a:t>)</a:t>
            </a:r>
            <a:r>
              <a:rPr lang="zh-CN" altLang="en-US" dirty="0">
                <a:latin typeface="+mj-ea"/>
                <a:ea typeface="+mj-ea"/>
                <a:cs typeface="+mn-ea"/>
                <a:sym typeface="+mn-lt"/>
              </a:rPr>
              <a:t>运行，主要功能：提供数据存储、查询服务</a:t>
            </a:r>
            <a:r>
              <a:rPr lang="zh-CN" altLang="en-US" dirty="0" smtClean="0">
                <a:latin typeface="+mj-ea"/>
                <a:ea typeface="+mj-ea"/>
                <a:cs typeface="+mn-ea"/>
                <a:sym typeface="+mn-lt"/>
              </a:rPr>
              <a:t>。</a:t>
            </a:r>
            <a:endParaRPr lang="zh-CN" altLang="en-US" dirty="0"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84913" y="5346253"/>
            <a:ext cx="740352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  <a:cs typeface="+mn-ea"/>
                <a:sym typeface="+mn-lt"/>
              </a:rPr>
              <a:t>浏览器软件</a:t>
            </a:r>
            <a:r>
              <a:rPr lang="en-US" altLang="zh-CN" dirty="0">
                <a:latin typeface="+mj-ea"/>
                <a:ea typeface="+mj-ea"/>
                <a:cs typeface="+mn-ea"/>
                <a:sym typeface="+mn-lt"/>
              </a:rPr>
              <a:t>( </a:t>
            </a:r>
            <a:r>
              <a:rPr lang="zh-CN" altLang="en-US" dirty="0">
                <a:latin typeface="+mj-ea"/>
                <a:ea typeface="+mj-ea"/>
                <a:cs typeface="+mn-ea"/>
                <a:sym typeface="+mn-lt"/>
              </a:rPr>
              <a:t>客户端 </a:t>
            </a:r>
            <a:r>
              <a:rPr lang="en-US" altLang="zh-CN" dirty="0">
                <a:latin typeface="+mj-ea"/>
                <a:ea typeface="+mj-ea"/>
                <a:cs typeface="+mn-ea"/>
                <a:sym typeface="+mn-lt"/>
              </a:rPr>
              <a:t>)</a:t>
            </a:r>
            <a:r>
              <a:rPr lang="zh-CN" altLang="en-US" dirty="0">
                <a:latin typeface="+mj-ea"/>
                <a:ea typeface="+mj-ea"/>
                <a:cs typeface="+mn-ea"/>
                <a:sym typeface="+mn-lt"/>
              </a:rPr>
              <a:t>运行，主要功能：查看网页各种信息</a:t>
            </a:r>
            <a:r>
              <a:rPr lang="zh-CN" altLang="en-US" dirty="0" smtClean="0">
                <a:latin typeface="+mj-ea"/>
                <a:ea typeface="+mj-ea"/>
                <a:cs typeface="+mn-ea"/>
                <a:sym typeface="+mn-lt"/>
              </a:rPr>
              <a:t>。</a:t>
            </a:r>
            <a:endParaRPr lang="zh-CN" altLang="en-US" dirty="0"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84913" y="4772049"/>
            <a:ext cx="7701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  <a:cs typeface="+mn-ea"/>
                <a:sym typeface="+mn-lt"/>
              </a:rPr>
              <a:t>万维网服务软件</a:t>
            </a:r>
            <a:r>
              <a:rPr lang="en-US" altLang="zh-CN" dirty="0">
                <a:latin typeface="+mj-ea"/>
                <a:ea typeface="+mj-ea"/>
                <a:cs typeface="+mn-ea"/>
                <a:sym typeface="+mn-lt"/>
              </a:rPr>
              <a:t>( </a:t>
            </a:r>
            <a:r>
              <a:rPr lang="zh-CN" altLang="en-US" dirty="0">
                <a:latin typeface="+mj-ea"/>
                <a:ea typeface="+mj-ea"/>
                <a:cs typeface="+mn-ea"/>
                <a:sym typeface="+mn-lt"/>
              </a:rPr>
              <a:t>服务器 </a:t>
            </a:r>
            <a:r>
              <a:rPr lang="en-US" altLang="zh-CN" dirty="0">
                <a:latin typeface="+mj-ea"/>
                <a:ea typeface="+mj-ea"/>
                <a:cs typeface="+mn-ea"/>
                <a:sym typeface="+mn-lt"/>
              </a:rPr>
              <a:t>)</a:t>
            </a:r>
            <a:r>
              <a:rPr lang="zh-CN" altLang="en-US" dirty="0">
                <a:latin typeface="+mj-ea"/>
                <a:ea typeface="+mj-ea"/>
                <a:cs typeface="+mn-ea"/>
                <a:sym typeface="+mn-lt"/>
              </a:rPr>
              <a:t>运行，主要功能：提供各种万维网服务</a:t>
            </a:r>
            <a:r>
              <a:rPr lang="zh-CN" altLang="en-US" dirty="0" smtClean="0">
                <a:latin typeface="+mj-ea"/>
                <a:ea typeface="+mj-ea"/>
                <a:cs typeface="+mn-ea"/>
                <a:sym typeface="+mn-lt"/>
              </a:rPr>
              <a:t>。</a:t>
            </a:r>
            <a:endParaRPr lang="zh-CN" altLang="en-US" dirty="0"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550378" y="1411295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4" name="文本框 7"/>
          <p:cNvSpPr txBox="1"/>
          <p:nvPr/>
        </p:nvSpPr>
        <p:spPr>
          <a:xfrm>
            <a:off x="946813" y="1054319"/>
            <a:ext cx="443481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思考</a:t>
            </a:r>
            <a:r>
              <a:rPr lang="en-US" altLang="zh-CN" sz="3200" dirty="0">
                <a:solidFill>
                  <a:srgbClr val="466E8C"/>
                </a:solidFill>
                <a:effectLst/>
              </a:rPr>
              <a:t>4</a:t>
            </a:r>
            <a:endParaRPr lang="zh-CN" altLang="en-US" sz="3200" dirty="0">
              <a:solidFill>
                <a:srgbClr val="466E8C"/>
              </a:solidFill>
              <a:effectLst/>
            </a:endParaRPr>
          </a:p>
        </p:txBody>
      </p:sp>
      <p:sp>
        <p:nvSpPr>
          <p:cNvPr id="15" name="任意多边形 16"/>
          <p:cNvSpPr/>
          <p:nvPr/>
        </p:nvSpPr>
        <p:spPr>
          <a:xfrm rot="10800000" flipH="1">
            <a:off x="232996" y="2000248"/>
            <a:ext cx="8678007" cy="4562476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8760" y="2684780"/>
            <a:ext cx="8737600" cy="35407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46813" y="2197128"/>
            <a:ext cx="562594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cs typeface="+mn-ea"/>
                <a:sym typeface="+mn-lt"/>
              </a:rPr>
              <a:t>　　试试</a:t>
            </a:r>
            <a:r>
              <a:rPr lang="zh-CN" altLang="en-US" sz="2000" b="1" dirty="0">
                <a:cs typeface="+mn-ea"/>
                <a:sym typeface="+mn-lt"/>
              </a:rPr>
              <a:t>爬虫程序的功能。</a:t>
            </a:r>
          </a:p>
        </p:txBody>
      </p:sp>
      <p:sp>
        <p:nvSpPr>
          <p:cNvPr id="6" name="等腰三角形 5"/>
          <p:cNvSpPr/>
          <p:nvPr/>
        </p:nvSpPr>
        <p:spPr>
          <a:xfrm rot="5400000">
            <a:off x="550378" y="1411295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1" name="文本框 7"/>
          <p:cNvSpPr txBox="1"/>
          <p:nvPr/>
        </p:nvSpPr>
        <p:spPr>
          <a:xfrm>
            <a:off x="946813" y="1054319"/>
            <a:ext cx="443481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拓展活动</a:t>
            </a:r>
          </a:p>
        </p:txBody>
      </p:sp>
      <p:sp>
        <p:nvSpPr>
          <p:cNvPr id="12" name="任意多边形 16"/>
          <p:cNvSpPr/>
          <p:nvPr/>
        </p:nvSpPr>
        <p:spPr>
          <a:xfrm rot="10800000" flipH="1">
            <a:off x="91440" y="2000250"/>
            <a:ext cx="8983345" cy="4562475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946812" y="2958998"/>
            <a:ext cx="740560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zh-CN" dirty="0" smtClean="0">
                <a:latin typeface="+mj-ea"/>
                <a:ea typeface="+mj-ea"/>
                <a:cs typeface="+mn-ea"/>
                <a:sym typeface="+mn-lt"/>
              </a:rPr>
              <a:t>运行前面的</a:t>
            </a:r>
            <a:r>
              <a:rPr lang="zh-CN" altLang="zh-CN" dirty="0">
                <a:latin typeface="+mj-ea"/>
                <a:ea typeface="+mj-ea"/>
                <a:cs typeface="+mn-ea"/>
                <a:sym typeface="+mn-lt"/>
              </a:rPr>
              <a:t>爬虫程序，观察结果，看看是否批量下载了查询结果中的所有图片。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46812" y="2182964"/>
            <a:ext cx="561064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j-ea"/>
                <a:ea typeface="+mj-ea"/>
                <a:cs typeface="+mn-ea"/>
                <a:sym typeface="+mn-lt"/>
              </a:rPr>
              <a:t>试试</a:t>
            </a:r>
            <a:r>
              <a:rPr lang="zh-CN" altLang="en-US" b="1" dirty="0">
                <a:latin typeface="+mj-ea"/>
                <a:ea typeface="+mj-ea"/>
                <a:cs typeface="+mn-ea"/>
                <a:sym typeface="+mn-lt"/>
              </a:rPr>
              <a:t>爬虫程序的功能。</a:t>
            </a:r>
          </a:p>
        </p:txBody>
      </p:sp>
      <p:sp>
        <p:nvSpPr>
          <p:cNvPr id="13" name="等腰三角形 12"/>
          <p:cNvSpPr/>
          <p:nvPr/>
        </p:nvSpPr>
        <p:spPr>
          <a:xfrm rot="5400000">
            <a:off x="550378" y="1411295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4" name="文本框 7"/>
          <p:cNvSpPr txBox="1"/>
          <p:nvPr/>
        </p:nvSpPr>
        <p:spPr>
          <a:xfrm>
            <a:off x="946813" y="1054319"/>
            <a:ext cx="443481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拓展活动</a:t>
            </a:r>
          </a:p>
        </p:txBody>
      </p:sp>
      <p:sp>
        <p:nvSpPr>
          <p:cNvPr id="15" name="任意多边形 16"/>
          <p:cNvSpPr/>
          <p:nvPr/>
        </p:nvSpPr>
        <p:spPr>
          <a:xfrm rot="10800000" flipH="1">
            <a:off x="232996" y="2000248"/>
            <a:ext cx="8678007" cy="4562476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17301" y="3647755"/>
            <a:ext cx="602443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3.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同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一个信息系统内部通常会含有多种软件。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17301" y="4170200"/>
            <a:ext cx="7155149" cy="78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4.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相同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的硬件设施，由于安装运行了不同的软件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，会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得到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完全</a:t>
            </a:r>
            <a:endParaRPr lang="en-US" altLang="zh-CN" sz="2000" b="1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不同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的信息系统。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17301" y="5074480"/>
            <a:ext cx="648490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5.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一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个信息系统可以是另一个信息系统的一部分。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17301" y="2602865"/>
            <a:ext cx="662894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1.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软件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是一个信息系统中不可或缺的重要组成部分。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17301" y="3125310"/>
            <a:ext cx="602443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2.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软件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按照其功能可分为系统软件和应用软件。</a:t>
            </a:r>
          </a:p>
        </p:txBody>
      </p:sp>
      <p:sp>
        <p:nvSpPr>
          <p:cNvPr id="13" name="等腰三角形 12"/>
          <p:cNvSpPr/>
          <p:nvPr/>
        </p:nvSpPr>
        <p:spPr>
          <a:xfrm rot="5400000">
            <a:off x="550378" y="1411295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4" name="文本框 7"/>
          <p:cNvSpPr txBox="1"/>
          <p:nvPr/>
        </p:nvSpPr>
        <p:spPr>
          <a:xfrm>
            <a:off x="946813" y="1054319"/>
            <a:ext cx="443481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小结</a:t>
            </a:r>
          </a:p>
        </p:txBody>
      </p:sp>
      <p:sp>
        <p:nvSpPr>
          <p:cNvPr id="15" name="任意多边形 16"/>
          <p:cNvSpPr/>
          <p:nvPr/>
        </p:nvSpPr>
        <p:spPr>
          <a:xfrm rot="10800000" flipH="1">
            <a:off x="232996" y="2000248"/>
            <a:ext cx="8678007" cy="4562476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8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6675" y="21050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04997" y="2330635"/>
            <a:ext cx="5334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 algn="dist"/>
            <a:r>
              <a:rPr lang="zh-CN" altLang="en-US" dirty="0"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谢谢观看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904997" y="3103556"/>
            <a:ext cx="533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000" b="1" ker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en-US" altLang="zh-CN" sz="2000" dirty="0" smtClean="0">
                <a:effectLst/>
                <a:latin typeface="+mn-lt"/>
                <a:ea typeface="+mn-ea"/>
                <a:cs typeface="+mn-ea"/>
                <a:sym typeface="+mn-lt"/>
              </a:rPr>
              <a:t>Thanks  for  watching</a:t>
            </a:r>
            <a:endParaRPr lang="zh-CN" altLang="en-US" sz="2000" dirty="0"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" y="6192104"/>
            <a:ext cx="2635423" cy="3126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66" y="61564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0" y="3060769"/>
            <a:ext cx="92011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 algn="ctr"/>
            <a:r>
              <a:rPr lang="en-US" altLang="zh-CN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effectLst/>
                <a:latin typeface="+mn-lt"/>
                <a:ea typeface="宋体" panose="02010600030101010101" pitchFamily="2" charset="-122"/>
                <a:cs typeface="+mn-ea"/>
                <a:sym typeface="+mn-lt"/>
              </a:rPr>
              <a:t>　</a:t>
            </a:r>
            <a:r>
              <a:rPr lang="zh-CN" altLang="en-US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软件</a:t>
            </a:r>
            <a:r>
              <a:rPr lang="zh-CN" altLang="en-US" dirty="0"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与信息系统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" y="6192104"/>
            <a:ext cx="2635423" cy="31265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66" y="61564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4294967295"/>
          </p:nvPr>
        </p:nvSpPr>
        <p:spPr>
          <a:xfrm>
            <a:off x="981075" y="3308607"/>
            <a:ext cx="6160391" cy="1011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　　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计算机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处理信息是离不开软件的。</a:t>
            </a:r>
          </a:p>
        </p:txBody>
      </p:sp>
      <p:sp>
        <p:nvSpPr>
          <p:cNvPr id="7" name="内容占位符 2"/>
          <p:cNvSpPr txBox="1"/>
          <p:nvPr/>
        </p:nvSpPr>
        <p:spPr>
          <a:xfrm>
            <a:off x="946785" y="3767231"/>
            <a:ext cx="8036959" cy="1011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　　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软件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是任何一个信息系统中都不可或缺的重要组成部分。</a:t>
            </a:r>
          </a:p>
        </p:txBody>
      </p:sp>
      <p:sp>
        <p:nvSpPr>
          <p:cNvPr id="11" name="文本框 7"/>
          <p:cNvSpPr txBox="1"/>
          <p:nvPr/>
        </p:nvSpPr>
        <p:spPr>
          <a:xfrm>
            <a:off x="946813" y="2540219"/>
            <a:ext cx="31203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ea"/>
              </a:rPr>
              <a:t>拓展活动：</a:t>
            </a:r>
          </a:p>
        </p:txBody>
      </p:sp>
      <p:sp>
        <p:nvSpPr>
          <p:cNvPr id="12" name="等腰三角形 8"/>
          <p:cNvSpPr/>
          <p:nvPr/>
        </p:nvSpPr>
        <p:spPr>
          <a:xfrm rot="5400000">
            <a:off x="550378" y="1411295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3" name="文本框 7"/>
          <p:cNvSpPr txBox="1"/>
          <p:nvPr/>
        </p:nvSpPr>
        <p:spPr>
          <a:xfrm>
            <a:off x="946813" y="1054319"/>
            <a:ext cx="4434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一、软件的作用</a:t>
            </a:r>
          </a:p>
        </p:txBody>
      </p:sp>
      <p:sp>
        <p:nvSpPr>
          <p:cNvPr id="14" name="任意多边形 16"/>
          <p:cNvSpPr/>
          <p:nvPr/>
        </p:nvSpPr>
        <p:spPr>
          <a:xfrm rot="10800000" flipH="1">
            <a:off x="232996" y="2000248"/>
            <a:ext cx="8678007" cy="4562476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944369" y="3032924"/>
            <a:ext cx="1580222" cy="54292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1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系统软件：</a:t>
            </a:r>
          </a:p>
        </p:txBody>
      </p:sp>
      <p:sp>
        <p:nvSpPr>
          <p:cNvPr id="5" name="内容占位符 2"/>
          <p:cNvSpPr txBox="1"/>
          <p:nvPr/>
        </p:nvSpPr>
        <p:spPr>
          <a:xfrm>
            <a:off x="944369" y="4382995"/>
            <a:ext cx="2142578" cy="9098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2.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应用软件：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  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2372577" y="3032923"/>
            <a:ext cx="3623906" cy="73380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帮助用户使用计算机资源。</a:t>
            </a:r>
          </a:p>
        </p:txBody>
      </p:sp>
      <p:sp>
        <p:nvSpPr>
          <p:cNvPr id="7" name="内容占位符 2"/>
          <p:cNvSpPr txBox="1"/>
          <p:nvPr/>
        </p:nvSpPr>
        <p:spPr>
          <a:xfrm>
            <a:off x="955203" y="3373872"/>
            <a:ext cx="4550247" cy="9950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　　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主要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包括各种操作系统、开发软件、数据库软件等。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2350591" y="4368917"/>
            <a:ext cx="3623906" cy="73380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用于解决某类具体问题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。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944369" y="4726976"/>
            <a:ext cx="4361992" cy="9950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　　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常见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的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有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WPS Office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系列、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Office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系列、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PhotoShop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、微信、浏览器等。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591175" y="2963564"/>
            <a:ext cx="3073633" cy="2455353"/>
            <a:chOff x="8374034" y="195072"/>
            <a:chExt cx="3403438" cy="2718816"/>
          </a:xfrm>
        </p:grpSpPr>
        <p:sp>
          <p:nvSpPr>
            <p:cNvPr id="12" name="椭圆 11"/>
            <p:cNvSpPr/>
            <p:nvPr/>
          </p:nvSpPr>
          <p:spPr>
            <a:xfrm>
              <a:off x="8790432" y="1048512"/>
              <a:ext cx="2535936" cy="165811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altLang="zh-CN" sz="1350" dirty="0">
                <a:ln>
                  <a:solidFill>
                    <a:srgbClr val="0070C0"/>
                  </a:solidFill>
                </a:ln>
                <a:cs typeface="+mn-ea"/>
                <a:sym typeface="+mn-lt"/>
              </a:endParaRPr>
            </a:p>
            <a:p>
              <a:pPr algn="ctr"/>
              <a:endParaRPr lang="en-US" altLang="zh-CN" sz="1350" dirty="0">
                <a:ln>
                  <a:solidFill>
                    <a:srgbClr val="0070C0"/>
                  </a:solidFill>
                </a:ln>
                <a:cs typeface="+mn-ea"/>
                <a:sym typeface="+mn-lt"/>
              </a:endParaRPr>
            </a:p>
            <a:p>
              <a:pPr algn="ctr"/>
              <a:endParaRPr lang="zh-CN" altLang="en-US" sz="1350" dirty="0">
                <a:ln>
                  <a:solidFill>
                    <a:srgbClr val="0070C0"/>
                  </a:solidFill>
                </a:ln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9400032" y="1826514"/>
              <a:ext cx="1365504" cy="627142"/>
            </a:xfrm>
            <a:prstGeom prst="ellipse">
              <a:avLst/>
            </a:prstGeom>
            <a:solidFill>
              <a:srgbClr val="ABC5D3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cs typeface="+mn-ea"/>
                  <a:sym typeface="+mn-lt"/>
                </a:rPr>
                <a:t>硬件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834227" y="1238588"/>
              <a:ext cx="2633470" cy="817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latin typeface="+mj-ea"/>
                  <a:ea typeface="+mj-ea"/>
                  <a:cs typeface="+mn-ea"/>
                  <a:sym typeface="+mn-lt"/>
                </a:rPr>
                <a:t>系统软件</a:t>
              </a:r>
              <a:r>
                <a:rPr lang="zh-CN" altLang="en-US" sz="1400" b="1" dirty="0">
                  <a:latin typeface="+mj-ea"/>
                  <a:ea typeface="+mj-ea"/>
                  <a:cs typeface="+mn-ea"/>
                  <a:sym typeface="+mn-lt"/>
                </a:rPr>
                <a:t>，</a:t>
              </a:r>
              <a:r>
                <a:rPr lang="zh-CN" altLang="en-US" sz="1400" b="1" dirty="0" smtClean="0">
                  <a:latin typeface="+mj-ea"/>
                  <a:ea typeface="+mj-ea"/>
                  <a:cs typeface="+mn-ea"/>
                  <a:sym typeface="+mn-lt"/>
                </a:rPr>
                <a:t>如</a:t>
              </a:r>
              <a:r>
                <a:rPr lang="en-US" altLang="zh-CN" sz="1400" b="1" dirty="0" smtClean="0">
                  <a:latin typeface="+mj-ea"/>
                  <a:ea typeface="+mj-ea"/>
                  <a:cs typeface="+mn-ea"/>
                  <a:sym typeface="+mn-lt"/>
                </a:rPr>
                <a:t>Windows</a:t>
              </a:r>
              <a:r>
                <a:rPr lang="zh-CN" altLang="en-US" sz="1400" b="1" dirty="0">
                  <a:latin typeface="+mj-ea"/>
                  <a:ea typeface="+mj-ea"/>
                  <a:cs typeface="+mn-ea"/>
                  <a:sym typeface="+mn-lt"/>
                </a:rPr>
                <a:t>、</a:t>
              </a:r>
              <a:r>
                <a:rPr lang="en-US" altLang="zh-CN" sz="1400" b="1" dirty="0">
                  <a:latin typeface="+mj-ea"/>
                  <a:ea typeface="+mj-ea"/>
                  <a:cs typeface="+mn-ea"/>
                  <a:sym typeface="+mn-lt"/>
                </a:rPr>
                <a:t>Python</a:t>
              </a:r>
              <a:r>
                <a:rPr lang="zh-CN" altLang="en-US" sz="1400" b="1" dirty="0">
                  <a:latin typeface="+mj-ea"/>
                  <a:ea typeface="+mj-ea"/>
                  <a:cs typeface="+mn-ea"/>
                  <a:sym typeface="+mn-lt"/>
                </a:rPr>
                <a:t>解释器</a:t>
              </a:r>
              <a:endParaRPr lang="en-US" altLang="zh-CN" sz="1400" b="1" dirty="0">
                <a:latin typeface="+mj-ea"/>
                <a:ea typeface="+mj-ea"/>
                <a:cs typeface="+mn-ea"/>
                <a:sym typeface="+mn-lt"/>
              </a:endParaRPr>
            </a:p>
            <a:p>
              <a:pPr algn="ctr"/>
              <a:endParaRPr lang="zh-CN" altLang="en-US" sz="1400" dirty="0">
                <a:latin typeface="+mj-ea"/>
                <a:ea typeface="+mj-ea"/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8374034" y="195072"/>
              <a:ext cx="3403438" cy="2718816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956148" y="414379"/>
              <a:ext cx="2389631" cy="1056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latin typeface="+mj-ea"/>
                  <a:ea typeface="+mj-ea"/>
                  <a:cs typeface="+mn-ea"/>
                  <a:sym typeface="+mn-lt"/>
                </a:rPr>
                <a:t>应用软件</a:t>
              </a:r>
              <a:r>
                <a:rPr lang="zh-CN" altLang="en-US" sz="1400" b="1" dirty="0">
                  <a:latin typeface="+mj-ea"/>
                  <a:ea typeface="+mj-ea"/>
                  <a:cs typeface="+mn-ea"/>
                  <a:sym typeface="+mn-lt"/>
                </a:rPr>
                <a:t>，</a:t>
              </a:r>
              <a:r>
                <a:rPr lang="zh-CN" altLang="en-US" sz="1400" b="1" dirty="0" smtClean="0">
                  <a:latin typeface="+mj-ea"/>
                  <a:ea typeface="+mj-ea"/>
                  <a:cs typeface="+mn-ea"/>
                  <a:sym typeface="+mn-lt"/>
                </a:rPr>
                <a:t>如</a:t>
              </a:r>
              <a:r>
                <a:rPr lang="en-US" altLang="zh-CN" sz="1400" b="1" dirty="0">
                  <a:latin typeface="+mj-ea"/>
                  <a:ea typeface="+mj-ea"/>
                  <a:cs typeface="+mn-ea"/>
                  <a:sym typeface="+mn-lt"/>
                </a:rPr>
                <a:t>WPS Office</a:t>
              </a:r>
              <a:r>
                <a:rPr lang="zh-CN" altLang="en-US" sz="1400" b="1" dirty="0">
                  <a:latin typeface="+mj-ea"/>
                  <a:ea typeface="+mj-ea"/>
                  <a:cs typeface="+mn-ea"/>
                  <a:sym typeface="+mn-lt"/>
                </a:rPr>
                <a:t>系列、</a:t>
              </a:r>
              <a:r>
                <a:rPr lang="en-US" altLang="zh-CN" sz="1400" b="1" dirty="0" smtClean="0">
                  <a:latin typeface="+mj-ea"/>
                  <a:ea typeface="+mj-ea"/>
                  <a:cs typeface="+mn-ea"/>
                  <a:sym typeface="+mn-lt"/>
                </a:rPr>
                <a:t>Office</a:t>
              </a:r>
              <a:r>
                <a:rPr lang="zh-CN" altLang="en-US" sz="1400" b="1" dirty="0">
                  <a:latin typeface="+mj-ea"/>
                  <a:ea typeface="+mj-ea"/>
                  <a:cs typeface="+mn-ea"/>
                  <a:sym typeface="+mn-lt"/>
                </a:rPr>
                <a:t>系列、微信、浏览器等</a:t>
              </a:r>
              <a:endParaRPr lang="en-US" altLang="zh-CN" sz="1400" b="1" dirty="0">
                <a:latin typeface="+mj-ea"/>
                <a:ea typeface="+mj-ea"/>
                <a:cs typeface="+mn-ea"/>
                <a:sym typeface="+mn-lt"/>
              </a:endParaRPr>
            </a:p>
            <a:p>
              <a:pPr algn="ctr"/>
              <a:endParaRPr lang="zh-CN" altLang="en-US" sz="1400" dirty="0"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sp>
        <p:nvSpPr>
          <p:cNvPr id="18" name="内容占位符 2"/>
          <p:cNvSpPr txBox="1"/>
          <p:nvPr/>
        </p:nvSpPr>
        <p:spPr>
          <a:xfrm>
            <a:off x="955203" y="2563484"/>
            <a:ext cx="2286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466E8C"/>
                </a:solidFill>
                <a:cs typeface="+mn-ea"/>
              </a:defRPr>
            </a:lvl1pPr>
          </a:lstStyle>
          <a:p>
            <a:pPr defTabSz="457200">
              <a:spcBef>
                <a:spcPts val="1000"/>
              </a:spcBef>
              <a:buClr>
                <a:schemeClr val="accent1"/>
              </a:buClr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+mn-lt"/>
              </a:rPr>
              <a:t>按功能分：</a:t>
            </a:r>
          </a:p>
        </p:txBody>
      </p:sp>
      <p:sp>
        <p:nvSpPr>
          <p:cNvPr id="17" name="等腰三角形 8"/>
          <p:cNvSpPr/>
          <p:nvPr/>
        </p:nvSpPr>
        <p:spPr>
          <a:xfrm rot="5400000">
            <a:off x="550378" y="1411295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20" name="文本框 7"/>
          <p:cNvSpPr txBox="1"/>
          <p:nvPr/>
        </p:nvSpPr>
        <p:spPr>
          <a:xfrm>
            <a:off x="946813" y="1054319"/>
            <a:ext cx="443481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二、软件的分类</a:t>
            </a:r>
          </a:p>
        </p:txBody>
      </p:sp>
      <p:sp>
        <p:nvSpPr>
          <p:cNvPr id="22" name="任意多边形 16"/>
          <p:cNvSpPr/>
          <p:nvPr/>
        </p:nvSpPr>
        <p:spPr>
          <a:xfrm rot="10800000" flipH="1">
            <a:off x="232996" y="2000248"/>
            <a:ext cx="8678007" cy="4562476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46813" y="2918162"/>
            <a:ext cx="7192501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　　</a:t>
            </a:r>
            <a:r>
              <a:rPr lang="zh-CN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将</a:t>
            </a: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WPS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、</a:t>
            </a: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Word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、</a:t>
            </a: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Powerpoint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、</a:t>
            </a:r>
            <a:r>
              <a:rPr lang="zh-CN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微信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、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QQ、Win10、Python、IE</a:t>
            </a:r>
            <a:r>
              <a:rPr lang="zh-CN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浏览器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、</a:t>
            </a:r>
            <a:r>
              <a:rPr lang="zh-CN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某款打印机的驱动文件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、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Flash、Photoshop、Linux </a:t>
            </a:r>
            <a:r>
              <a:rPr lang="zh-CN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进行分类。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46813" y="3642127"/>
            <a:ext cx="7192501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+mj-ea"/>
                <a:ea typeface="+mj-ea"/>
                <a:cs typeface="+mn-ea"/>
                <a:sym typeface="+mn-lt"/>
              </a:rPr>
              <a:t>　　</a:t>
            </a:r>
            <a:r>
              <a:rPr lang="zh-CN" altLang="zh-CN" b="1" dirty="0" smtClean="0">
                <a:latin typeface="+mj-ea"/>
                <a:ea typeface="+mj-ea"/>
                <a:cs typeface="+mn-ea"/>
                <a:sym typeface="+mn-lt"/>
              </a:rPr>
              <a:t>系统软件</a:t>
            </a:r>
            <a:r>
              <a:rPr lang="zh-CN" altLang="zh-CN" b="1" dirty="0">
                <a:latin typeface="+mj-ea"/>
                <a:ea typeface="+mj-ea"/>
                <a:cs typeface="+mn-ea"/>
                <a:sym typeface="+mn-lt"/>
              </a:rPr>
              <a:t>：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Win10，Linux、Python，</a:t>
            </a:r>
            <a:r>
              <a:rPr lang="zh-CN" altLang="zh-CN" b="1" dirty="0">
                <a:latin typeface="+mj-ea"/>
                <a:ea typeface="+mj-ea"/>
                <a:cs typeface="+mn-ea"/>
                <a:sym typeface="+mn-lt"/>
              </a:rPr>
              <a:t>某款打印机的驱动文件。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46813" y="4085005"/>
            <a:ext cx="7192501" cy="108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>
                <a:latin typeface="+mj-ea"/>
                <a:ea typeface="+mj-ea"/>
                <a:cs typeface="+mn-ea"/>
                <a:sym typeface="+mn-lt"/>
              </a:rPr>
              <a:t>　　</a:t>
            </a:r>
            <a:r>
              <a:rPr lang="zh-CN" altLang="zh-CN" b="1" dirty="0" smtClean="0">
                <a:latin typeface="+mj-ea"/>
                <a:ea typeface="+mj-ea"/>
                <a:cs typeface="+mn-ea"/>
                <a:sym typeface="+mn-lt"/>
              </a:rPr>
              <a:t>应用软件：</a:t>
            </a:r>
            <a:r>
              <a:rPr lang="en-US" altLang="zh-CN" b="1" dirty="0" smtClean="0">
                <a:latin typeface="+mj-ea"/>
                <a:ea typeface="+mj-ea"/>
                <a:cs typeface="+mn-ea"/>
                <a:sym typeface="+mn-lt"/>
              </a:rPr>
              <a:t>WPS</a:t>
            </a:r>
            <a:r>
              <a:rPr lang="zh-CN" altLang="en-US" b="1" dirty="0" smtClean="0">
                <a:latin typeface="+mj-ea"/>
                <a:ea typeface="+mj-ea"/>
                <a:cs typeface="+mn-ea"/>
                <a:sym typeface="+mn-lt"/>
              </a:rPr>
              <a:t>、</a:t>
            </a:r>
            <a:r>
              <a:rPr lang="en-US" altLang="zh-CN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Word，Powerpoint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，</a:t>
            </a:r>
            <a:r>
              <a:rPr lang="zh-CN" altLang="zh-CN" b="1" dirty="0">
                <a:latin typeface="+mj-ea"/>
                <a:ea typeface="+mj-ea"/>
                <a:cs typeface="+mn-ea"/>
                <a:sym typeface="+mn-lt"/>
              </a:rPr>
              <a:t>微信，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QQ，IE</a:t>
            </a:r>
            <a:r>
              <a:rPr lang="zh-CN" altLang="zh-CN" b="1" dirty="0">
                <a:latin typeface="+mj-ea"/>
                <a:ea typeface="+mj-ea"/>
                <a:cs typeface="+mn-ea"/>
                <a:sym typeface="+mn-lt"/>
              </a:rPr>
              <a:t>浏览器，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Flash，Photoshop。</a:t>
            </a:r>
            <a:endParaRPr lang="zh-CN" altLang="zh-CN" b="1" dirty="0">
              <a:latin typeface="+mj-ea"/>
              <a:ea typeface="+mj-ea"/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zh-CN" altLang="en-US" b="1" dirty="0"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9" name="等腰三角形 8"/>
          <p:cNvSpPr/>
          <p:nvPr/>
        </p:nvSpPr>
        <p:spPr>
          <a:xfrm rot="5400000">
            <a:off x="550378" y="1411295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0" name="文本框 7"/>
          <p:cNvSpPr txBox="1"/>
          <p:nvPr/>
        </p:nvSpPr>
        <p:spPr>
          <a:xfrm>
            <a:off x="946813" y="1054319"/>
            <a:ext cx="443481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学生活动</a:t>
            </a:r>
            <a:r>
              <a:rPr lang="en-US" altLang="zh-CN" sz="3200" dirty="0">
                <a:solidFill>
                  <a:srgbClr val="466E8C"/>
                </a:solidFill>
                <a:effectLst/>
              </a:rPr>
              <a:t>1</a:t>
            </a:r>
            <a:endParaRPr lang="zh-CN" altLang="en-US" sz="3200" dirty="0">
              <a:solidFill>
                <a:srgbClr val="466E8C"/>
              </a:solidFill>
              <a:effectLst/>
            </a:endParaRPr>
          </a:p>
        </p:txBody>
      </p:sp>
      <p:sp>
        <p:nvSpPr>
          <p:cNvPr id="12" name="任意多边形 16"/>
          <p:cNvSpPr/>
          <p:nvPr/>
        </p:nvSpPr>
        <p:spPr>
          <a:xfrm rot="10800000" flipH="1">
            <a:off x="232996" y="2000248"/>
            <a:ext cx="8678007" cy="4562476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97064" y="2967016"/>
            <a:ext cx="3670136" cy="2084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实验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1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：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　　</a:t>
            </a:r>
            <a:r>
              <a:rPr lang="zh-CN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全体</a:t>
            </a:r>
            <a:r>
              <a:rPr lang="zh-CN" altLang="zh-CN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学生用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HTTP</a:t>
            </a:r>
            <a:r>
              <a:rPr lang="zh-CN" altLang="zh-CN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协议访问其中之一，在自己的浏览器中输入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  <a:hlinkClick r:id="rId2"/>
              </a:rPr>
              <a:t>http://58.128.49.118: 8000</a:t>
            </a:r>
            <a:r>
              <a:rPr lang="zh-CN" altLang="zh-CN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，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或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  <a:hlinkClick r:id="rId2"/>
              </a:rPr>
              <a:t>http://58.128.49.125: 8000</a:t>
            </a:r>
            <a:r>
              <a:rPr lang="zh-CN" altLang="zh-CN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观察浏览结果。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563720" y="2433061"/>
            <a:ext cx="3364865" cy="614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b="1" dirty="0">
                <a:latin typeface="+mn-lt"/>
                <a:ea typeface="+mn-ea"/>
                <a:cs typeface="+mn-ea"/>
                <a:sym typeface="+mn-lt"/>
              </a:rPr>
              <a:t>学生甲 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 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58.128.49.118</a:t>
            </a:r>
            <a:endParaRPr lang="zh-CN" altLang="en-US" sz="2000" b="1" dirty="0">
              <a:latin typeface="楷体" panose="02010609060101010101" charset="-122"/>
              <a:ea typeface="楷体" panose="02010609060101010101" charset="-122"/>
              <a:cs typeface="+mn-ea"/>
              <a:sym typeface="+mn-lt"/>
            </a:endParaRPr>
          </a:p>
        </p:txBody>
      </p:sp>
      <p:sp>
        <p:nvSpPr>
          <p:cNvPr id="15" name="标题 1"/>
          <p:cNvSpPr txBox="1"/>
          <p:nvPr/>
        </p:nvSpPr>
        <p:spPr>
          <a:xfrm>
            <a:off x="5000625" y="2429510"/>
            <a:ext cx="3364942" cy="607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b="1" dirty="0">
                <a:latin typeface="+mn-lt"/>
                <a:ea typeface="+mn-ea"/>
                <a:cs typeface="+mn-ea"/>
                <a:sym typeface="+mn-lt"/>
              </a:rPr>
              <a:t>学生乙 </a:t>
            </a:r>
            <a:r>
              <a:rPr lang="zh-CN" altLang="en-US" sz="2000" b="1" dirty="0"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 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58.128.49.125</a:t>
            </a:r>
            <a:endParaRPr lang="zh-CN" altLang="en-US" sz="2000" b="1" dirty="0">
              <a:latin typeface="楷体" panose="02010609060101010101" charset="-122"/>
              <a:ea typeface="楷体" panose="02010609060101010101" charset="-122"/>
              <a:cs typeface="+mn-ea"/>
              <a:sym typeface="+mn-lt"/>
            </a:endParaRPr>
          </a:p>
        </p:txBody>
      </p:sp>
      <p:sp>
        <p:nvSpPr>
          <p:cNvPr id="18" name="标题 1"/>
          <p:cNvSpPr txBox="1"/>
          <p:nvPr/>
        </p:nvSpPr>
        <p:spPr>
          <a:xfrm>
            <a:off x="5000625" y="3939442"/>
            <a:ext cx="3567496" cy="19111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300" b="1" dirty="0">
                <a:solidFill>
                  <a:srgbClr val="006666"/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import </a:t>
            </a:r>
            <a:r>
              <a:rPr lang="en-US" altLang="zh-CN" sz="1300" b="1" dirty="0" err="1">
                <a:solidFill>
                  <a:srgbClr val="006666"/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http.server</a:t>
            </a:r>
            <a:endParaRPr lang="zh-CN" altLang="zh-CN" sz="1300" b="1" dirty="0">
              <a:solidFill>
                <a:srgbClr val="006666"/>
              </a:solidFill>
              <a:latin typeface="楷体" panose="02010609060101010101" charset="-122"/>
              <a:ea typeface="楷体" panose="02010609060101010101" charset="-122"/>
              <a:cs typeface="+mn-ea"/>
              <a:sym typeface="+mn-lt"/>
            </a:endParaRPr>
          </a:p>
          <a:p>
            <a:pPr algn="l"/>
            <a:r>
              <a:rPr lang="en-US" altLang="zh-CN" sz="1300" b="1" dirty="0">
                <a:solidFill>
                  <a:srgbClr val="006666"/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import </a:t>
            </a:r>
            <a:r>
              <a:rPr lang="en-US" altLang="zh-CN" sz="1300" b="1" dirty="0" err="1">
                <a:solidFill>
                  <a:srgbClr val="006666"/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socketserver</a:t>
            </a:r>
            <a:endParaRPr lang="zh-CN" altLang="zh-CN" sz="1300" b="1" dirty="0">
              <a:solidFill>
                <a:srgbClr val="006666"/>
              </a:solidFill>
              <a:latin typeface="楷体" panose="02010609060101010101" charset="-122"/>
              <a:ea typeface="楷体" panose="02010609060101010101" charset="-122"/>
              <a:cs typeface="+mn-ea"/>
              <a:sym typeface="+mn-lt"/>
            </a:endParaRPr>
          </a:p>
          <a:p>
            <a:pPr algn="l"/>
            <a:r>
              <a:rPr lang="en-US" altLang="zh-CN" sz="1300" b="1" dirty="0">
                <a:solidFill>
                  <a:srgbClr val="006666"/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PORT = 8000</a:t>
            </a:r>
            <a:endParaRPr lang="zh-CN" altLang="zh-CN" sz="1300" b="1" dirty="0">
              <a:solidFill>
                <a:srgbClr val="006666"/>
              </a:solidFill>
              <a:latin typeface="楷体" panose="02010609060101010101" charset="-122"/>
              <a:ea typeface="楷体" panose="02010609060101010101" charset="-122"/>
              <a:cs typeface="+mn-ea"/>
              <a:sym typeface="+mn-lt"/>
            </a:endParaRPr>
          </a:p>
          <a:p>
            <a:pPr algn="l"/>
            <a:r>
              <a:rPr lang="en-US" altLang="zh-CN" sz="1300" b="1" dirty="0">
                <a:solidFill>
                  <a:srgbClr val="006666"/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Handler = </a:t>
            </a:r>
            <a:r>
              <a:rPr lang="en-US" altLang="zh-CN" sz="1300" b="1" dirty="0" err="1">
                <a:solidFill>
                  <a:srgbClr val="006666"/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http.server.SimpleHTTPRequestHandler</a:t>
            </a:r>
            <a:endParaRPr lang="zh-CN" altLang="zh-CN" sz="1300" b="1" dirty="0">
              <a:solidFill>
                <a:srgbClr val="006666"/>
              </a:solidFill>
              <a:latin typeface="楷体" panose="02010609060101010101" charset="-122"/>
              <a:ea typeface="楷体" panose="02010609060101010101" charset="-122"/>
              <a:cs typeface="+mn-ea"/>
              <a:sym typeface="+mn-lt"/>
            </a:endParaRPr>
          </a:p>
          <a:p>
            <a:pPr algn="l"/>
            <a:r>
              <a:rPr lang="en-US" altLang="zh-CN" sz="1300" b="1" dirty="0">
                <a:solidFill>
                  <a:srgbClr val="006666"/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with </a:t>
            </a:r>
            <a:r>
              <a:rPr lang="en-US" altLang="zh-CN" sz="1300" b="1" dirty="0" err="1">
                <a:solidFill>
                  <a:srgbClr val="006666"/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socketserver.TCPServer</a:t>
            </a:r>
            <a:r>
              <a:rPr lang="en-US" altLang="zh-CN" sz="1300" b="1" dirty="0">
                <a:solidFill>
                  <a:srgbClr val="006666"/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(("", PORT), Handler) as </a:t>
            </a:r>
            <a:r>
              <a:rPr lang="en-US" altLang="zh-CN" sz="1300" b="1" dirty="0" err="1">
                <a:solidFill>
                  <a:srgbClr val="006666"/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httpd</a:t>
            </a:r>
            <a:r>
              <a:rPr lang="en-US" altLang="zh-CN" sz="1300" b="1" dirty="0">
                <a:solidFill>
                  <a:srgbClr val="006666"/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:</a:t>
            </a:r>
            <a:endParaRPr lang="zh-CN" altLang="zh-CN" sz="1300" b="1" dirty="0">
              <a:solidFill>
                <a:srgbClr val="006666"/>
              </a:solidFill>
              <a:latin typeface="楷体" panose="02010609060101010101" charset="-122"/>
              <a:ea typeface="楷体" panose="02010609060101010101" charset="-122"/>
              <a:cs typeface="+mn-ea"/>
              <a:sym typeface="+mn-lt"/>
            </a:endParaRPr>
          </a:p>
          <a:p>
            <a:pPr algn="l"/>
            <a:r>
              <a:rPr lang="en-US" altLang="zh-CN" sz="1300" b="1" dirty="0">
                <a:solidFill>
                  <a:srgbClr val="006666"/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    print("serving at port", PORT)</a:t>
            </a:r>
            <a:endParaRPr lang="zh-CN" altLang="zh-CN" sz="1300" b="1" dirty="0">
              <a:solidFill>
                <a:srgbClr val="006666"/>
              </a:solidFill>
              <a:latin typeface="楷体" panose="02010609060101010101" charset="-122"/>
              <a:ea typeface="楷体" panose="02010609060101010101" charset="-122"/>
              <a:cs typeface="+mn-ea"/>
              <a:sym typeface="+mn-lt"/>
            </a:endParaRPr>
          </a:p>
          <a:p>
            <a:pPr algn="l"/>
            <a:r>
              <a:rPr lang="en-US" altLang="zh-CN" sz="1300" b="1" dirty="0">
                <a:solidFill>
                  <a:srgbClr val="006666"/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    </a:t>
            </a:r>
            <a:r>
              <a:rPr lang="en-US" altLang="zh-CN" sz="1300" b="1" dirty="0" err="1">
                <a:solidFill>
                  <a:srgbClr val="006666"/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httpd.serve_forever</a:t>
            </a:r>
            <a:r>
              <a:rPr lang="en-US" altLang="zh-CN" sz="1300" b="1" dirty="0">
                <a:solidFill>
                  <a:srgbClr val="006666"/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()</a:t>
            </a:r>
            <a:endParaRPr lang="zh-CN" altLang="zh-CN" sz="1300" b="1" dirty="0">
              <a:solidFill>
                <a:srgbClr val="006666"/>
              </a:solidFill>
              <a:latin typeface="楷体" panose="02010609060101010101" charset="-122"/>
              <a:ea typeface="楷体" panose="02010609060101010101" charset="-122"/>
              <a:cs typeface="+mn-ea"/>
              <a:sym typeface="+mn-lt"/>
            </a:endParaRPr>
          </a:p>
        </p:txBody>
      </p:sp>
      <p:sp>
        <p:nvSpPr>
          <p:cNvPr id="19" name="标题 1"/>
          <p:cNvSpPr txBox="1"/>
          <p:nvPr/>
        </p:nvSpPr>
        <p:spPr>
          <a:xfrm>
            <a:off x="4933949" y="3191649"/>
            <a:ext cx="3813499" cy="5515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实验</a:t>
            </a:r>
            <a:r>
              <a:rPr lang="en-US" altLang="zh-C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2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：</a:t>
            </a:r>
            <a:endParaRPr lang="en-US" altLang="zh-CN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>
              <a:lnSpc>
                <a:spcPct val="120000"/>
              </a:lnSpc>
            </a:pP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　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　学生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乙运行此程序，全体学生访问乙。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4566838" y="3172942"/>
            <a:ext cx="0" cy="3096211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标题 1"/>
          <p:cNvSpPr txBox="1"/>
          <p:nvPr/>
        </p:nvSpPr>
        <p:spPr>
          <a:xfrm>
            <a:off x="5113275" y="5762335"/>
            <a:ext cx="2526231" cy="551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　　</a:t>
            </a:r>
            <a:r>
              <a:rPr lang="zh-CN" altLang="zh-C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观察</a:t>
            </a:r>
            <a:r>
              <a:rPr lang="zh-CN" altLang="zh-C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浏览结果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。</a:t>
            </a:r>
          </a:p>
        </p:txBody>
      </p:sp>
      <p:sp>
        <p:nvSpPr>
          <p:cNvPr id="12" name="内容占位符 2"/>
          <p:cNvSpPr txBox="1"/>
          <p:nvPr/>
        </p:nvSpPr>
        <p:spPr>
          <a:xfrm>
            <a:off x="946813" y="2128870"/>
            <a:ext cx="2286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466E8C"/>
                </a:solidFill>
                <a:cs typeface="+mn-ea"/>
              </a:defRPr>
            </a:lvl1pPr>
          </a:lstStyle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sym typeface="+mn-lt"/>
              </a:rPr>
              <a:t>对比实验</a:t>
            </a:r>
          </a:p>
        </p:txBody>
      </p:sp>
      <p:sp>
        <p:nvSpPr>
          <p:cNvPr id="16" name="等腰三角形 15"/>
          <p:cNvSpPr/>
          <p:nvPr/>
        </p:nvSpPr>
        <p:spPr>
          <a:xfrm rot="5400000">
            <a:off x="550378" y="1411295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7" name="文本框 7"/>
          <p:cNvSpPr txBox="1"/>
          <p:nvPr/>
        </p:nvSpPr>
        <p:spPr>
          <a:xfrm>
            <a:off x="946813" y="1054319"/>
            <a:ext cx="443481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学生活动</a:t>
            </a:r>
            <a:r>
              <a:rPr lang="en-US" altLang="zh-CN" sz="3200" dirty="0">
                <a:solidFill>
                  <a:srgbClr val="466E8C"/>
                </a:solidFill>
                <a:effectLst/>
              </a:rPr>
              <a:t>1</a:t>
            </a:r>
            <a:endParaRPr lang="zh-CN" altLang="en-US" sz="3200" dirty="0">
              <a:solidFill>
                <a:srgbClr val="466E8C"/>
              </a:solidFill>
              <a:effectLst/>
            </a:endParaRPr>
          </a:p>
        </p:txBody>
      </p:sp>
      <p:sp>
        <p:nvSpPr>
          <p:cNvPr id="20" name="任意多边形 16"/>
          <p:cNvSpPr/>
          <p:nvPr/>
        </p:nvSpPr>
        <p:spPr>
          <a:xfrm rot="10800000" flipH="1">
            <a:off x="232996" y="2000248"/>
            <a:ext cx="8678007" cy="4562476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18" grpId="0"/>
      <p:bldP spid="19" grpId="0"/>
      <p:bldP spid="22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47266" y="3117070"/>
            <a:ext cx="727280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　　</a:t>
            </a:r>
            <a:r>
              <a:rPr lang="zh-CN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这个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Py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thon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程序虽然短小，但作用很重要，其功能是利用</a:t>
            </a:r>
            <a:r>
              <a:rPr lang="zh-CN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Ｐ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ython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内置的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HTTP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协议服务器，将当前所在的文件夹设置为默认的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Web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目录。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47267" y="4210430"/>
            <a:ext cx="7448705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　　</a:t>
            </a:r>
            <a:r>
              <a:rPr lang="zh-CN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实际上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，这也是一个可以用来共享文件的非常有用的方法。</a:t>
            </a:r>
          </a:p>
        </p:txBody>
      </p:sp>
      <p:sp>
        <p:nvSpPr>
          <p:cNvPr id="7" name="等腰三角形 6"/>
          <p:cNvSpPr/>
          <p:nvPr/>
        </p:nvSpPr>
        <p:spPr>
          <a:xfrm rot="5400000">
            <a:off x="550378" y="1411295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0" name="文本框 7"/>
          <p:cNvSpPr txBox="1"/>
          <p:nvPr/>
        </p:nvSpPr>
        <p:spPr>
          <a:xfrm>
            <a:off x="946813" y="1054319"/>
            <a:ext cx="443481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分析原因</a:t>
            </a:r>
          </a:p>
        </p:txBody>
      </p:sp>
      <p:sp>
        <p:nvSpPr>
          <p:cNvPr id="11" name="任意多边形 16"/>
          <p:cNvSpPr/>
          <p:nvPr/>
        </p:nvSpPr>
        <p:spPr>
          <a:xfrm rot="10800000" flipH="1">
            <a:off x="232996" y="2000248"/>
            <a:ext cx="8678007" cy="4562476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46813" y="3589337"/>
            <a:ext cx="7216112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　　</a:t>
            </a:r>
            <a:r>
              <a:rPr lang="zh-CN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将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一个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index.html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文件发给学生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乙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，让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其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将这两个文件放在同一个文件夹中，再运行刚才那个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Python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程序，其余同学再次访问他，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输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入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  <a:hlinkClick r:id="rId2"/>
              </a:rPr>
              <a:t>http://58.128.49.125: 8000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，观察浏览结果。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1447311" y="2856656"/>
            <a:ext cx="3364942" cy="858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b="1" dirty="0">
                <a:latin typeface="+mj-ea"/>
                <a:cs typeface="+mn-ea"/>
                <a:sym typeface="+mn-lt"/>
              </a:rPr>
              <a:t>学生甲  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58.128.49.118</a:t>
            </a:r>
          </a:p>
        </p:txBody>
      </p:sp>
      <p:sp>
        <p:nvSpPr>
          <p:cNvPr id="15" name="标题 1"/>
          <p:cNvSpPr txBox="1"/>
          <p:nvPr/>
        </p:nvSpPr>
        <p:spPr>
          <a:xfrm>
            <a:off x="4647711" y="2856656"/>
            <a:ext cx="3364942" cy="858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b="1" dirty="0">
                <a:latin typeface="+mj-ea"/>
                <a:cs typeface="+mn-ea"/>
                <a:sym typeface="+mn-lt"/>
              </a:rPr>
              <a:t>学生乙  </a:t>
            </a:r>
            <a:r>
              <a:rPr lang="en-US" altLang="zh-CN" sz="2000" b="1" dirty="0"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58.128.49.125</a:t>
            </a:r>
            <a:endParaRPr lang="zh-CN" altLang="en-US" sz="2000" b="1" dirty="0">
              <a:latin typeface="楷体" panose="02010609060101010101" charset="-122"/>
              <a:ea typeface="楷体" panose="02010609060101010101" charset="-122"/>
              <a:cs typeface="+mn-ea"/>
              <a:sym typeface="+mn-lt"/>
            </a:endParaRPr>
          </a:p>
        </p:txBody>
      </p:sp>
      <p:sp>
        <p:nvSpPr>
          <p:cNvPr id="7" name="等腰三角形 6"/>
          <p:cNvSpPr/>
          <p:nvPr/>
        </p:nvSpPr>
        <p:spPr>
          <a:xfrm rot="5400000">
            <a:off x="550378" y="1411295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0" name="文本框 7"/>
          <p:cNvSpPr txBox="1"/>
          <p:nvPr/>
        </p:nvSpPr>
        <p:spPr>
          <a:xfrm>
            <a:off x="946813" y="1054319"/>
            <a:ext cx="443481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学生活动</a:t>
            </a:r>
            <a:r>
              <a:rPr lang="en-US" altLang="zh-CN" sz="3200" dirty="0">
                <a:solidFill>
                  <a:srgbClr val="466E8C"/>
                </a:solidFill>
                <a:effectLst/>
              </a:rPr>
              <a:t>3</a:t>
            </a:r>
            <a:endParaRPr lang="zh-CN" altLang="en-US" sz="3200" dirty="0">
              <a:solidFill>
                <a:srgbClr val="466E8C"/>
              </a:solidFill>
              <a:effectLst/>
            </a:endParaRPr>
          </a:p>
        </p:txBody>
      </p:sp>
      <p:sp>
        <p:nvSpPr>
          <p:cNvPr id="11" name="任意多边形 16"/>
          <p:cNvSpPr/>
          <p:nvPr/>
        </p:nvSpPr>
        <p:spPr>
          <a:xfrm rot="10800000" flipH="1">
            <a:off x="232996" y="2000248"/>
            <a:ext cx="8678007" cy="4562476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95350" y="3286125"/>
            <a:ext cx="73533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　　</a:t>
            </a:r>
            <a:r>
              <a:rPr lang="zh-CN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在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Web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目录中，如果有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index.html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文件，会默认显示该网页文件，否则，会以文件列表的形式显示该文件夹里的所有文件。</a:t>
            </a:r>
          </a:p>
        </p:txBody>
      </p:sp>
      <p:sp>
        <p:nvSpPr>
          <p:cNvPr id="6" name="等腰三角形 5"/>
          <p:cNvSpPr/>
          <p:nvPr/>
        </p:nvSpPr>
        <p:spPr>
          <a:xfrm rot="5400000">
            <a:off x="550378" y="1411295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7" name="文本框 7"/>
          <p:cNvSpPr txBox="1"/>
          <p:nvPr/>
        </p:nvSpPr>
        <p:spPr>
          <a:xfrm>
            <a:off x="946813" y="1054319"/>
            <a:ext cx="443481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分析原因</a:t>
            </a:r>
          </a:p>
        </p:txBody>
      </p:sp>
      <p:sp>
        <p:nvSpPr>
          <p:cNvPr id="8" name="任意多边形 16"/>
          <p:cNvSpPr/>
          <p:nvPr/>
        </p:nvSpPr>
        <p:spPr>
          <a:xfrm rot="10800000" flipH="1">
            <a:off x="232996" y="2000248"/>
            <a:ext cx="8678007" cy="4562476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3ad4e25c-9d03-467f-9d80-52e4b3dbebcb}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nyj3l5p">
      <a:majorFont>
        <a:latin typeface="KaiTi_GB2312"/>
        <a:ea typeface="KaiTi_GB2312"/>
        <a:cs typeface=""/>
      </a:majorFont>
      <a:minorFont>
        <a:latin typeface="KaiTi_GB2312"/>
        <a:ea typeface="KaiTi_GB2312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</TotalTime>
  <Words>352</Words>
  <Application>Microsoft Office PowerPoint</Application>
  <PresentationFormat>全屏显示(4:3)</PresentationFormat>
  <Paragraphs>81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hammer Hsu</dc:creator>
  <cp:lastModifiedBy>whaty</cp:lastModifiedBy>
  <cp:revision>180</cp:revision>
  <dcterms:created xsi:type="dcterms:W3CDTF">2019-04-15T01:46:00Z</dcterms:created>
  <dcterms:modified xsi:type="dcterms:W3CDTF">2019-08-27T06:08:32Z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