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8" r:id="rId2"/>
    <p:sldId id="385" r:id="rId3"/>
    <p:sldId id="287" r:id="rId4"/>
    <p:sldId id="366" r:id="rId5"/>
    <p:sldId id="368" r:id="rId6"/>
    <p:sldId id="369" r:id="rId7"/>
    <p:sldId id="370" r:id="rId8"/>
    <p:sldId id="371" r:id="rId9"/>
    <p:sldId id="372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4" r:id="rId20"/>
    <p:sldId id="263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62C5DC"/>
    <a:srgbClr val="466E8C"/>
    <a:srgbClr val="313332"/>
    <a:srgbClr val="919191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234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6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7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楷体_GB231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楷体_GB2312"/>
            </a:endParaRPr>
          </a:p>
        </p:txBody>
      </p:sp>
      <p:sp>
        <p:nvSpPr>
          <p:cNvPr id="5" name="文本框 12"/>
          <p:cNvSpPr txBox="1"/>
          <p:nvPr userDrawn="1"/>
        </p:nvSpPr>
        <p:spPr>
          <a:xfrm>
            <a:off x="258116" y="184280"/>
            <a:ext cx="8691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3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局域网和广域网</a:t>
            </a:r>
            <a:endParaRPr lang="en-US" altLang="zh-CN" sz="4000" b="1" kern="0" dirty="0">
              <a:solidFill>
                <a:srgbClr val="7BA9CA"/>
              </a:solidFill>
              <a:latin typeface="楷体_GB2312" pitchFamily="49" charset="-122"/>
              <a:ea typeface="楷体_GB231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5400" y="2646649"/>
            <a:ext cx="72866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线连接符 9"/>
          <p:cNvCxnSpPr/>
          <p:nvPr/>
        </p:nvCxnSpPr>
        <p:spPr>
          <a:xfrm flipV="1">
            <a:off x="1687488" y="3582753"/>
            <a:ext cx="576064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2407568" y="3294721"/>
            <a:ext cx="792088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415680" y="3366729"/>
            <a:ext cx="504056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4063752" y="3654761"/>
            <a:ext cx="79208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V="1">
            <a:off x="4999856" y="3798777"/>
            <a:ext cx="288032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5431904" y="3438737"/>
            <a:ext cx="792088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6368008" y="3438737"/>
            <a:ext cx="1008112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95400" y="4985924"/>
            <a:ext cx="4268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思考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：电路交换的优缺点？</a:t>
            </a:r>
          </a:p>
        </p:txBody>
      </p:sp>
      <p:sp>
        <p:nvSpPr>
          <p:cNvPr id="16" name="矩形 15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数据交换技术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电路交换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报文交换</a:t>
            </a:r>
          </a:p>
        </p:txBody>
      </p:sp>
      <p:sp>
        <p:nvSpPr>
          <p:cNvPr id="16" name="内容占位符 3"/>
          <p:cNvSpPr txBox="1"/>
          <p:nvPr/>
        </p:nvSpPr>
        <p:spPr>
          <a:xfrm>
            <a:off x="895401" y="5262353"/>
            <a:ext cx="7429450" cy="1157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要求在通信双方之间建立物理通道，发送方把发送的数据作为整体发给网络中的交换设备，这些交换设备依次传递，最终把数据发送到目的地。</a:t>
            </a:r>
          </a:p>
        </p:txBody>
      </p:sp>
      <p:sp>
        <p:nvSpPr>
          <p:cNvPr id="21" name="矩形 20"/>
          <p:cNvSpPr/>
          <p:nvPr/>
        </p:nvSpPr>
        <p:spPr>
          <a:xfrm>
            <a:off x="2482999" y="2033507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存储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转发</a:t>
            </a:r>
          </a:p>
        </p:txBody>
      </p:sp>
      <p:sp>
        <p:nvSpPr>
          <p:cNvPr id="8" name="矩形 7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数据交换技术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15" y="2644140"/>
            <a:ext cx="5402580" cy="2524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报文交换</a:t>
            </a:r>
          </a:p>
        </p:txBody>
      </p:sp>
      <p:sp>
        <p:nvSpPr>
          <p:cNvPr id="10" name="矩形 9"/>
          <p:cNvSpPr/>
          <p:nvPr/>
        </p:nvSpPr>
        <p:spPr>
          <a:xfrm>
            <a:off x="2482999" y="2033507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存储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转发</a:t>
            </a:r>
          </a:p>
        </p:txBody>
      </p:sp>
      <p:sp>
        <p:nvSpPr>
          <p:cNvPr id="12" name="矩形 11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数据交换技术</a:t>
            </a:r>
          </a:p>
        </p:txBody>
      </p:sp>
      <p:sp>
        <p:nvSpPr>
          <p:cNvPr id="15" name="内容占位符 3"/>
          <p:cNvSpPr txBox="1"/>
          <p:nvPr/>
        </p:nvSpPr>
        <p:spPr>
          <a:xfrm>
            <a:off x="895401" y="5262354"/>
            <a:ext cx="7429450" cy="462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思考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：报文交换技术的优缺点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2615565"/>
            <a:ext cx="5288915" cy="2471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/>
          <p:cNvCxnSpPr/>
          <p:nvPr/>
        </p:nvCxnSpPr>
        <p:spPr>
          <a:xfrm flipV="1">
            <a:off x="2222166" y="4170100"/>
            <a:ext cx="720080" cy="2880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222166" y="4602148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222166" y="4746164"/>
            <a:ext cx="720080" cy="2880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 11"/>
          <p:cNvGrpSpPr/>
          <p:nvPr/>
        </p:nvGrpSpPr>
        <p:grpSpPr>
          <a:xfrm>
            <a:off x="1862126" y="4386124"/>
            <a:ext cx="360040" cy="432048"/>
            <a:chOff x="2348136" y="4018012"/>
            <a:chExt cx="360040" cy="432048"/>
          </a:xfrm>
        </p:grpSpPr>
        <p:sp>
          <p:nvSpPr>
            <p:cNvPr id="15" name="矩形 14"/>
            <p:cNvSpPr/>
            <p:nvPr/>
          </p:nvSpPr>
          <p:spPr>
            <a:xfrm>
              <a:off x="2348136" y="4018012"/>
              <a:ext cx="360040" cy="144016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348136" y="4306044"/>
              <a:ext cx="360040" cy="144016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348136" y="4162028"/>
              <a:ext cx="360040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3"/>
          <p:cNvSpPr txBox="1"/>
          <p:nvPr/>
        </p:nvSpPr>
        <p:spPr>
          <a:xfrm>
            <a:off x="285750" y="2580195"/>
            <a:ext cx="8429434" cy="12161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60"/>
              </a:lnSpc>
              <a:buNone/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分组交换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与报文交换相似，但分组交换时每次传送的数据长度是有限的，原来的信息会按照限定大小分成许多个“小包”，然后分别发送这些“小包”。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1862126" y="4386124"/>
            <a:ext cx="360040" cy="144016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862126" y="4674156"/>
            <a:ext cx="360040" cy="14401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862126" y="4530140"/>
            <a:ext cx="360040" cy="14401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分组交换</a:t>
            </a:r>
          </a:p>
        </p:txBody>
      </p:sp>
      <p:sp>
        <p:nvSpPr>
          <p:cNvPr id="21" name="矩形 20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数据交换技术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022E-16 L 0.12223 -0.0627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-31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0.12223 -4.8148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12223 0.0634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995983" y="4580760"/>
            <a:ext cx="7414592" cy="8078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虚电路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交换：发送方和接收方建立一条逻辑通道，按顺序传输数据“小包”。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1932087" y="2646649"/>
            <a:ext cx="5328592" cy="1584176"/>
            <a:chOff x="1835696" y="2353444"/>
            <a:chExt cx="5328592" cy="1584176"/>
          </a:xfrm>
        </p:grpSpPr>
        <p:cxnSp>
          <p:nvCxnSpPr>
            <p:cNvPr id="8" name="直线连接符 7"/>
            <p:cNvCxnSpPr>
              <a:stCxn id="12" idx="4"/>
              <a:endCxn id="14" idx="0"/>
            </p:cNvCxnSpPr>
            <p:nvPr/>
          </p:nvCxnSpPr>
          <p:spPr>
            <a:xfrm>
              <a:off x="3851920" y="2785492"/>
              <a:ext cx="0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 8"/>
            <p:cNvGrpSpPr/>
            <p:nvPr/>
          </p:nvGrpSpPr>
          <p:grpSpPr>
            <a:xfrm>
              <a:off x="1835696" y="2353444"/>
              <a:ext cx="5328592" cy="1584176"/>
              <a:chOff x="1835696" y="2353444"/>
              <a:chExt cx="5328592" cy="1584176"/>
            </a:xfrm>
          </p:grpSpPr>
          <p:cxnSp>
            <p:nvCxnSpPr>
              <p:cNvPr id="10" name="直线连接符 9"/>
              <p:cNvCxnSpPr>
                <a:stCxn id="29" idx="3"/>
                <a:endCxn id="11" idx="2"/>
              </p:cNvCxnSpPr>
              <p:nvPr/>
            </p:nvCxnSpPr>
            <p:spPr>
              <a:xfrm flipV="1">
                <a:off x="1835696" y="3145532"/>
                <a:ext cx="864096" cy="127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2699792" y="292950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635896" y="2353444"/>
                <a:ext cx="432048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788024" y="2353444"/>
                <a:ext cx="432048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635896" y="3505572"/>
                <a:ext cx="432048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796136" y="2929508"/>
                <a:ext cx="432048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" name="直线连接符 15"/>
              <p:cNvCxnSpPr>
                <a:stCxn id="11" idx="0"/>
                <a:endCxn id="12" idx="2"/>
              </p:cNvCxnSpPr>
              <p:nvPr/>
            </p:nvCxnSpPr>
            <p:spPr>
              <a:xfrm flipV="1">
                <a:off x="2915816" y="2569468"/>
                <a:ext cx="72008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>
                <a:stCxn id="11" idx="4"/>
                <a:endCxn id="14" idx="2"/>
              </p:cNvCxnSpPr>
              <p:nvPr/>
            </p:nvCxnSpPr>
            <p:spPr>
              <a:xfrm>
                <a:off x="2915816" y="3361556"/>
                <a:ext cx="72008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>
                <a:stCxn id="12" idx="6"/>
                <a:endCxn id="13" idx="2"/>
              </p:cNvCxnSpPr>
              <p:nvPr/>
            </p:nvCxnSpPr>
            <p:spPr>
              <a:xfrm>
                <a:off x="4067944" y="2569468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>
                <a:stCxn id="14" idx="6"/>
                <a:endCxn id="26" idx="2"/>
              </p:cNvCxnSpPr>
              <p:nvPr/>
            </p:nvCxnSpPr>
            <p:spPr>
              <a:xfrm>
                <a:off x="4067944" y="3721596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>
                <a:stCxn id="13" idx="6"/>
                <a:endCxn id="15" idx="0"/>
              </p:cNvCxnSpPr>
              <p:nvPr/>
            </p:nvCxnSpPr>
            <p:spPr>
              <a:xfrm>
                <a:off x="5220072" y="2569468"/>
                <a:ext cx="792088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>
                <a:stCxn id="26" idx="6"/>
                <a:endCxn id="15" idx="4"/>
              </p:cNvCxnSpPr>
              <p:nvPr/>
            </p:nvCxnSpPr>
            <p:spPr>
              <a:xfrm flipV="1">
                <a:off x="5220072" y="3361556"/>
                <a:ext cx="792088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>
                <a:stCxn id="13" idx="4"/>
                <a:endCxn id="26" idx="0"/>
              </p:cNvCxnSpPr>
              <p:nvPr/>
            </p:nvCxnSpPr>
            <p:spPr>
              <a:xfrm>
                <a:off x="5004048" y="2785492"/>
                <a:ext cx="0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>
                <a:stCxn id="11" idx="6"/>
                <a:endCxn id="13" idx="3"/>
              </p:cNvCxnSpPr>
              <p:nvPr/>
            </p:nvCxnSpPr>
            <p:spPr>
              <a:xfrm flipV="1">
                <a:off x="3131840" y="2722220"/>
                <a:ext cx="1719456" cy="423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>
                <a:stCxn id="14" idx="7"/>
                <a:endCxn id="15" idx="2"/>
              </p:cNvCxnSpPr>
              <p:nvPr/>
            </p:nvCxnSpPr>
            <p:spPr>
              <a:xfrm flipV="1">
                <a:off x="4004672" y="3145532"/>
                <a:ext cx="1791464" cy="423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/>
              <p:cNvCxnSpPr>
                <a:stCxn id="15" idx="6"/>
              </p:cNvCxnSpPr>
              <p:nvPr/>
            </p:nvCxnSpPr>
            <p:spPr>
              <a:xfrm>
                <a:off x="6228184" y="3145532"/>
                <a:ext cx="9361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4788024" y="3505572"/>
                <a:ext cx="432048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cxnSp>
        <p:nvCxnSpPr>
          <p:cNvPr id="27" name="直线箭头连接符 26"/>
          <p:cNvCxnSpPr/>
          <p:nvPr/>
        </p:nvCxnSpPr>
        <p:spPr>
          <a:xfrm>
            <a:off x="3156223" y="3726769"/>
            <a:ext cx="567328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851967" y="3006689"/>
            <a:ext cx="1080120" cy="1296144"/>
            <a:chOff x="755576" y="2713484"/>
            <a:chExt cx="1080120" cy="1296144"/>
          </a:xfrm>
        </p:grpSpPr>
        <p:pic>
          <p:nvPicPr>
            <p:cNvPr id="29" name="图片 28" descr="屏幕快照 2018-11-19 下午8.09.05副本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713484"/>
              <a:ext cx="1080120" cy="889510"/>
            </a:xfrm>
            <a:prstGeom prst="rect">
              <a:avLst/>
            </a:prstGeom>
          </p:spPr>
        </p:pic>
        <p:sp>
          <p:nvSpPr>
            <p:cNvPr id="30" name="内容占位符 3"/>
            <p:cNvSpPr txBox="1"/>
            <p:nvPr/>
          </p:nvSpPr>
          <p:spPr>
            <a:xfrm>
              <a:off x="899592" y="3577580"/>
              <a:ext cx="864096" cy="43204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发送方</a:t>
              </a:r>
              <a:endPara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7260679" y="3006689"/>
            <a:ext cx="1080120" cy="1296144"/>
            <a:chOff x="7452320" y="2713484"/>
            <a:chExt cx="1080120" cy="1296144"/>
          </a:xfrm>
        </p:grpSpPr>
        <p:pic>
          <p:nvPicPr>
            <p:cNvPr id="32" name="图片 31" descr="屏幕快照 2018-11-19 下午8.09.05副本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2713484"/>
              <a:ext cx="1080120" cy="889510"/>
            </a:xfrm>
            <a:prstGeom prst="rect">
              <a:avLst/>
            </a:prstGeom>
          </p:spPr>
        </p:pic>
        <p:sp>
          <p:nvSpPr>
            <p:cNvPr id="33" name="内容占位符 3"/>
            <p:cNvSpPr txBox="1"/>
            <p:nvPr/>
          </p:nvSpPr>
          <p:spPr>
            <a:xfrm>
              <a:off x="7596336" y="3577580"/>
              <a:ext cx="864096" cy="43204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接收方</a:t>
              </a:r>
              <a:endPara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cxnSp>
        <p:nvCxnSpPr>
          <p:cNvPr id="34" name="直线箭头连接符 33"/>
          <p:cNvCxnSpPr/>
          <p:nvPr/>
        </p:nvCxnSpPr>
        <p:spPr>
          <a:xfrm flipV="1">
            <a:off x="4164335" y="3438737"/>
            <a:ext cx="158417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2076103" y="3438737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6468591" y="3366729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220119" y="3582753"/>
            <a:ext cx="360040" cy="144016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220119" y="3735153"/>
            <a:ext cx="360040" cy="144016"/>
          </a:xfrm>
          <a:prstGeom prst="rect">
            <a:avLst/>
          </a:prstGeom>
          <a:solidFill>
            <a:srgbClr val="F7D67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220119" y="3870785"/>
            <a:ext cx="360040" cy="14401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983" y="5417204"/>
            <a:ext cx="7414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类比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一个快递员将包裹分为若干份，从出发点到目的地寻找一条路线，依次将包裹按这一路线送达。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分组交换</a:t>
            </a:r>
          </a:p>
        </p:txBody>
      </p:sp>
      <p:sp>
        <p:nvSpPr>
          <p:cNvPr id="42" name="矩形 41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数据交换技术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6302 -0.0377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-0.03773 L 0.16927 0.0629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27 0.06296 L 0.41354 -0.0377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54 -0.03773 L 0.48056 -0.0125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2.59259E-6 L 0.06302 -0.0643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-0.06435 L 0.16927 0.03635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27 0.03635 L 0.41354 -0.06435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54 -0.06435 L 0.48056 -0.0125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6684 -0.10093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-0.08796 L 0.16927 0.01273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27 0.01273 L 0.41354 -0.0879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54 -0.08796 L 0.47639 -0.0125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" grpId="0" animBg="1"/>
      <p:bldP spid="37" grpId="1" animBg="1"/>
      <p:bldP spid="37" grpId="2" animBg="1"/>
      <p:bldP spid="37" grpId="3" animBg="1"/>
      <p:bldP spid="37" grpId="4" animBg="1"/>
      <p:bldP spid="38" grpId="0" animBg="1"/>
      <p:bldP spid="38" grpId="1" animBg="1"/>
      <p:bldP spid="38" grpId="2" animBg="1"/>
      <p:bldP spid="38" grpId="3" animBg="1"/>
      <p:bldP spid="38" grpId="4" animBg="1"/>
      <p:bldP spid="39" grpId="0" animBg="1"/>
      <p:bldP spid="39" grpId="1" animBg="1"/>
      <p:bldP spid="39" grpId="2" animBg="1"/>
      <p:bldP spid="39" grpId="3" animBg="1"/>
      <p:bldP spid="39" grpId="4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 20"/>
          <p:cNvGrpSpPr/>
          <p:nvPr/>
        </p:nvGrpSpPr>
        <p:grpSpPr>
          <a:xfrm>
            <a:off x="1924100" y="2663894"/>
            <a:ext cx="5544616" cy="1584176"/>
            <a:chOff x="1835696" y="2353444"/>
            <a:chExt cx="5544616" cy="1584176"/>
          </a:xfrm>
        </p:grpSpPr>
        <p:cxnSp>
          <p:nvCxnSpPr>
            <p:cNvPr id="22" name="直线连接符 21"/>
            <p:cNvCxnSpPr>
              <a:stCxn id="29" idx="4"/>
              <a:endCxn id="31" idx="0"/>
            </p:cNvCxnSpPr>
            <p:nvPr/>
          </p:nvCxnSpPr>
          <p:spPr>
            <a:xfrm>
              <a:off x="3851920" y="2785492"/>
              <a:ext cx="0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/>
          </p:nvGrpSpPr>
          <p:grpSpPr>
            <a:xfrm>
              <a:off x="1835696" y="2353444"/>
              <a:ext cx="5544616" cy="1584176"/>
              <a:chOff x="1835696" y="2353444"/>
              <a:chExt cx="5544616" cy="1584176"/>
            </a:xfrm>
          </p:grpSpPr>
          <p:cxnSp>
            <p:nvCxnSpPr>
              <p:cNvPr id="27" name="直线连接符 26"/>
              <p:cNvCxnSpPr>
                <a:stCxn id="46" idx="3"/>
                <a:endCxn id="28" idx="2"/>
              </p:cNvCxnSpPr>
              <p:nvPr/>
            </p:nvCxnSpPr>
            <p:spPr>
              <a:xfrm flipV="1">
                <a:off x="1835696" y="3145532"/>
                <a:ext cx="864096" cy="127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2699792" y="292950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635896" y="2353444"/>
                <a:ext cx="432048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788024" y="2353444"/>
                <a:ext cx="432048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635896" y="3505572"/>
                <a:ext cx="432048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796136" y="2929508"/>
                <a:ext cx="432048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3" name="直线连接符 32"/>
              <p:cNvCxnSpPr>
                <a:stCxn id="28" idx="0"/>
                <a:endCxn id="29" idx="2"/>
              </p:cNvCxnSpPr>
              <p:nvPr/>
            </p:nvCxnSpPr>
            <p:spPr>
              <a:xfrm flipV="1">
                <a:off x="2915816" y="2569468"/>
                <a:ext cx="72008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/>
              <p:cNvCxnSpPr>
                <a:stCxn id="28" idx="4"/>
                <a:endCxn id="31" idx="2"/>
              </p:cNvCxnSpPr>
              <p:nvPr/>
            </p:nvCxnSpPr>
            <p:spPr>
              <a:xfrm>
                <a:off x="2915816" y="3361556"/>
                <a:ext cx="72008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/>
              <p:cNvCxnSpPr>
                <a:stCxn id="29" idx="6"/>
                <a:endCxn id="30" idx="2"/>
              </p:cNvCxnSpPr>
              <p:nvPr/>
            </p:nvCxnSpPr>
            <p:spPr>
              <a:xfrm>
                <a:off x="4067944" y="2569468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/>
              <p:cNvCxnSpPr>
                <a:stCxn id="31" idx="6"/>
                <a:endCxn id="43" idx="2"/>
              </p:cNvCxnSpPr>
              <p:nvPr/>
            </p:nvCxnSpPr>
            <p:spPr>
              <a:xfrm>
                <a:off x="4067944" y="3721596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/>
              <p:cNvCxnSpPr>
                <a:stCxn id="30" idx="6"/>
                <a:endCxn id="32" idx="0"/>
              </p:cNvCxnSpPr>
              <p:nvPr/>
            </p:nvCxnSpPr>
            <p:spPr>
              <a:xfrm>
                <a:off x="5220072" y="2569468"/>
                <a:ext cx="792088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/>
              <p:cNvCxnSpPr>
                <a:stCxn id="43" idx="6"/>
                <a:endCxn id="32" idx="4"/>
              </p:cNvCxnSpPr>
              <p:nvPr/>
            </p:nvCxnSpPr>
            <p:spPr>
              <a:xfrm flipV="1">
                <a:off x="5220072" y="3361556"/>
                <a:ext cx="792088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/>
              <p:cNvCxnSpPr>
                <a:stCxn id="30" idx="4"/>
                <a:endCxn id="43" idx="0"/>
              </p:cNvCxnSpPr>
              <p:nvPr/>
            </p:nvCxnSpPr>
            <p:spPr>
              <a:xfrm>
                <a:off x="5004048" y="2785492"/>
                <a:ext cx="0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/>
              <p:cNvCxnSpPr>
                <a:stCxn id="28" idx="6"/>
                <a:endCxn id="30" idx="3"/>
              </p:cNvCxnSpPr>
              <p:nvPr/>
            </p:nvCxnSpPr>
            <p:spPr>
              <a:xfrm flipV="1">
                <a:off x="3131840" y="2722220"/>
                <a:ext cx="1719456" cy="423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/>
              <p:cNvCxnSpPr>
                <a:stCxn id="31" idx="7"/>
                <a:endCxn id="32" idx="2"/>
              </p:cNvCxnSpPr>
              <p:nvPr/>
            </p:nvCxnSpPr>
            <p:spPr>
              <a:xfrm flipV="1">
                <a:off x="4004672" y="3145532"/>
                <a:ext cx="1791464" cy="423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/>
              <p:cNvCxnSpPr>
                <a:stCxn id="32" idx="6"/>
                <a:endCxn id="49" idx="1"/>
              </p:cNvCxnSpPr>
              <p:nvPr/>
            </p:nvCxnSpPr>
            <p:spPr>
              <a:xfrm>
                <a:off x="6228184" y="3145532"/>
                <a:ext cx="1152128" cy="127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椭圆 42"/>
              <p:cNvSpPr/>
              <p:nvPr/>
            </p:nvSpPr>
            <p:spPr>
              <a:xfrm>
                <a:off x="4788024" y="3505572"/>
                <a:ext cx="432048" cy="4320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cxnSp>
        <p:nvCxnSpPr>
          <p:cNvPr id="44" name="直线箭头连接符 43"/>
          <p:cNvCxnSpPr/>
          <p:nvPr/>
        </p:nvCxnSpPr>
        <p:spPr>
          <a:xfrm>
            <a:off x="3148236" y="3744014"/>
            <a:ext cx="567328" cy="2880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 44"/>
          <p:cNvGrpSpPr/>
          <p:nvPr/>
        </p:nvGrpSpPr>
        <p:grpSpPr>
          <a:xfrm>
            <a:off x="843980" y="3023934"/>
            <a:ext cx="1080120" cy="1296144"/>
            <a:chOff x="755576" y="2713484"/>
            <a:chExt cx="1080120" cy="1296144"/>
          </a:xfrm>
        </p:grpSpPr>
        <p:pic>
          <p:nvPicPr>
            <p:cNvPr id="46" name="图片 45" descr="屏幕快照 2018-11-19 下午8.09.05副本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713484"/>
              <a:ext cx="1080120" cy="889510"/>
            </a:xfrm>
            <a:prstGeom prst="rect">
              <a:avLst/>
            </a:prstGeom>
          </p:spPr>
        </p:pic>
        <p:sp>
          <p:nvSpPr>
            <p:cNvPr id="47" name="内容占位符 3"/>
            <p:cNvSpPr txBox="1"/>
            <p:nvPr/>
          </p:nvSpPr>
          <p:spPr>
            <a:xfrm>
              <a:off x="899592" y="3577580"/>
              <a:ext cx="864096" cy="43204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发送方</a:t>
              </a:r>
              <a:endPara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7468716" y="3023934"/>
            <a:ext cx="1080120" cy="1296144"/>
            <a:chOff x="7452320" y="2713484"/>
            <a:chExt cx="1080120" cy="1296144"/>
          </a:xfrm>
        </p:grpSpPr>
        <p:pic>
          <p:nvPicPr>
            <p:cNvPr id="49" name="图片 48" descr="屏幕快照 2018-11-19 下午8.09.05副本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2713484"/>
              <a:ext cx="1080120" cy="889510"/>
            </a:xfrm>
            <a:prstGeom prst="rect">
              <a:avLst/>
            </a:prstGeom>
          </p:spPr>
        </p:pic>
        <p:sp>
          <p:nvSpPr>
            <p:cNvPr id="50" name="内容占位符 3"/>
            <p:cNvSpPr txBox="1"/>
            <p:nvPr/>
          </p:nvSpPr>
          <p:spPr>
            <a:xfrm>
              <a:off x="7596336" y="3577580"/>
              <a:ext cx="864096" cy="43204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接收方</a:t>
              </a:r>
              <a:endPara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cxnSp>
        <p:nvCxnSpPr>
          <p:cNvPr id="52" name="直线箭头连接符 51"/>
          <p:cNvCxnSpPr/>
          <p:nvPr/>
        </p:nvCxnSpPr>
        <p:spPr>
          <a:xfrm flipV="1">
            <a:off x="4156348" y="3527990"/>
            <a:ext cx="1584176" cy="3600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212132" y="3599998"/>
            <a:ext cx="360040" cy="144016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212132" y="3752398"/>
            <a:ext cx="360040" cy="144016"/>
          </a:xfrm>
          <a:prstGeom prst="rect">
            <a:avLst/>
          </a:prstGeom>
          <a:solidFill>
            <a:srgbClr val="F2BA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212132" y="3888030"/>
            <a:ext cx="360040" cy="14401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箭头连接符 55"/>
          <p:cNvCxnSpPr/>
          <p:nvPr/>
        </p:nvCxnSpPr>
        <p:spPr>
          <a:xfrm flipV="1">
            <a:off x="2932212" y="2879918"/>
            <a:ext cx="720080" cy="3600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4228356" y="2879918"/>
            <a:ext cx="576064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5452492" y="2879918"/>
            <a:ext cx="576064" cy="28803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30" idx="3"/>
          </p:cNvCxnSpPr>
          <p:nvPr/>
        </p:nvCxnSpPr>
        <p:spPr>
          <a:xfrm flipV="1">
            <a:off x="3220244" y="3032670"/>
            <a:ext cx="1719456" cy="42331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5092452" y="3159214"/>
            <a:ext cx="0" cy="584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3" idx="6"/>
            <a:endCxn id="32" idx="4"/>
          </p:cNvCxnSpPr>
          <p:nvPr/>
        </p:nvCxnSpPr>
        <p:spPr>
          <a:xfrm flipV="1">
            <a:off x="5308476" y="3672006"/>
            <a:ext cx="792088" cy="36004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388596" y="3816022"/>
            <a:ext cx="360040" cy="144016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88596" y="3527990"/>
            <a:ext cx="360040" cy="144016"/>
          </a:xfrm>
          <a:prstGeom prst="rect">
            <a:avLst/>
          </a:prstGeom>
          <a:solidFill>
            <a:srgbClr val="F2BA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388596" y="3672006"/>
            <a:ext cx="360040" cy="14401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108676" y="3527990"/>
            <a:ext cx="360040" cy="144016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108676" y="3680390"/>
            <a:ext cx="360040" cy="144016"/>
          </a:xfrm>
          <a:prstGeom prst="rect">
            <a:avLst/>
          </a:prstGeom>
          <a:solidFill>
            <a:srgbClr val="F2BA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108676" y="3816022"/>
            <a:ext cx="360040" cy="14401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内容占位符 3"/>
          <p:cNvSpPr txBox="1"/>
          <p:nvPr/>
        </p:nvSpPr>
        <p:spPr>
          <a:xfrm>
            <a:off x="6604620" y="4032046"/>
            <a:ext cx="864096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组装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分组交换</a:t>
            </a:r>
          </a:p>
        </p:txBody>
      </p:sp>
      <p:sp>
        <p:nvSpPr>
          <p:cNvPr id="71" name="矩形 70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数据交换技术</a:t>
            </a:r>
          </a:p>
        </p:txBody>
      </p:sp>
      <p:sp>
        <p:nvSpPr>
          <p:cNvPr id="72" name="内容占位符 3"/>
          <p:cNvSpPr txBox="1"/>
          <p:nvPr/>
        </p:nvSpPr>
        <p:spPr>
          <a:xfrm>
            <a:off x="995983" y="4580760"/>
            <a:ext cx="7414592" cy="8078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数据报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交换：不同的数据 “小包”可以通过不同的路径到达目的地，先发的不一定先到，需要根据次序重新组装。</a:t>
            </a:r>
          </a:p>
        </p:txBody>
      </p:sp>
      <p:sp>
        <p:nvSpPr>
          <p:cNvPr id="73" name="矩形 72"/>
          <p:cNvSpPr/>
          <p:nvPr/>
        </p:nvSpPr>
        <p:spPr>
          <a:xfrm>
            <a:off x="995983" y="5388629"/>
            <a:ext cx="7414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类比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：若干个快递员将若干份有次序信息的包裹，按照不同的路线，从出发点到达目的地。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69554" y="604781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楷体_GB2312"/>
                <a:cs typeface="黑体" panose="02010609060101010101" charset="-122"/>
              </a:rPr>
              <a:t>电路交换</a:t>
            </a:r>
            <a:endParaRPr lang="zh-CN" altLang="en-US" sz="2000" b="1" dirty="0">
              <a:solidFill>
                <a:srgbClr val="000000"/>
              </a:solidFill>
              <a:latin typeface="黑体" panose="02010609060101010101" charset="-122"/>
              <a:ea typeface="楷体_GB2312"/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1802" y="604781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楷体_GB2312"/>
                <a:cs typeface="黑体" panose="02010609060101010101" charset="-122"/>
              </a:rPr>
              <a:t>报文交换</a:t>
            </a:r>
            <a:endParaRPr lang="zh-CN" altLang="en-US" sz="2000" b="1" dirty="0">
              <a:solidFill>
                <a:srgbClr val="000000"/>
              </a:solidFill>
              <a:latin typeface="黑体" panose="02010609060101010101" charset="-122"/>
              <a:ea typeface="楷体_GB2312"/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18026" y="604781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楷体_GB2312"/>
                <a:cs typeface="黑体" panose="02010609060101010101" charset="-122"/>
              </a:rPr>
              <a:t>分组交换</a:t>
            </a:r>
            <a:endParaRPr lang="zh-CN" altLang="en-US" sz="2000" b="1" dirty="0">
              <a:solidFill>
                <a:srgbClr val="000000"/>
              </a:solidFill>
              <a:latin typeface="黑体" panose="02010609060101010101" charset="-122"/>
              <a:ea typeface="楷体_GB2312"/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数据交换技术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觉得这些图分别代表了哪种数据交换方式？</a:t>
            </a:r>
          </a:p>
        </p:txBody>
      </p:sp>
      <p:pic>
        <p:nvPicPr>
          <p:cNvPr id="2" name="图片 1" descr="wl2-2-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5" y="2564130"/>
            <a:ext cx="6885305" cy="3239135"/>
          </a:xfrm>
          <a:prstGeom prst="rect">
            <a:avLst/>
          </a:prstGeom>
        </p:spPr>
      </p:pic>
      <p:cxnSp>
        <p:nvCxnSpPr>
          <p:cNvPr id="6" name="直接连接符 7"/>
          <p:cNvCxnSpPr/>
          <p:nvPr/>
        </p:nvCxnSpPr>
        <p:spPr>
          <a:xfrm>
            <a:off x="3091815" y="2400300"/>
            <a:ext cx="0" cy="362077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8"/>
          <p:cNvCxnSpPr/>
          <p:nvPr/>
        </p:nvCxnSpPr>
        <p:spPr>
          <a:xfrm>
            <a:off x="5474970" y="2428875"/>
            <a:ext cx="0" cy="351980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27136" y="2906318"/>
            <a:ext cx="7635814" cy="9582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分组活动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3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：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根据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三种数据交换技术的特点，分别指出适用的场合。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</a:p>
        </p:txBody>
      </p:sp>
      <p:sp>
        <p:nvSpPr>
          <p:cNvPr id="14" name="任意多边形 13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数据交换技术</a:t>
            </a:r>
          </a:p>
        </p:txBody>
      </p:sp>
      <p:sp>
        <p:nvSpPr>
          <p:cNvPr id="16" name="等腰三角形 15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72023" y="3908741"/>
            <a:ext cx="1587085" cy="400110"/>
          </a:xfrm>
          <a:prstGeom prst="rect">
            <a:avLst/>
          </a:prstGeom>
          <a:solidFill>
            <a:srgbClr val="008000"/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电路交换</a:t>
            </a:r>
            <a:endParaRPr lang="zh-CN" altLang="en-US" sz="20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72023" y="4331710"/>
            <a:ext cx="1587085" cy="400110"/>
          </a:xfrm>
          <a:prstGeom prst="rect">
            <a:avLst/>
          </a:prstGeom>
          <a:solidFill>
            <a:srgbClr val="008000"/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报文交换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372023" y="4773729"/>
            <a:ext cx="1587085" cy="400110"/>
          </a:xfrm>
          <a:prstGeom prst="rect">
            <a:avLst/>
          </a:prstGeom>
          <a:solidFill>
            <a:srgbClr val="008000"/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分组交换</a:t>
            </a:r>
          </a:p>
        </p:txBody>
      </p:sp>
      <p:sp>
        <p:nvSpPr>
          <p:cNvPr id="10" name="内容占位符 3"/>
          <p:cNvSpPr txBox="1"/>
          <p:nvPr/>
        </p:nvSpPr>
        <p:spPr>
          <a:xfrm>
            <a:off x="3249954" y="3907464"/>
            <a:ext cx="4255746" cy="40138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60"/>
              </a:lnSpc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适合实时要求高的交互性传输。</a:t>
            </a:r>
          </a:p>
        </p:txBody>
      </p:sp>
      <p:sp>
        <p:nvSpPr>
          <p:cNvPr id="11" name="内容占位符 3"/>
          <p:cNvSpPr txBox="1"/>
          <p:nvPr/>
        </p:nvSpPr>
        <p:spPr>
          <a:xfrm>
            <a:off x="3249954" y="4331711"/>
            <a:ext cx="4255746" cy="4001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60"/>
              </a:lnSpc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提高网络使用率，传输延时。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内容占位符 3"/>
          <p:cNvSpPr txBox="1"/>
          <p:nvPr/>
        </p:nvSpPr>
        <p:spPr>
          <a:xfrm>
            <a:off x="3249954" y="4773730"/>
            <a:ext cx="4255746" cy="4001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60"/>
              </a:lnSpc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兼有两者的优点。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7136" y="2906318"/>
            <a:ext cx="7635814" cy="1953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体验探索“我的一天”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感受网络的作用。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分组活动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信息系统与通信网络的关系。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3.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实践活动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局域网与广域网。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4.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类比生活中的实例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三种数据交换技术的数据传输过程及特点。</a:t>
            </a: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总结归纳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7136" y="2906318"/>
            <a:ext cx="7635814" cy="4126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上网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搜索什么是网络拓扑？</a:t>
            </a: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拓展作业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4477" y="3091546"/>
            <a:ext cx="839504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局域网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和广域网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5750" y="1235701"/>
            <a:ext cx="3892412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体验探索：我的一天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937549" y="3013501"/>
            <a:ext cx="7222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分析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我的一天，从早晨起床到晚上睡觉，从家里到学校，从学习到生活，哪些地方用到了网络呢？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7136" y="2906318"/>
            <a:ext cx="7635814" cy="1327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分组活动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以一个熟悉的功能强大的信息系统为例，它是通过网络将哪些相关的信息系统连接起来的（画出示意图）。 </a:t>
            </a:r>
          </a:p>
        </p:txBody>
      </p:sp>
      <p:sp>
        <p:nvSpPr>
          <p:cNvPr id="6" name="任意多边形 5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信息系统与通信网络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7136" y="2906318"/>
            <a:ext cx="7635814" cy="9582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分组活动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讨论如果没有网络，你们使用的信息系统还能正常使用吗？</a:t>
            </a:r>
          </a:p>
        </p:txBody>
      </p:sp>
      <p:sp>
        <p:nvSpPr>
          <p:cNvPr id="6" name="任意多边形 5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信息系统与通信网络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7136" y="2906318"/>
            <a:ext cx="7635814" cy="1327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实践活动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：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网络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的分类标准很多，利用网络查询，按网络覆盖的地理范围大小，网络可以怎么划分？简单说一说各自的特点？ </a:t>
            </a:r>
          </a:p>
        </p:txBody>
      </p:sp>
      <p:sp>
        <p:nvSpPr>
          <p:cNvPr id="6" name="任意多边形 5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局域网与广域网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5750" y="1235701"/>
            <a:ext cx="306846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局域网与广域网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网络覆盖的地理范围大小，把计算机网络划分为局域网和广域网。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1502323" y="5524157"/>
            <a:ext cx="151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latin typeface="黑体" panose="02010609060101010101" charset="-122"/>
                <a:ea typeface="楷体_GB2312"/>
                <a:cs typeface="黑体" panose="02010609060101010101" charset="-122"/>
              </a:rPr>
              <a:t>局域网 </a:t>
            </a:r>
            <a:endParaRPr lang="zh-CN" altLang="en-US" sz="2000" b="1" dirty="0">
              <a:latin typeface="黑体" panose="02010609060101010101" charset="-122"/>
              <a:ea typeface="楷体_GB2312"/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78781" y="5524157"/>
            <a:ext cx="108876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dirty="0" smtClean="0">
                <a:latin typeface="黑体" panose="02010609060101010101" charset="-122"/>
                <a:ea typeface="楷体_GB2312"/>
                <a:cs typeface="黑体" panose="02010609060101010101" charset="-122"/>
              </a:rPr>
              <a:t>广域网 </a:t>
            </a:r>
            <a:endParaRPr lang="zh-CN" altLang="en-US" sz="2000" b="1" dirty="0">
              <a:latin typeface="黑体" panose="02010609060101010101" charset="-122"/>
              <a:ea typeface="楷体_GB2312"/>
              <a:cs typeface="黑体" panose="0201060906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8547" y="5524157"/>
            <a:ext cx="151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latin typeface="黑体" panose="02010609060101010101" charset="-122"/>
                <a:ea typeface="楷体_GB2312"/>
                <a:cs typeface="黑体" panose="02010609060101010101" charset="-122"/>
              </a:rPr>
              <a:t>城域网 </a:t>
            </a:r>
            <a:endParaRPr lang="zh-CN" altLang="en-US" sz="2000" b="1" dirty="0">
              <a:latin typeface="黑体" panose="02010609060101010101" charset="-122"/>
              <a:ea typeface="楷体_GB231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6" y="2439869"/>
            <a:ext cx="2890666" cy="267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28" y="2439869"/>
            <a:ext cx="4199755" cy="26716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91780" y="6055990"/>
            <a:ext cx="396044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b="1" dirty="0" smtClean="0">
                <a:latin typeface="黑体" panose="02010609060101010101" charset="-122"/>
                <a:ea typeface="楷体_GB2312"/>
                <a:cs typeface="黑体" panose="02010609060101010101" charset="-122"/>
              </a:rPr>
              <a:t>因特网是覆盖最大范围的广域网</a:t>
            </a:r>
            <a:endParaRPr lang="zh-CN" altLang="en-US" sz="2000" b="1" dirty="0">
              <a:latin typeface="黑体" panose="02010609060101010101" charset="-122"/>
              <a:ea typeface="楷体_GB231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7136" y="2906318"/>
            <a:ext cx="7635814" cy="2194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思考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：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　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B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两地间有公交专线，早高峰期间从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地到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B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地，你觉得是坐公交快，还是自己开车快？为什么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？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　如果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从你的计算机传送一张照片到你朋友的计算机，你认为比较快、较直接的方式是什么？</a:t>
            </a:r>
          </a:p>
        </p:txBody>
      </p:sp>
      <p:sp>
        <p:nvSpPr>
          <p:cNvPr id="6" name="任意多边形 5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数据交换技术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数据交换技术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电路交换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5400" y="2646649"/>
            <a:ext cx="72866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内容占位符 3"/>
          <p:cNvSpPr txBox="1"/>
          <p:nvPr/>
        </p:nvSpPr>
        <p:spPr>
          <a:xfrm>
            <a:off x="895400" y="4970076"/>
            <a:ext cx="7272808" cy="8563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262626"/>
                </a:solidFill>
                <a:latin typeface="黑体" panose="02010609060101010101" charset="-122"/>
                <a:ea typeface="楷体_GB2312"/>
                <a:cs typeface="黑体" panose="02010609060101010101" charset="-122"/>
              </a:rPr>
              <a:t>　　采用电路交换技术时，需要在通信双方之间建立一条通道，所有的数据都通过这条通道实时传输。</a:t>
            </a:r>
            <a:endParaRPr lang="en-US" altLang="zh-CN" sz="2000" b="1" dirty="0" smtClean="0">
              <a:solidFill>
                <a:srgbClr val="262626"/>
              </a:solidFill>
              <a:latin typeface="黑体" panose="02010609060101010101" charset="-122"/>
              <a:ea typeface="楷体_GB2312"/>
              <a:cs typeface="黑体" panose="02010609060101010101" charset="-122"/>
            </a:endParaRPr>
          </a:p>
        </p:txBody>
      </p:sp>
      <p:cxnSp>
        <p:nvCxnSpPr>
          <p:cNvPr id="14" name="直线连接符 9"/>
          <p:cNvCxnSpPr/>
          <p:nvPr/>
        </p:nvCxnSpPr>
        <p:spPr>
          <a:xfrm flipV="1">
            <a:off x="1687488" y="3582753"/>
            <a:ext cx="576064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0"/>
          <p:cNvCxnSpPr/>
          <p:nvPr/>
        </p:nvCxnSpPr>
        <p:spPr>
          <a:xfrm flipV="1">
            <a:off x="2407568" y="3294721"/>
            <a:ext cx="792088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1"/>
          <p:cNvCxnSpPr/>
          <p:nvPr/>
        </p:nvCxnSpPr>
        <p:spPr>
          <a:xfrm>
            <a:off x="3415680" y="3366729"/>
            <a:ext cx="504056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2"/>
          <p:cNvCxnSpPr/>
          <p:nvPr/>
        </p:nvCxnSpPr>
        <p:spPr>
          <a:xfrm>
            <a:off x="4063752" y="3654761"/>
            <a:ext cx="79208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6"/>
          <p:cNvCxnSpPr/>
          <p:nvPr/>
        </p:nvCxnSpPr>
        <p:spPr>
          <a:xfrm flipV="1">
            <a:off x="4999856" y="3798777"/>
            <a:ext cx="288032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7"/>
          <p:cNvCxnSpPr/>
          <p:nvPr/>
        </p:nvCxnSpPr>
        <p:spPr>
          <a:xfrm flipV="1">
            <a:off x="5431904" y="3438737"/>
            <a:ext cx="792088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8"/>
          <p:cNvCxnSpPr/>
          <p:nvPr/>
        </p:nvCxnSpPr>
        <p:spPr>
          <a:xfrm>
            <a:off x="6368008" y="3438737"/>
            <a:ext cx="1008112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232</Words>
  <Application>Microsoft Office PowerPoint</Application>
  <PresentationFormat>全屏显示(4:3)</PresentationFormat>
  <Paragraphs>76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172</cp:revision>
  <dcterms:created xsi:type="dcterms:W3CDTF">2019-04-15T01:46:00Z</dcterms:created>
  <dcterms:modified xsi:type="dcterms:W3CDTF">2019-08-27T06:08:25Z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