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68" r:id="rId2"/>
    <p:sldId id="269" r:id="rId3"/>
    <p:sldId id="287" r:id="rId4"/>
    <p:sldId id="366" r:id="rId5"/>
    <p:sldId id="369" r:id="rId6"/>
    <p:sldId id="370" r:id="rId7"/>
    <p:sldId id="371" r:id="rId8"/>
    <p:sldId id="372" r:id="rId9"/>
    <p:sldId id="377" r:id="rId10"/>
    <p:sldId id="374" r:id="rId11"/>
    <p:sldId id="375" r:id="rId12"/>
    <p:sldId id="378" r:id="rId13"/>
    <p:sldId id="263" r:id="rId14"/>
  </p:sldIdLst>
  <p:sldSz cx="9144000" cy="6858000" type="screen4x3"/>
  <p:notesSz cx="6858000" cy="9144000"/>
  <p:custDataLst>
    <p:tags r:id="rId1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A9CA"/>
    <a:srgbClr val="62C5DC"/>
    <a:srgbClr val="466E8C"/>
    <a:srgbClr val="313332"/>
    <a:srgbClr val="919191"/>
    <a:srgbClr val="F2F2F2"/>
    <a:srgbClr val="508EFF"/>
    <a:srgbClr val="BB9F7A"/>
    <a:srgbClr val="649788"/>
    <a:srgbClr val="1F4E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6318" autoAdjust="0"/>
  </p:normalViewPr>
  <p:slideViewPr>
    <p:cSldViewPr snapToGrid="0" showGuides="1">
      <p:cViewPr>
        <p:scale>
          <a:sx n="100" d="100"/>
          <a:sy n="100" d="100"/>
        </p:scale>
        <p:origin x="-1140" y="-234"/>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713160-C854-4C5D-BE71-81B558B8483F}" type="datetimeFigureOut">
              <a:rPr lang="zh-CN" altLang="en-US" smtClean="0"/>
              <a:t>2019/8/27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BA2FEA-6412-488D-BE65-011F74FA7FE4}" type="slidenum">
              <a:rPr lang="zh-CN" altLang="en-US" smtClean="0"/>
              <a:t>‹#›</a:t>
            </a:fld>
            <a:endParaRPr lang="zh-CN" altLang="en-US"/>
          </a:p>
        </p:txBody>
      </p:sp>
    </p:spTree>
    <p:extLst>
      <p:ext uri="{BB962C8B-B14F-4D97-AF65-F5344CB8AC3E}">
        <p14:creationId xmlns:p14="http://schemas.microsoft.com/office/powerpoint/2010/main" val="4283152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6BA2FEA-6412-488D-BE65-011F74FA7FE4}" type="slidenum">
              <a:rPr lang="zh-CN" altLang="en-US" smtClean="0"/>
              <a:t>1</a:t>
            </a:fld>
            <a:endParaRPr lang="zh-CN" altLang="en-US"/>
          </a:p>
        </p:txBody>
      </p:sp>
    </p:spTree>
    <p:extLst>
      <p:ext uri="{BB962C8B-B14F-4D97-AF65-F5344CB8AC3E}">
        <p14:creationId xmlns:p14="http://schemas.microsoft.com/office/powerpoint/2010/main" val="3338968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矩形 5"/>
          <p:cNvSpPr/>
          <p:nvPr userDrawn="1"/>
        </p:nvSpPr>
        <p:spPr>
          <a:xfrm>
            <a:off x="-122464" y="5743939"/>
            <a:ext cx="1538459" cy="1455746"/>
          </a:xfrm>
          <a:prstGeom prst="rect">
            <a:avLst/>
          </a:prstGeom>
          <a:blipFill>
            <a:blip r:embed="rId2">
              <a:alphaModFix amt="8000"/>
              <a:lum bright="70000" contrast="-70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图片5 - 副本"/>
          <p:cNvPicPr>
            <a:picLocks noChangeAspect="1"/>
          </p:cNvPicPr>
          <p:nvPr userDrawn="1"/>
        </p:nvPicPr>
        <p:blipFill>
          <a:blip r:embed="rId3"/>
          <a:stretch>
            <a:fillRect/>
          </a:stretch>
        </p:blipFill>
        <p:spPr>
          <a:xfrm>
            <a:off x="6813550" y="4735195"/>
            <a:ext cx="2674620" cy="2512060"/>
          </a:xfrm>
          <a:prstGeom prst="rect">
            <a:avLst/>
          </a:prstGeom>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1" name="图片 10" descr="图片5 - 副本"/>
          <p:cNvPicPr>
            <a:picLocks noChangeAspect="1"/>
          </p:cNvPicPr>
          <p:nvPr userDrawn="1"/>
        </p:nvPicPr>
        <p:blipFill>
          <a:blip r:embed="rId2"/>
          <a:stretch>
            <a:fillRect/>
          </a:stretch>
        </p:blipFill>
        <p:spPr>
          <a:xfrm>
            <a:off x="6813550" y="4735195"/>
            <a:ext cx="2674620" cy="2512060"/>
          </a:xfrm>
          <a:prstGeom prst="rect">
            <a:avLst/>
          </a:prstGeom>
        </p:spPr>
      </p:pic>
      <p:cxnSp>
        <p:nvCxnSpPr>
          <p:cNvPr id="6" name="直接箭头连接符 5"/>
          <p:cNvCxnSpPr/>
          <p:nvPr userDrawn="1"/>
        </p:nvCxnSpPr>
        <p:spPr>
          <a:xfrm>
            <a:off x="0" y="1047501"/>
            <a:ext cx="9144000" cy="0"/>
          </a:xfrm>
          <a:prstGeom prst="straightConnector1">
            <a:avLst/>
          </a:prstGeom>
          <a:ln>
            <a:solidFill>
              <a:srgbClr val="62C5DC"/>
            </a:solidFill>
            <a:headEnd type="oval"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椭圆 6"/>
          <p:cNvSpPr/>
          <p:nvPr userDrawn="1"/>
        </p:nvSpPr>
        <p:spPr>
          <a:xfrm>
            <a:off x="8343785" y="283812"/>
            <a:ext cx="594780" cy="594780"/>
          </a:xfrm>
          <a:prstGeom prst="ellipse">
            <a:avLst/>
          </a:prstGeom>
          <a:solidFill>
            <a:srgbClr val="62C5DC"/>
          </a:solidFill>
          <a:ln w="25400" cap="flat" cmpd="sng" algn="ctr">
            <a:noFill/>
            <a:prstDash val="solid"/>
          </a:ln>
          <a:effectLst/>
        </p:spPr>
        <p:txBody>
          <a:bodyPr rtlCol="0" anchor="ctr"/>
          <a:lstStyle/>
          <a:p>
            <a:pPr marL="0" marR="0" lvl="0" indent="0" algn="ctr" defTabSz="1234440" eaLnBrk="1" fontAlgn="auto" latinLnBrk="0" hangingPunct="1">
              <a:lnSpc>
                <a:spcPct val="100000"/>
              </a:lnSpc>
              <a:spcBef>
                <a:spcPts val="0"/>
              </a:spcBef>
              <a:spcAft>
                <a:spcPts val="0"/>
              </a:spcAft>
              <a:buClrTx/>
              <a:buSzTx/>
              <a:buFontTx/>
              <a:buNone/>
              <a:defRPr/>
            </a:pPr>
            <a:r>
              <a:rPr kumimoji="0" lang="en-US" altLang="zh-CN" sz="2800" b="1" i="0" u="none" strike="noStrike" kern="0" cap="none" spc="0" normalizeH="0" baseline="0" noProof="0" dirty="0" smtClean="0">
                <a:ln>
                  <a:noFill/>
                </a:ln>
                <a:solidFill>
                  <a:schemeClr val="bg1"/>
                </a:solidFill>
                <a:effectLst/>
                <a:uLnTx/>
                <a:uFillTx/>
                <a:latin typeface="微软雅黑" panose="020B0503020204020204" charset="-122"/>
                <a:ea typeface="楷体_GB2312"/>
              </a:rPr>
              <a:t>@</a:t>
            </a:r>
            <a:endParaRPr kumimoji="0" lang="zh-CN" altLang="en-US" sz="2800" b="1" i="0" u="none" strike="noStrike" kern="0" cap="none" spc="0" normalizeH="0" baseline="0" noProof="0" dirty="0" smtClean="0">
              <a:ln>
                <a:noFill/>
              </a:ln>
              <a:solidFill>
                <a:schemeClr val="bg1"/>
              </a:solidFill>
              <a:effectLst/>
              <a:uLnTx/>
              <a:uFillTx/>
              <a:latin typeface="微软雅黑" panose="020B0503020204020204" charset="-122"/>
              <a:ea typeface="楷体_GB2312"/>
            </a:endParaRPr>
          </a:p>
        </p:txBody>
      </p:sp>
      <p:sp>
        <p:nvSpPr>
          <p:cNvPr id="5" name="文本框 12"/>
          <p:cNvSpPr txBox="1"/>
          <p:nvPr userDrawn="1"/>
        </p:nvSpPr>
        <p:spPr>
          <a:xfrm>
            <a:off x="252699" y="184280"/>
            <a:ext cx="8638794" cy="707886"/>
          </a:xfrm>
          <a:prstGeom prst="rect">
            <a:avLst/>
          </a:prstGeom>
          <a:noFill/>
        </p:spPr>
        <p:txBody>
          <a:bodyPr wrap="square" rtlCol="0">
            <a:spAutoFit/>
          </a:bodyPr>
          <a:lstStyle/>
          <a:p>
            <a:r>
              <a:rPr lang="en-US" altLang="zh-CN" sz="4000" b="1" kern="0" dirty="0" smtClean="0">
                <a:solidFill>
                  <a:srgbClr val="7BA9CA"/>
                </a:solidFill>
                <a:latin typeface="楷体_GB2312" pitchFamily="49" charset="-122"/>
                <a:ea typeface="楷体_GB2312"/>
                <a:cs typeface="+mj-cs"/>
              </a:rPr>
              <a:t>5 IP</a:t>
            </a:r>
            <a:r>
              <a:rPr lang="zh-CN" altLang="en-US" sz="4000" b="1" kern="0" dirty="0" smtClean="0">
                <a:solidFill>
                  <a:srgbClr val="7BA9CA"/>
                </a:solidFill>
                <a:latin typeface="楷体_GB2312" pitchFamily="49" charset="-122"/>
                <a:ea typeface="楷体_GB2312"/>
                <a:cs typeface="+mj-cs"/>
              </a:rPr>
              <a:t>地址和域名</a:t>
            </a:r>
            <a:endParaRPr lang="zh-CN" altLang="en-US" sz="2800" b="1" kern="0" dirty="0">
              <a:solidFill>
                <a:srgbClr val="7BA9CA"/>
              </a:solidFill>
              <a:latin typeface="楷体_GB2312" pitchFamily="49" charset="-122"/>
              <a:ea typeface="楷体_GB2312"/>
              <a:cs typeface="+mj-cs"/>
            </a:endParaRPr>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11" name="图片 10" descr="图片5 - 副本"/>
          <p:cNvPicPr>
            <a:picLocks noChangeAspect="1"/>
          </p:cNvPicPr>
          <p:nvPr userDrawn="1"/>
        </p:nvPicPr>
        <p:blipFill>
          <a:blip r:embed="rId2"/>
          <a:stretch>
            <a:fillRect/>
          </a:stretch>
        </p:blipFill>
        <p:spPr>
          <a:xfrm>
            <a:off x="6813550" y="4735195"/>
            <a:ext cx="2674620" cy="2512060"/>
          </a:xfrm>
          <a:prstGeom prst="rect">
            <a:avLst/>
          </a:prstGeom>
        </p:spPr>
      </p:pic>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94110C6A-1790-43CC-A551-D863ABA54688}" type="datetimeFigureOut">
              <a:rPr lang="zh-CN" altLang="en-US" smtClean="0"/>
              <a:t>2019/8/27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E7BAD4-E04C-445F-81CE-722F526F02A1}"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10C6A-1790-43CC-A551-D863ABA54688}" type="datetimeFigureOut">
              <a:rPr lang="zh-CN" altLang="en-US" smtClean="0"/>
              <a:t>2019/8/27</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E7BAD4-E04C-445F-81CE-722F526F02A1}"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F:\2019人教音像社\信息技术\设计图【待补充】\图片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62" y="-1"/>
            <a:ext cx="9214340" cy="691075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6" name="图片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表格 4"/>
          <p:cNvGraphicFramePr>
            <a:graphicFrameLocks noGrp="1"/>
          </p:cNvGraphicFramePr>
          <p:nvPr/>
        </p:nvGraphicFramePr>
        <p:xfrm>
          <a:off x="1115615" y="1820476"/>
          <a:ext cx="6912770" cy="4803228"/>
        </p:xfrm>
        <a:graphic>
          <a:graphicData uri="http://schemas.openxmlformats.org/drawingml/2006/table">
            <a:tbl>
              <a:tblPr firstRow="1" bandRow="1">
                <a:tableStyleId>{5C22544A-7EE6-4342-B048-85BDC9FD1C3A}</a:tableStyleId>
              </a:tblPr>
              <a:tblGrid>
                <a:gridCol w="2441400"/>
                <a:gridCol w="941832"/>
                <a:gridCol w="914400"/>
                <a:gridCol w="1362456"/>
                <a:gridCol w="1252682"/>
              </a:tblGrid>
              <a:tr h="503796">
                <a:tc>
                  <a:txBody>
                    <a:bodyPr/>
                    <a:lstStyle/>
                    <a:p>
                      <a:pPr algn="ctr">
                        <a:lnSpc>
                          <a:spcPct val="120000"/>
                        </a:lnSpc>
                        <a:spcAft>
                          <a:spcPts val="0"/>
                        </a:spcAft>
                      </a:pPr>
                      <a:r>
                        <a:rPr lang="zh-CN" sz="1800" b="1" kern="1200" dirty="0">
                          <a:solidFill>
                            <a:schemeClr val="bg1"/>
                          </a:solidFill>
                          <a:latin typeface="楷体_GB2312" pitchFamily="49" charset="-122"/>
                          <a:ea typeface="楷体_GB2312" pitchFamily="49" charset="-122"/>
                          <a:cs typeface="+mn-cs"/>
                        </a:rPr>
                        <a:t>组</a:t>
                      </a:r>
                      <a:r>
                        <a:rPr lang="en-US" sz="1800" b="1" kern="1200" dirty="0">
                          <a:solidFill>
                            <a:schemeClr val="bg1"/>
                          </a:solidFill>
                          <a:latin typeface="楷体_GB2312" pitchFamily="49" charset="-122"/>
                          <a:ea typeface="楷体_GB2312" pitchFamily="49" charset="-122"/>
                          <a:cs typeface="+mn-cs"/>
                        </a:rPr>
                        <a:t>    </a:t>
                      </a:r>
                      <a:r>
                        <a:rPr lang="zh-CN" sz="1800" b="1" kern="1200" dirty="0">
                          <a:solidFill>
                            <a:schemeClr val="bg1"/>
                          </a:solidFill>
                          <a:latin typeface="楷体_GB2312" pitchFamily="49" charset="-122"/>
                          <a:ea typeface="楷体_GB2312" pitchFamily="49" charset="-122"/>
                          <a:cs typeface="+mn-cs"/>
                        </a:rPr>
                        <a:t>别</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20000"/>
                        </a:lnSpc>
                        <a:spcAft>
                          <a:spcPts val="0"/>
                        </a:spcAft>
                      </a:pPr>
                      <a:r>
                        <a:rPr lang="en-US" sz="1800" b="1" kern="1200" dirty="0">
                          <a:solidFill>
                            <a:schemeClr val="bg1"/>
                          </a:solidFill>
                          <a:latin typeface="楷体_GB2312" pitchFamily="49" charset="-122"/>
                          <a:ea typeface="楷体_GB2312" pitchFamily="49" charset="-122"/>
                          <a:cs typeface="+mn-cs"/>
                        </a:rPr>
                        <a:t> </a:t>
                      </a:r>
                      <a:endParaRPr lang="zh-CN" sz="1800" b="1" kern="1200" dirty="0">
                        <a:solidFill>
                          <a:schemeClr val="bg1"/>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p>
                  </a:txBody>
                  <a:tcPr/>
                </a:tc>
                <a:tc>
                  <a:txBody>
                    <a:bodyPr/>
                    <a:lstStyle/>
                    <a:p>
                      <a:pPr algn="ctr">
                        <a:lnSpc>
                          <a:spcPct val="120000"/>
                        </a:lnSpc>
                        <a:spcAft>
                          <a:spcPts val="0"/>
                        </a:spcAft>
                      </a:pPr>
                      <a:r>
                        <a:rPr lang="zh-CN" sz="1800" b="1" kern="1200" dirty="0">
                          <a:solidFill>
                            <a:schemeClr val="bg1"/>
                          </a:solidFill>
                          <a:latin typeface="楷体_GB2312" pitchFamily="49" charset="-122"/>
                          <a:ea typeface="楷体_GB2312" pitchFamily="49" charset="-122"/>
                          <a:cs typeface="+mn-cs"/>
                        </a:rPr>
                        <a:t>班</a:t>
                      </a:r>
                      <a:r>
                        <a:rPr lang="en-US" sz="1800" b="1" kern="1200" dirty="0">
                          <a:solidFill>
                            <a:schemeClr val="bg1"/>
                          </a:solidFill>
                          <a:latin typeface="楷体_GB2312" pitchFamily="49" charset="-122"/>
                          <a:ea typeface="楷体_GB2312" pitchFamily="49" charset="-122"/>
                          <a:cs typeface="+mn-cs"/>
                        </a:rPr>
                        <a:t>   </a:t>
                      </a:r>
                      <a:r>
                        <a:rPr lang="zh-CN" sz="1800" b="1" kern="1200" dirty="0">
                          <a:solidFill>
                            <a:schemeClr val="bg1"/>
                          </a:solidFill>
                          <a:latin typeface="楷体_GB2312" pitchFamily="49" charset="-122"/>
                          <a:ea typeface="楷体_GB2312" pitchFamily="49" charset="-122"/>
                          <a:cs typeface="+mn-cs"/>
                        </a:rPr>
                        <a:t>级</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bg1"/>
                          </a:solidFill>
                          <a:latin typeface="楷体_GB2312" pitchFamily="49" charset="-122"/>
                          <a:ea typeface="楷体_GB2312" pitchFamily="49" charset="-122"/>
                          <a:cs typeface="+mn-cs"/>
                        </a:rPr>
                        <a:t> </a:t>
                      </a:r>
                      <a:endParaRPr lang="zh-CN" sz="1800" b="1" kern="1200" dirty="0">
                        <a:solidFill>
                          <a:schemeClr val="bg1"/>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3796">
                <a:tc>
                  <a:txBody>
                    <a:bodyPr/>
                    <a:lstStyle/>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姓</a:t>
                      </a:r>
                      <a:r>
                        <a:rPr lang="en-US" sz="1800" b="1" kern="1200" dirty="0">
                          <a:solidFill>
                            <a:schemeClr val="tx1">
                              <a:lumMod val="85000"/>
                              <a:lumOff val="15000"/>
                            </a:schemeClr>
                          </a:solidFill>
                          <a:latin typeface="楷体_GB2312" pitchFamily="49" charset="-122"/>
                          <a:ea typeface="楷体_GB2312" pitchFamily="49" charset="-122"/>
                          <a:cs typeface="+mn-cs"/>
                        </a:rPr>
                        <a:t>    </a:t>
                      </a:r>
                      <a:r>
                        <a:rPr lang="zh-CN" sz="1800" b="1" kern="1200" dirty="0">
                          <a:solidFill>
                            <a:schemeClr val="tx1">
                              <a:lumMod val="85000"/>
                              <a:lumOff val="15000"/>
                            </a:schemeClr>
                          </a:solidFill>
                          <a:latin typeface="楷体_GB2312" pitchFamily="49" charset="-122"/>
                          <a:ea typeface="楷体_GB2312" pitchFamily="49" charset="-122"/>
                          <a:cs typeface="+mn-cs"/>
                        </a:rPr>
                        <a:t>名</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3796">
                <a:tc>
                  <a:txBody>
                    <a:bodyPr/>
                    <a:lstStyle/>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主要任务</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014492">
                <a:tc>
                  <a:txBody>
                    <a:bodyPr/>
                    <a:lstStyle/>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组长评分</a:t>
                      </a:r>
                    </a:p>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r>
                        <a:rPr lang="zh-CN" sz="1800" b="1" kern="1200" dirty="0">
                          <a:solidFill>
                            <a:schemeClr val="tx1">
                              <a:lumMod val="85000"/>
                              <a:lumOff val="15000"/>
                            </a:schemeClr>
                          </a:solidFill>
                          <a:latin typeface="楷体_GB2312" pitchFamily="49" charset="-122"/>
                          <a:ea typeface="楷体_GB2312" pitchFamily="49" charset="-122"/>
                          <a:cs typeface="+mn-cs"/>
                        </a:rPr>
                        <a:t>共</a:t>
                      </a:r>
                      <a:r>
                        <a:rPr lang="en-US" sz="1800" b="1" kern="1200" dirty="0">
                          <a:solidFill>
                            <a:schemeClr val="tx1">
                              <a:lumMod val="85000"/>
                              <a:lumOff val="15000"/>
                            </a:schemeClr>
                          </a:solidFill>
                          <a:latin typeface="楷体_GB2312" pitchFamily="49" charset="-122"/>
                          <a:ea typeface="楷体_GB2312" pitchFamily="49" charset="-122"/>
                          <a:cs typeface="+mn-cs"/>
                        </a:rPr>
                        <a:t>5</a:t>
                      </a:r>
                      <a:r>
                        <a:rPr lang="zh-CN" sz="1800" b="1" kern="1200" dirty="0">
                          <a:solidFill>
                            <a:schemeClr val="tx1">
                              <a:lumMod val="85000"/>
                              <a:lumOff val="15000"/>
                            </a:schemeClr>
                          </a:solidFill>
                          <a:latin typeface="楷体_GB2312" pitchFamily="49" charset="-122"/>
                          <a:ea typeface="楷体_GB2312" pitchFamily="49" charset="-122"/>
                          <a:cs typeface="+mn-cs"/>
                        </a:rPr>
                        <a:t>分</a:t>
                      </a:r>
                      <a:r>
                        <a:rPr lang="en-US" sz="1800" b="1" kern="1200" dirty="0">
                          <a:solidFill>
                            <a:schemeClr val="tx1">
                              <a:lumMod val="85000"/>
                              <a:lumOff val="15000"/>
                            </a:schemeClr>
                          </a:solidFill>
                          <a:latin typeface="楷体_GB2312" pitchFamily="49" charset="-122"/>
                          <a:ea typeface="楷体_GB2312" pitchFamily="49" charset="-122"/>
                          <a:cs typeface="+mn-cs"/>
                        </a:rPr>
                        <a:t>)</a:t>
                      </a:r>
                      <a:endParaRPr lang="zh-CN" sz="1800" b="1" kern="1200" dirty="0">
                        <a:solidFill>
                          <a:schemeClr val="tx1">
                            <a:lumMod val="85000"/>
                            <a:lumOff val="15000"/>
                          </a:schemeClr>
                        </a:solidFill>
                        <a:latin typeface="楷体_GB2312" pitchFamily="49" charset="-122"/>
                        <a:ea typeface="楷体_GB2312" pitchFamily="49" charset="-122"/>
                        <a:cs typeface="+mn-cs"/>
                      </a:endParaRPr>
                    </a:p>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对学生在团队中的表现及发挥的作用进行评价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786749">
                <a:tc>
                  <a:txBody>
                    <a:bodyPr/>
                    <a:lstStyle/>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教师评分</a:t>
                      </a:r>
                    </a:p>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（共</a:t>
                      </a:r>
                      <a:r>
                        <a:rPr lang="en-US" sz="1800" b="1" kern="1200" dirty="0">
                          <a:solidFill>
                            <a:schemeClr val="tx1">
                              <a:lumMod val="85000"/>
                              <a:lumOff val="15000"/>
                            </a:schemeClr>
                          </a:solidFill>
                          <a:latin typeface="楷体_GB2312" pitchFamily="49" charset="-122"/>
                          <a:ea typeface="楷体_GB2312" pitchFamily="49" charset="-122"/>
                          <a:cs typeface="+mn-cs"/>
                        </a:rPr>
                        <a:t>5</a:t>
                      </a:r>
                      <a:r>
                        <a:rPr lang="zh-CN" sz="1800" b="1" kern="1200" dirty="0">
                          <a:solidFill>
                            <a:schemeClr val="tx1">
                              <a:lumMod val="85000"/>
                              <a:lumOff val="15000"/>
                            </a:schemeClr>
                          </a:solidFill>
                          <a:latin typeface="楷体_GB2312" pitchFamily="49" charset="-122"/>
                          <a:ea typeface="楷体_GB2312" pitchFamily="49" charset="-122"/>
                          <a:cs typeface="+mn-cs"/>
                        </a:rPr>
                        <a:t>分）</a:t>
                      </a:r>
                    </a:p>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对学生学习的效果、态度及过程进行评价</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03796">
                <a:tc>
                  <a:txBody>
                    <a:bodyPr/>
                    <a:lstStyle/>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总成绩</a:t>
                      </a:r>
                    </a:p>
                    <a:p>
                      <a:pPr algn="ctr">
                        <a:lnSpc>
                          <a:spcPct val="120000"/>
                        </a:lnSpc>
                        <a:spcAft>
                          <a:spcPts val="0"/>
                        </a:spcAft>
                      </a:pPr>
                      <a:r>
                        <a:rPr lang="zh-CN" sz="1800" b="1" kern="1200" dirty="0">
                          <a:solidFill>
                            <a:schemeClr val="tx1">
                              <a:lumMod val="85000"/>
                              <a:lumOff val="15000"/>
                            </a:schemeClr>
                          </a:solidFill>
                          <a:latin typeface="楷体_GB2312" pitchFamily="49" charset="-122"/>
                          <a:ea typeface="楷体_GB2312" pitchFamily="49" charset="-122"/>
                          <a:cs typeface="+mn-cs"/>
                        </a:rPr>
                        <a:t>（共</a:t>
                      </a:r>
                      <a:r>
                        <a:rPr lang="en-US" sz="1800" b="1" kern="1200" dirty="0">
                          <a:solidFill>
                            <a:schemeClr val="tx1">
                              <a:lumMod val="85000"/>
                              <a:lumOff val="15000"/>
                            </a:schemeClr>
                          </a:solidFill>
                          <a:latin typeface="楷体_GB2312" pitchFamily="49" charset="-122"/>
                          <a:ea typeface="楷体_GB2312" pitchFamily="49" charset="-122"/>
                          <a:cs typeface="+mn-cs"/>
                        </a:rPr>
                        <a:t>10</a:t>
                      </a:r>
                      <a:r>
                        <a:rPr lang="zh-CN" sz="1800" b="1" kern="1200" dirty="0">
                          <a:solidFill>
                            <a:schemeClr val="tx1">
                              <a:lumMod val="85000"/>
                              <a:lumOff val="15000"/>
                            </a:schemeClr>
                          </a:solidFill>
                          <a:latin typeface="楷体_GB2312" pitchFamily="49" charset="-122"/>
                          <a:ea typeface="楷体_GB2312" pitchFamily="49" charset="-122"/>
                          <a:cs typeface="+mn-cs"/>
                        </a:rPr>
                        <a:t>分）</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20000"/>
                        </a:lnSpc>
                        <a:spcAft>
                          <a:spcPts val="0"/>
                        </a:spcAft>
                      </a:pPr>
                      <a:r>
                        <a:rPr lang="en-US" sz="1800" b="1" kern="1200" dirty="0">
                          <a:solidFill>
                            <a:schemeClr val="tx1">
                              <a:lumMod val="85000"/>
                              <a:lumOff val="15000"/>
                            </a:schemeClr>
                          </a:solidFill>
                          <a:latin typeface="楷体_GB2312" pitchFamily="49" charset="-122"/>
                          <a:ea typeface="楷体_GB2312" pitchFamily="49" charset="-122"/>
                          <a:cs typeface="+mn-cs"/>
                        </a:rPr>
                        <a:t> </a:t>
                      </a:r>
                      <a:endParaRPr lang="zh-CN" sz="1800" b="1" kern="1200" dirty="0">
                        <a:solidFill>
                          <a:schemeClr val="tx1">
                            <a:lumMod val="85000"/>
                            <a:lumOff val="15000"/>
                          </a:schemeClr>
                        </a:solidFill>
                        <a:latin typeface="楷体_GB2312" pitchFamily="49" charset="-122"/>
                        <a:ea typeface="楷体_GB2312" pitchFamily="49" charset="-122"/>
                        <a:cs typeface="+mn-cs"/>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矩形 5"/>
          <p:cNvSpPr/>
          <p:nvPr/>
        </p:nvSpPr>
        <p:spPr>
          <a:xfrm>
            <a:off x="285750" y="1235701"/>
            <a:ext cx="1832553" cy="584775"/>
          </a:xfrm>
          <a:prstGeom prst="rect">
            <a:avLst/>
          </a:prstGeom>
          <a:effectLst/>
        </p:spPr>
        <p:txBody>
          <a:bodyPr wrap="none">
            <a:spAutoFit/>
          </a:bodyPr>
          <a:lstStyle/>
          <a:p>
            <a:pPr>
              <a:defRPr/>
            </a:pPr>
            <a:r>
              <a:rPr lang="zh-CN" altLang="en-US" sz="3200" b="1" kern="0" dirty="0">
                <a:solidFill>
                  <a:srgbClr val="466E8C"/>
                </a:solidFill>
                <a:latin typeface="楷体_GB2312" pitchFamily="49" charset="-122"/>
                <a:ea typeface="楷体_GB2312"/>
                <a:cs typeface="+mj-cs"/>
              </a:rPr>
              <a:t>效果</a:t>
            </a:r>
            <a:r>
              <a:rPr lang="zh-CN" altLang="en-US" sz="3200" b="1" kern="0" dirty="0" smtClean="0">
                <a:solidFill>
                  <a:srgbClr val="466E8C"/>
                </a:solidFill>
                <a:latin typeface="楷体_GB2312" pitchFamily="49" charset="-122"/>
                <a:ea typeface="楷体_GB2312"/>
                <a:cs typeface="+mj-cs"/>
              </a:rPr>
              <a:t>评价</a:t>
            </a:r>
            <a:endParaRPr lang="zh-CN" altLang="en-US" sz="3200" b="1" kern="0" dirty="0">
              <a:solidFill>
                <a:srgbClr val="466E8C"/>
              </a:solidFill>
              <a:latin typeface="楷体_GB2312" pitchFamily="49" charset="-122"/>
              <a:ea typeface="楷体_GB2312"/>
              <a:cs typeface="+mj-cs"/>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0800000" flipH="1">
            <a:off x="232996" y="18551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893918" y="2216776"/>
            <a:ext cx="4084228" cy="584775"/>
          </a:xfrm>
          <a:prstGeom prst="rect">
            <a:avLst/>
          </a:prstGeom>
          <a:effectLst/>
        </p:spPr>
        <p:txBody>
          <a:bodyPr wrap="square">
            <a:spAutoFit/>
          </a:bodyPr>
          <a:lstStyle/>
          <a:p>
            <a:pPr>
              <a:spcAft>
                <a:spcPts val="1000"/>
              </a:spcAft>
              <a:defRPr/>
            </a:pPr>
            <a:r>
              <a:rPr lang="zh-CN" altLang="en-US" sz="3200" b="1" kern="0" dirty="0">
                <a:solidFill>
                  <a:srgbClr val="466E8C"/>
                </a:solidFill>
                <a:latin typeface="楷体_GB2312" pitchFamily="49" charset="-122"/>
                <a:ea typeface="楷体_GB2312"/>
                <a:cs typeface="+mj-cs"/>
              </a:rPr>
              <a:t>总结归纳</a:t>
            </a:r>
          </a:p>
        </p:txBody>
      </p:sp>
      <p:sp>
        <p:nvSpPr>
          <p:cNvPr id="8" name="等腰三角形 7"/>
          <p:cNvSpPr/>
          <p:nvPr/>
        </p:nvSpPr>
        <p:spPr>
          <a:xfrm rot="5400000">
            <a:off x="713794" y="2444061"/>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9" name="文本框 8"/>
          <p:cNvSpPr txBox="1"/>
          <p:nvPr/>
        </p:nvSpPr>
        <p:spPr>
          <a:xfrm>
            <a:off x="727136" y="2801551"/>
            <a:ext cx="7621336" cy="830997"/>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a:t>
            </a:r>
            <a:r>
              <a:rPr lang="en-US" altLang="zh-CN" dirty="0" smtClean="0">
                <a:solidFill>
                  <a:schemeClr val="tx1">
                    <a:lumMod val="85000"/>
                    <a:lumOff val="15000"/>
                  </a:schemeClr>
                </a:solidFill>
              </a:rPr>
              <a:t>1.</a:t>
            </a:r>
            <a:r>
              <a:rPr lang="zh-CN" altLang="en-US" dirty="0">
                <a:solidFill>
                  <a:schemeClr val="tx1">
                    <a:lumMod val="85000"/>
                    <a:lumOff val="15000"/>
                  </a:schemeClr>
                </a:solidFill>
              </a:rPr>
              <a:t>域名的作用及含义。</a:t>
            </a:r>
          </a:p>
          <a:p>
            <a:pPr marL="0" indent="0">
              <a:buNone/>
            </a:pPr>
            <a:r>
              <a:rPr lang="zh-CN" altLang="en-US" dirty="0" smtClean="0">
                <a:solidFill>
                  <a:schemeClr val="tx1">
                    <a:lumMod val="85000"/>
                    <a:lumOff val="15000"/>
                  </a:schemeClr>
                </a:solidFill>
              </a:rPr>
              <a:t>　　</a:t>
            </a:r>
            <a:r>
              <a:rPr lang="en-US" altLang="zh-CN" dirty="0" smtClean="0">
                <a:solidFill>
                  <a:schemeClr val="tx1">
                    <a:lumMod val="85000"/>
                    <a:lumOff val="15000"/>
                  </a:schemeClr>
                </a:solidFill>
              </a:rPr>
              <a:t>2.</a:t>
            </a:r>
            <a:r>
              <a:rPr lang="zh-CN" altLang="en-US" dirty="0" smtClean="0">
                <a:solidFill>
                  <a:schemeClr val="tx1">
                    <a:lumMod val="85000"/>
                    <a:lumOff val="15000"/>
                  </a:schemeClr>
                </a:solidFill>
              </a:rPr>
              <a:t>组建</a:t>
            </a:r>
            <a:r>
              <a:rPr lang="zh-CN" altLang="en-US" dirty="0">
                <a:solidFill>
                  <a:schemeClr val="tx1">
                    <a:lumMod val="85000"/>
                    <a:lumOff val="15000"/>
                  </a:schemeClr>
                </a:solidFill>
              </a:rPr>
              <a:t>无线局域网。</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任意多边形 5"/>
          <p:cNvSpPr/>
          <p:nvPr/>
        </p:nvSpPr>
        <p:spPr>
          <a:xfrm rot="10800000" flipH="1">
            <a:off x="232996" y="18551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 name="矩形 6"/>
          <p:cNvSpPr/>
          <p:nvPr/>
        </p:nvSpPr>
        <p:spPr>
          <a:xfrm>
            <a:off x="893918" y="2216776"/>
            <a:ext cx="4084228" cy="584775"/>
          </a:xfrm>
          <a:prstGeom prst="rect">
            <a:avLst/>
          </a:prstGeom>
          <a:effectLst/>
        </p:spPr>
        <p:txBody>
          <a:bodyPr wrap="square">
            <a:spAutoFit/>
          </a:bodyPr>
          <a:lstStyle/>
          <a:p>
            <a:pPr>
              <a:spcAft>
                <a:spcPts val="1000"/>
              </a:spcAft>
              <a:defRPr/>
            </a:pPr>
            <a:r>
              <a:rPr lang="zh-CN" altLang="en-US" sz="3200" b="1" kern="0" dirty="0">
                <a:solidFill>
                  <a:srgbClr val="466E8C"/>
                </a:solidFill>
                <a:latin typeface="楷体_GB2312" pitchFamily="49" charset="-122"/>
                <a:ea typeface="楷体_GB2312"/>
                <a:cs typeface="+mj-cs"/>
              </a:rPr>
              <a:t>拓展作业</a:t>
            </a:r>
          </a:p>
        </p:txBody>
      </p:sp>
      <p:sp>
        <p:nvSpPr>
          <p:cNvPr id="8" name="等腰三角形 7"/>
          <p:cNvSpPr/>
          <p:nvPr/>
        </p:nvSpPr>
        <p:spPr>
          <a:xfrm rot="5400000">
            <a:off x="713794" y="2444061"/>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
        <p:nvSpPr>
          <p:cNvPr id="9" name="文本框 8"/>
          <p:cNvSpPr txBox="1"/>
          <p:nvPr/>
        </p:nvSpPr>
        <p:spPr>
          <a:xfrm>
            <a:off x="727136" y="2801551"/>
            <a:ext cx="7621336" cy="46037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上网</a:t>
            </a:r>
            <a:r>
              <a:rPr lang="zh-CN" altLang="en-US" dirty="0">
                <a:solidFill>
                  <a:schemeClr val="tx1">
                    <a:lumMod val="85000"/>
                    <a:lumOff val="15000"/>
                  </a:schemeClr>
                </a:solidFill>
              </a:rPr>
              <a:t>搜索</a:t>
            </a:r>
            <a:r>
              <a:rPr lang="en-US" altLang="zh-CN" dirty="0">
                <a:solidFill>
                  <a:schemeClr val="tx1">
                    <a:lumMod val="85000"/>
                    <a:lumOff val="15000"/>
                  </a:schemeClr>
                </a:solidFill>
              </a:rPr>
              <a:t>“</a:t>
            </a:r>
            <a:r>
              <a:rPr lang="zh-CN" altLang="en-US" dirty="0">
                <a:solidFill>
                  <a:schemeClr val="tx1">
                    <a:lumMod val="85000"/>
                    <a:lumOff val="15000"/>
                  </a:schemeClr>
                </a:solidFill>
              </a:rPr>
              <a:t>什么是网络拓扑</a:t>
            </a:r>
            <a:r>
              <a:rPr lang="en-US" altLang="zh-CN" dirty="0">
                <a:solidFill>
                  <a:schemeClr val="tx1">
                    <a:lumMod val="85000"/>
                    <a:lumOff val="15000"/>
                  </a:schemeClr>
                </a:solidFill>
              </a:rPr>
              <a:t>”</a:t>
            </a:r>
            <a:r>
              <a:rPr lang="zh-CN" altLang="en-US" dirty="0">
                <a:solidFill>
                  <a:schemeClr val="tx1">
                    <a:lumMod val="85000"/>
                    <a:lumOff val="15000"/>
                  </a:schemeClr>
                </a:solidFill>
              </a:rPr>
              <a:t>？</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6675" y="21050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p:cNvSpPr txBox="1"/>
          <p:nvPr/>
        </p:nvSpPr>
        <p:spPr>
          <a:xfrm>
            <a:off x="1904997" y="2330635"/>
            <a:ext cx="5334004" cy="707886"/>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gn="dist"/>
            <a:r>
              <a:rPr lang="zh-CN" altLang="en-US" dirty="0">
                <a:solidFill>
                  <a:schemeClr val="bg1"/>
                </a:solidFill>
                <a:effectLst/>
              </a:rPr>
              <a:t>谢谢观看</a:t>
            </a:r>
          </a:p>
        </p:txBody>
      </p:sp>
      <p:sp>
        <p:nvSpPr>
          <p:cNvPr id="10" name="文本框 9"/>
          <p:cNvSpPr txBox="1"/>
          <p:nvPr/>
        </p:nvSpPr>
        <p:spPr>
          <a:xfrm>
            <a:off x="1904997" y="3103556"/>
            <a:ext cx="5334004" cy="400110"/>
          </a:xfrm>
          <a:prstGeom prst="rect">
            <a:avLst/>
          </a:prstGeom>
          <a:noFill/>
        </p:spPr>
        <p:txBody>
          <a:bodyPr wrap="square" rtlCol="0">
            <a:spAutoFit/>
          </a:bodyPr>
          <a:lstStyle>
            <a:defPPr>
              <a:defRPr lang="zh-CN"/>
            </a:defPPr>
            <a:lvl1pPr algn="dist">
              <a:defRPr sz="4000" b="1" kern="0">
                <a:solidFill>
                  <a:schemeClr val="bg1"/>
                </a:solidFill>
                <a:effectLst>
                  <a:outerShdw blurRad="38100" dist="38100" dir="2700000" algn="tl">
                    <a:srgbClr val="C0C0C0"/>
                  </a:outerShdw>
                </a:effectLst>
                <a:latin typeface="楷体_GB2312" pitchFamily="49" charset="-122"/>
                <a:ea typeface="楷体_GB2312"/>
                <a:cs typeface="+mj-cs"/>
              </a:defRPr>
            </a:lvl1pPr>
          </a:lstStyle>
          <a:p>
            <a:r>
              <a:rPr lang="en-US" altLang="zh-CN" sz="2000" dirty="0" smtClean="0">
                <a:effectLst/>
              </a:rPr>
              <a:t>Thanks  for  watching</a:t>
            </a:r>
            <a:endParaRPr lang="zh-CN" altLang="en-US" sz="2000" dirty="0">
              <a:effectLst/>
            </a:endParaRP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6675" y="2562225"/>
            <a:ext cx="9334500" cy="1704975"/>
          </a:xfrm>
          <a:prstGeom prst="rect">
            <a:avLst/>
          </a:prstGeom>
          <a:solidFill>
            <a:srgbClr val="62C5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374477" y="3091546"/>
            <a:ext cx="8395046" cy="645160"/>
          </a:xfrm>
          <a:prstGeom prst="rect">
            <a:avLst/>
          </a:prstGeom>
          <a:noFill/>
        </p:spPr>
        <p:txBody>
          <a:bodyPr wrap="square" rtlCol="0">
            <a:spAutoFit/>
          </a:bodyPr>
          <a:lstStyle>
            <a:defPPr>
              <a:defRPr lang="zh-CN"/>
            </a:defPPr>
            <a:lvl1pPr>
              <a:defRPr sz="4000" b="1" kern="0">
                <a:solidFill>
                  <a:srgbClr val="8D3D4B"/>
                </a:solidFill>
                <a:effectLst>
                  <a:outerShdw blurRad="38100" dist="38100" dir="2700000" algn="tl">
                    <a:srgbClr val="C0C0C0"/>
                  </a:outerShdw>
                </a:effectLst>
                <a:latin typeface="楷体_GB2312" pitchFamily="49" charset="-122"/>
                <a:ea typeface="楷体_GB2312"/>
                <a:cs typeface="+mj-cs"/>
              </a:defRPr>
            </a:lvl1pPr>
          </a:lstStyle>
          <a:p>
            <a:pPr algn="ctr"/>
            <a:r>
              <a:rPr lang="en-US" altLang="zh-CN" sz="3600" dirty="0" smtClean="0">
                <a:solidFill>
                  <a:schemeClr val="bg1"/>
                </a:solidFill>
                <a:effectLst/>
              </a:rPr>
              <a:t>5</a:t>
            </a:r>
            <a:r>
              <a:rPr lang="zh-CN" altLang="en-US" sz="3600" dirty="0" smtClean="0">
                <a:solidFill>
                  <a:schemeClr val="bg1"/>
                </a:solidFill>
                <a:effectLst/>
              </a:rPr>
              <a:t>　</a:t>
            </a:r>
            <a:r>
              <a:rPr lang="en-US" altLang="zh-CN" sz="3600" dirty="0">
                <a:solidFill>
                  <a:schemeClr val="bg1"/>
                </a:solidFill>
                <a:effectLst/>
                <a:latin typeface="楷体" panose="02010609060101010101" pitchFamily="49" charset="-122"/>
                <a:ea typeface="楷体" panose="02010609060101010101" pitchFamily="49" charset="-122"/>
              </a:rPr>
              <a:t>IP</a:t>
            </a:r>
            <a:r>
              <a:rPr lang="zh-CN" altLang="en-US" sz="3600" dirty="0">
                <a:solidFill>
                  <a:schemeClr val="bg1"/>
                </a:solidFill>
                <a:effectLst/>
              </a:rPr>
              <a:t>地址和域名</a:t>
            </a:r>
          </a:p>
        </p:txBody>
      </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4453" y="6192104"/>
            <a:ext cx="2635423" cy="312657"/>
          </a:xfrm>
          <a:prstGeom prst="rect">
            <a:avLst/>
          </a:prstGeom>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56666" y="6156470"/>
            <a:ext cx="2615134" cy="34829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文本框 91"/>
          <p:cNvSpPr txBox="1"/>
          <p:nvPr/>
        </p:nvSpPr>
        <p:spPr>
          <a:xfrm>
            <a:off x="727136" y="2832059"/>
            <a:ext cx="7988048" cy="830997"/>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a:t>
            </a:r>
            <a:r>
              <a:rPr lang="zh-CN" altLang="en-US" dirty="0">
                <a:solidFill>
                  <a:schemeClr val="tx1">
                    <a:lumMod val="85000"/>
                    <a:lumOff val="15000"/>
                  </a:schemeClr>
                </a:solidFill>
              </a:rPr>
              <a:t>查看所用计算机的 </a:t>
            </a:r>
            <a:r>
              <a:rPr lang="en-US" altLang="zh-CN" dirty="0">
                <a:solidFill>
                  <a:schemeClr val="tx1">
                    <a:lumMod val="85000"/>
                    <a:lumOff val="15000"/>
                  </a:schemeClr>
                </a:solidFill>
                <a:latin typeface="楷体" panose="02010609060101010101" pitchFamily="49" charset="-122"/>
                <a:ea typeface="楷体" panose="02010609060101010101" pitchFamily="49" charset="-122"/>
              </a:rPr>
              <a:t>IP</a:t>
            </a:r>
            <a:r>
              <a:rPr lang="en-US" altLang="zh-CN" dirty="0">
                <a:solidFill>
                  <a:schemeClr val="tx1">
                    <a:lumMod val="85000"/>
                    <a:lumOff val="15000"/>
                  </a:schemeClr>
                </a:solidFill>
              </a:rPr>
              <a:t> </a:t>
            </a:r>
            <a:r>
              <a:rPr lang="zh-CN" altLang="en-US" dirty="0">
                <a:solidFill>
                  <a:schemeClr val="tx1">
                    <a:lumMod val="85000"/>
                    <a:lumOff val="15000"/>
                  </a:schemeClr>
                </a:solidFill>
              </a:rPr>
              <a:t>地址并快速背下来</a:t>
            </a:r>
            <a:r>
              <a:rPr lang="zh-CN" altLang="en-US" dirty="0" smtClean="0">
                <a:solidFill>
                  <a:schemeClr val="tx1">
                    <a:lumMod val="85000"/>
                    <a:lumOff val="15000"/>
                  </a:schemeClr>
                </a:solidFill>
              </a:rPr>
              <a:t>。</a:t>
            </a:r>
            <a:endParaRPr lang="en-US" altLang="zh-CN" dirty="0" smtClean="0">
              <a:solidFill>
                <a:schemeClr val="tx1">
                  <a:lumMod val="85000"/>
                  <a:lumOff val="15000"/>
                </a:schemeClr>
              </a:solidFill>
            </a:endParaRPr>
          </a:p>
          <a:p>
            <a:pPr marL="0" indent="0">
              <a:buNone/>
            </a:pPr>
            <a:r>
              <a:rPr lang="zh-CN" altLang="en-US" dirty="0" smtClean="0">
                <a:solidFill>
                  <a:schemeClr val="tx1">
                    <a:lumMod val="85000"/>
                    <a:lumOff val="15000"/>
                  </a:schemeClr>
                </a:solidFill>
              </a:rPr>
              <a:t>　　这些</a:t>
            </a:r>
            <a:r>
              <a:rPr lang="zh-CN" altLang="en-US" dirty="0">
                <a:solidFill>
                  <a:schemeClr val="tx1">
                    <a:lumMod val="85000"/>
                    <a:lumOff val="15000"/>
                  </a:schemeClr>
                </a:solidFill>
              </a:rPr>
              <a:t>数字形式的</a:t>
            </a:r>
            <a:r>
              <a:rPr lang="zh-CN" altLang="en-US" dirty="0">
                <a:solidFill>
                  <a:schemeClr val="tx1">
                    <a:lumMod val="85000"/>
                    <a:lumOff val="15000"/>
                  </a:schemeClr>
                </a:solidFill>
                <a:latin typeface="楷体" panose="02010609060101010101" pitchFamily="49" charset="-122"/>
                <a:ea typeface="楷体" panose="02010609060101010101" pitchFamily="49" charset="-122"/>
              </a:rPr>
              <a:t> </a:t>
            </a:r>
            <a:r>
              <a:rPr lang="en-US" altLang="zh-CN" dirty="0">
                <a:solidFill>
                  <a:schemeClr val="tx1">
                    <a:lumMod val="85000"/>
                    <a:lumOff val="15000"/>
                  </a:schemeClr>
                </a:solidFill>
                <a:latin typeface="楷体" panose="02010609060101010101" pitchFamily="49" charset="-122"/>
                <a:ea typeface="楷体" panose="02010609060101010101" pitchFamily="49" charset="-122"/>
              </a:rPr>
              <a:t>IP </a:t>
            </a:r>
            <a:r>
              <a:rPr lang="zh-CN" altLang="en-US" dirty="0">
                <a:solidFill>
                  <a:schemeClr val="tx1">
                    <a:lumMod val="85000"/>
                    <a:lumOff val="15000"/>
                  </a:schemeClr>
                </a:solidFill>
              </a:rPr>
              <a:t>地址容易记忆吗？ </a:t>
            </a:r>
          </a:p>
        </p:txBody>
      </p:sp>
      <p:sp>
        <p:nvSpPr>
          <p:cNvPr id="93" name="任意多边形 92"/>
          <p:cNvSpPr/>
          <p:nvPr/>
        </p:nvSpPr>
        <p:spPr>
          <a:xfrm rot="10800000" flipH="1">
            <a:off x="232996" y="18551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4" name="矩形 93"/>
          <p:cNvSpPr/>
          <p:nvPr/>
        </p:nvSpPr>
        <p:spPr>
          <a:xfrm>
            <a:off x="893918" y="2216776"/>
            <a:ext cx="4084228" cy="584775"/>
          </a:xfrm>
          <a:prstGeom prst="rect">
            <a:avLst/>
          </a:prstGeom>
          <a:effectLst/>
        </p:spPr>
        <p:txBody>
          <a:bodyPr wrap="square">
            <a:spAutoFit/>
          </a:bodyPr>
          <a:lstStyle/>
          <a:p>
            <a:pPr>
              <a:spcAft>
                <a:spcPts val="1000"/>
              </a:spcAft>
              <a:defRPr/>
            </a:pPr>
            <a:r>
              <a:rPr lang="zh-CN" altLang="en-US" sz="3200" b="1" kern="0" dirty="0">
                <a:solidFill>
                  <a:srgbClr val="466E8C"/>
                </a:solidFill>
                <a:latin typeface="楷体_GB2312" pitchFamily="49" charset="-122"/>
                <a:ea typeface="楷体_GB2312"/>
                <a:cs typeface="+mj-cs"/>
              </a:rPr>
              <a:t>试一试：</a:t>
            </a:r>
          </a:p>
        </p:txBody>
      </p:sp>
      <p:sp>
        <p:nvSpPr>
          <p:cNvPr id="95" name="等腰三角形 94"/>
          <p:cNvSpPr/>
          <p:nvPr/>
        </p:nvSpPr>
        <p:spPr>
          <a:xfrm rot="5400000">
            <a:off x="713794" y="2444061"/>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5750" y="1235701"/>
            <a:ext cx="1008609" cy="584775"/>
          </a:xfrm>
          <a:prstGeom prst="rect">
            <a:avLst/>
          </a:prstGeom>
          <a:effectLst/>
        </p:spPr>
        <p:txBody>
          <a:bodyPr wrap="none">
            <a:spAutoFit/>
          </a:bodyPr>
          <a:lstStyle/>
          <a:p>
            <a:pPr>
              <a:defRPr/>
            </a:pPr>
            <a:r>
              <a:rPr lang="zh-CN" altLang="en-US" sz="3200" b="1" kern="0" dirty="0" smtClean="0">
                <a:solidFill>
                  <a:srgbClr val="466E8C"/>
                </a:solidFill>
                <a:latin typeface="楷体_GB2312" pitchFamily="49" charset="-122"/>
                <a:ea typeface="楷体_GB2312"/>
                <a:cs typeface="+mj-cs"/>
              </a:rPr>
              <a:t>域名</a:t>
            </a:r>
            <a:endParaRPr lang="zh-CN" altLang="en-US" sz="3200" b="1" kern="0" dirty="0">
              <a:solidFill>
                <a:srgbClr val="466E8C"/>
              </a:solidFill>
              <a:latin typeface="楷体_GB2312" pitchFamily="49" charset="-122"/>
              <a:ea typeface="楷体_GB2312"/>
              <a:cs typeface="+mj-cs"/>
            </a:endParaRPr>
          </a:p>
        </p:txBody>
      </p:sp>
      <p:sp>
        <p:nvSpPr>
          <p:cNvPr id="92" name="文本框 91"/>
          <p:cNvSpPr txBox="1"/>
          <p:nvPr/>
        </p:nvSpPr>
        <p:spPr>
          <a:xfrm>
            <a:off x="285750" y="2027256"/>
            <a:ext cx="8429434" cy="78194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可以</a:t>
            </a:r>
            <a:r>
              <a:rPr lang="zh-CN" altLang="en-US" dirty="0">
                <a:solidFill>
                  <a:schemeClr val="tx1">
                    <a:lumMod val="85000"/>
                    <a:lumOff val="15000"/>
                  </a:schemeClr>
                </a:solidFill>
              </a:rPr>
              <a:t>用来表示一个地域、一个单位或一个机构的网络系统，也可以用来表示网络中的某台计算机。</a:t>
            </a:r>
          </a:p>
        </p:txBody>
      </p:sp>
      <p:sp>
        <p:nvSpPr>
          <p:cNvPr id="5" name="圆角矩形 4"/>
          <p:cNvSpPr/>
          <p:nvPr/>
        </p:nvSpPr>
        <p:spPr>
          <a:xfrm>
            <a:off x="1712248" y="4024495"/>
            <a:ext cx="4896544" cy="43204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fontAlgn="base">
              <a:spcBef>
                <a:spcPct val="0"/>
              </a:spcBef>
              <a:spcAft>
                <a:spcPct val="0"/>
              </a:spcAft>
            </a:pPr>
            <a:r>
              <a:rPr lang="en-US" altLang="zh-CN" sz="2000" b="1" dirty="0">
                <a:solidFill>
                  <a:schemeClr val="tx1">
                    <a:lumMod val="85000"/>
                    <a:lumOff val="15000"/>
                  </a:schemeClr>
                </a:solidFill>
                <a:latin typeface="楷体" panose="02010609060101010101" pitchFamily="49" charset="-122"/>
                <a:ea typeface="楷体" panose="02010609060101010101" pitchFamily="49" charset="-122"/>
              </a:rPr>
              <a:t>www.moe.gov.cn</a:t>
            </a:r>
            <a:r>
              <a:rPr lang="zh-CN" altLang="zh-CN" sz="2000" dirty="0" smtClean="0">
                <a:solidFill>
                  <a:srgbClr val="000000"/>
                </a:solidFill>
                <a:latin typeface="楷体" panose="02010609060101010101" pitchFamily="49" charset="-122"/>
                <a:ea typeface="楷体" panose="02010609060101010101" pitchFamily="49" charset="-122"/>
                <a:cs typeface="黑体" panose="02010609060101010101" charset="-122"/>
              </a:rPr>
              <a:t> </a:t>
            </a:r>
            <a:endParaRPr lang="zh-CN" altLang="en-US" sz="2000" dirty="0" smtClean="0">
              <a:solidFill>
                <a:srgbClr val="000000"/>
              </a:solidFill>
              <a:latin typeface="楷体" panose="02010609060101010101" pitchFamily="49" charset="-122"/>
              <a:ea typeface="楷体" panose="02010609060101010101" pitchFamily="49" charset="-122"/>
              <a:cs typeface="黑体" panose="02010609060101010101" charset="-122"/>
            </a:endParaRPr>
          </a:p>
        </p:txBody>
      </p:sp>
      <p:grpSp>
        <p:nvGrpSpPr>
          <p:cNvPr id="6" name="组 7"/>
          <p:cNvGrpSpPr/>
          <p:nvPr/>
        </p:nvGrpSpPr>
        <p:grpSpPr>
          <a:xfrm>
            <a:off x="5672688" y="4024496"/>
            <a:ext cx="2880320" cy="432048"/>
            <a:chOff x="5940152" y="3145532"/>
            <a:chExt cx="2880320" cy="432048"/>
          </a:xfrm>
        </p:grpSpPr>
        <p:sp>
          <p:nvSpPr>
            <p:cNvPr id="7" name="矩形 6"/>
            <p:cNvSpPr/>
            <p:nvPr/>
          </p:nvSpPr>
          <p:spPr>
            <a:xfrm>
              <a:off x="6660232" y="3145532"/>
              <a:ext cx="2160240" cy="4320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楷体_GB2312" pitchFamily="49" charset="-122"/>
                  <a:ea typeface="楷体_GB2312" pitchFamily="49" charset="-122"/>
                </a:rPr>
                <a:t>所在国家或地区</a:t>
              </a:r>
            </a:p>
          </p:txBody>
        </p:sp>
        <p:cxnSp>
          <p:nvCxnSpPr>
            <p:cNvPr id="8" name="直线连接符 9"/>
            <p:cNvCxnSpPr>
              <a:endCxn id="7" idx="1"/>
            </p:cNvCxnSpPr>
            <p:nvPr/>
          </p:nvCxnSpPr>
          <p:spPr>
            <a:xfrm>
              <a:off x="5940152" y="3361556"/>
              <a:ext cx="720080" cy="0"/>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9" name="组 10"/>
          <p:cNvGrpSpPr/>
          <p:nvPr/>
        </p:nvGrpSpPr>
        <p:grpSpPr>
          <a:xfrm>
            <a:off x="4808592" y="3232408"/>
            <a:ext cx="2520280" cy="864096"/>
            <a:chOff x="5076056" y="2353444"/>
            <a:chExt cx="2520280" cy="864096"/>
          </a:xfrm>
        </p:grpSpPr>
        <p:grpSp>
          <p:nvGrpSpPr>
            <p:cNvPr id="10" name="组 11"/>
            <p:cNvGrpSpPr/>
            <p:nvPr/>
          </p:nvGrpSpPr>
          <p:grpSpPr>
            <a:xfrm>
              <a:off x="5076056" y="2569468"/>
              <a:ext cx="864096" cy="648072"/>
              <a:chOff x="5076056" y="2569468"/>
              <a:chExt cx="864096" cy="648072"/>
            </a:xfrm>
          </p:grpSpPr>
          <p:cxnSp>
            <p:nvCxnSpPr>
              <p:cNvPr id="14" name="直线连接符 13"/>
              <p:cNvCxnSpPr/>
              <p:nvPr/>
            </p:nvCxnSpPr>
            <p:spPr>
              <a:xfrm>
                <a:off x="5220072" y="2569468"/>
                <a:ext cx="7200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线连接符 14"/>
              <p:cNvCxnSpPr/>
              <p:nvPr/>
            </p:nvCxnSpPr>
            <p:spPr>
              <a:xfrm flipH="1">
                <a:off x="5076056" y="2569468"/>
                <a:ext cx="144016" cy="64807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1" name="矩形 10"/>
            <p:cNvSpPr/>
            <p:nvPr/>
          </p:nvSpPr>
          <p:spPr>
            <a:xfrm>
              <a:off x="5940152" y="2353444"/>
              <a:ext cx="1656184" cy="4320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楷体_GB2312" pitchFamily="49" charset="-122"/>
                  <a:ea typeface="楷体_GB2312" pitchFamily="49" charset="-122"/>
                </a:rPr>
                <a:t>机构类型</a:t>
              </a:r>
            </a:p>
          </p:txBody>
        </p:sp>
      </p:grpSp>
      <p:grpSp>
        <p:nvGrpSpPr>
          <p:cNvPr id="16" name="组 15"/>
          <p:cNvGrpSpPr/>
          <p:nvPr/>
        </p:nvGrpSpPr>
        <p:grpSpPr>
          <a:xfrm>
            <a:off x="1568232" y="3232408"/>
            <a:ext cx="2384648" cy="864096"/>
            <a:chOff x="1835696" y="2353444"/>
            <a:chExt cx="2384648" cy="864096"/>
          </a:xfrm>
        </p:grpSpPr>
        <p:grpSp>
          <p:nvGrpSpPr>
            <p:cNvPr id="17" name="组 16"/>
            <p:cNvGrpSpPr/>
            <p:nvPr/>
          </p:nvGrpSpPr>
          <p:grpSpPr>
            <a:xfrm flipH="1">
              <a:off x="3131840" y="2569468"/>
              <a:ext cx="1088504" cy="648072"/>
              <a:chOff x="5076056" y="2569468"/>
              <a:chExt cx="864096" cy="648072"/>
            </a:xfrm>
          </p:grpSpPr>
          <p:cxnSp>
            <p:nvCxnSpPr>
              <p:cNvPr id="19" name="直线连接符 18"/>
              <p:cNvCxnSpPr/>
              <p:nvPr/>
            </p:nvCxnSpPr>
            <p:spPr>
              <a:xfrm>
                <a:off x="5220072" y="2569468"/>
                <a:ext cx="72008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线连接符 19"/>
              <p:cNvCxnSpPr/>
              <p:nvPr/>
            </p:nvCxnSpPr>
            <p:spPr>
              <a:xfrm flipH="1">
                <a:off x="5076056" y="2569468"/>
                <a:ext cx="144016" cy="648072"/>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 name="矩形 17"/>
            <p:cNvSpPr/>
            <p:nvPr/>
          </p:nvSpPr>
          <p:spPr>
            <a:xfrm>
              <a:off x="1835696" y="2353444"/>
              <a:ext cx="1368152" cy="4320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楷体_GB2312" pitchFamily="49" charset="-122"/>
                  <a:ea typeface="楷体_GB2312" pitchFamily="49" charset="-122"/>
                </a:rPr>
                <a:t>机构名</a:t>
              </a:r>
            </a:p>
          </p:txBody>
        </p:sp>
      </p:grpSp>
      <p:grpSp>
        <p:nvGrpSpPr>
          <p:cNvPr id="21" name="组 20"/>
          <p:cNvGrpSpPr/>
          <p:nvPr/>
        </p:nvGrpSpPr>
        <p:grpSpPr>
          <a:xfrm>
            <a:off x="488112" y="4024496"/>
            <a:ext cx="2160240" cy="432048"/>
            <a:chOff x="755576" y="3145532"/>
            <a:chExt cx="2160240" cy="432048"/>
          </a:xfrm>
        </p:grpSpPr>
        <p:cxnSp>
          <p:nvCxnSpPr>
            <p:cNvPr id="22" name="直线连接符 21"/>
            <p:cNvCxnSpPr/>
            <p:nvPr/>
          </p:nvCxnSpPr>
          <p:spPr>
            <a:xfrm>
              <a:off x="2195736" y="3361556"/>
              <a:ext cx="720080" cy="0"/>
            </a:xfrm>
            <a:prstGeom prst="line">
              <a:avLst/>
            </a:prstGeom>
          </p:spPr>
          <p:style>
            <a:lnRef idx="2">
              <a:schemeClr val="accent1"/>
            </a:lnRef>
            <a:fillRef idx="0">
              <a:schemeClr val="accent1"/>
            </a:fillRef>
            <a:effectRef idx="1">
              <a:schemeClr val="accent1"/>
            </a:effectRef>
            <a:fontRef idx="minor">
              <a:schemeClr val="tx1"/>
            </a:fontRef>
          </p:style>
        </p:cxnSp>
        <p:sp>
          <p:nvSpPr>
            <p:cNvPr id="23" name="矩形 22"/>
            <p:cNvSpPr/>
            <p:nvPr/>
          </p:nvSpPr>
          <p:spPr>
            <a:xfrm>
              <a:off x="755576" y="3145532"/>
              <a:ext cx="1440160" cy="43204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chemeClr val="tx1">
                      <a:lumMod val="85000"/>
                      <a:lumOff val="15000"/>
                    </a:schemeClr>
                  </a:solidFill>
                  <a:latin typeface="楷体_GB2312" pitchFamily="49" charset="-122"/>
                  <a:ea typeface="楷体_GB2312" pitchFamily="49" charset="-122"/>
                </a:rPr>
                <a:t>服务器名</a:t>
              </a:r>
            </a:p>
          </p:txBody>
        </p:sp>
      </p:grpSp>
      <p:cxnSp>
        <p:nvCxnSpPr>
          <p:cNvPr id="24" name="直线箭头连接符 23"/>
          <p:cNvCxnSpPr/>
          <p:nvPr/>
        </p:nvCxnSpPr>
        <p:spPr>
          <a:xfrm flipH="1">
            <a:off x="2648352" y="4456544"/>
            <a:ext cx="3024336" cy="0"/>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
        <p:nvSpPr>
          <p:cNvPr id="25" name="矩形 24"/>
          <p:cNvSpPr/>
          <p:nvPr/>
        </p:nvSpPr>
        <p:spPr>
          <a:xfrm>
            <a:off x="3296424" y="4600560"/>
            <a:ext cx="2160240" cy="43204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2000" b="1" dirty="0">
                <a:solidFill>
                  <a:srgbClr val="FF0000"/>
                </a:solidFill>
                <a:latin typeface="楷体_GB2312" pitchFamily="49" charset="-122"/>
                <a:ea typeface="楷体_GB2312" pitchFamily="49" charset="-122"/>
              </a:rPr>
              <a:t>依次缩小</a:t>
            </a:r>
          </a:p>
        </p:txBody>
      </p:sp>
      <p:sp>
        <p:nvSpPr>
          <p:cNvPr id="26" name="矩形 25"/>
          <p:cNvSpPr/>
          <p:nvPr/>
        </p:nvSpPr>
        <p:spPr>
          <a:xfrm>
            <a:off x="1294359" y="5206052"/>
            <a:ext cx="6092152" cy="1158171"/>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lvl="0">
              <a:lnSpc>
                <a:spcPct val="120000"/>
              </a:lnSpc>
            </a:pPr>
            <a:r>
              <a:rPr lang="zh-CN" altLang="en-US" sz="2000" b="1" dirty="0">
                <a:solidFill>
                  <a:schemeClr val="tx1">
                    <a:lumMod val="85000"/>
                    <a:lumOff val="15000"/>
                  </a:schemeClr>
                </a:solidFill>
                <a:latin typeface="楷体_GB2312" pitchFamily="49" charset="-122"/>
                <a:ea typeface="楷体_GB2312" pitchFamily="49" charset="-122"/>
              </a:rPr>
              <a:t>域名</a:t>
            </a:r>
            <a:r>
              <a:rPr lang="en-US" altLang="zh-CN" sz="2000" b="1" dirty="0">
                <a:solidFill>
                  <a:schemeClr val="tx1">
                    <a:lumMod val="85000"/>
                    <a:lumOff val="15000"/>
                  </a:schemeClr>
                </a:solidFill>
                <a:latin typeface="楷体_GB2312" pitchFamily="49" charset="-122"/>
                <a:ea typeface="楷体_GB2312" pitchFamily="49" charset="-122"/>
              </a:rPr>
              <a:t> </a:t>
            </a:r>
            <a:r>
              <a:rPr lang="en-US" altLang="zh-CN" sz="2000" b="1" dirty="0">
                <a:solidFill>
                  <a:schemeClr val="tx1">
                    <a:lumMod val="85000"/>
                    <a:lumOff val="15000"/>
                  </a:schemeClr>
                </a:solidFill>
                <a:latin typeface="楷体" panose="02010609060101010101" pitchFamily="49" charset="-122"/>
                <a:ea typeface="楷体" panose="02010609060101010101" pitchFamily="49" charset="-122"/>
              </a:rPr>
              <a:t>www.moe.gov.cn</a:t>
            </a:r>
            <a:r>
              <a:rPr lang="zh-CN" altLang="zh-CN" sz="2000" b="1" dirty="0">
                <a:solidFill>
                  <a:schemeClr val="tx1">
                    <a:lumMod val="85000"/>
                    <a:lumOff val="15000"/>
                  </a:schemeClr>
                </a:solidFill>
                <a:latin typeface="楷体" panose="02010609060101010101" pitchFamily="49" charset="-122"/>
                <a:ea typeface="楷体" panose="02010609060101010101" pitchFamily="49" charset="-122"/>
              </a:rPr>
              <a:t> </a:t>
            </a:r>
            <a:r>
              <a:rPr lang="zh-CN" altLang="en-US" sz="2000" b="1" dirty="0">
                <a:solidFill>
                  <a:schemeClr val="tx1">
                    <a:lumMod val="85000"/>
                    <a:lumOff val="15000"/>
                  </a:schemeClr>
                </a:solidFill>
                <a:latin typeface="楷体_GB2312" pitchFamily="49" charset="-122"/>
                <a:ea typeface="楷体_GB2312" pitchFamily="49" charset="-122"/>
              </a:rPr>
              <a:t>理解为：</a:t>
            </a:r>
            <a:endParaRPr lang="en-US" altLang="zh-CN" sz="2000" b="1" dirty="0">
              <a:solidFill>
                <a:schemeClr val="tx1">
                  <a:lumMod val="85000"/>
                  <a:lumOff val="15000"/>
                </a:schemeClr>
              </a:solidFill>
              <a:latin typeface="楷体_GB2312" pitchFamily="49" charset="-122"/>
              <a:ea typeface="楷体_GB2312" pitchFamily="49" charset="-122"/>
            </a:endParaRPr>
          </a:p>
          <a:p>
            <a:pPr lvl="0">
              <a:lnSpc>
                <a:spcPct val="120000"/>
              </a:lnSpc>
            </a:pPr>
            <a:r>
              <a:rPr lang="zh-CN" altLang="en-US" sz="2000" b="1" dirty="0">
                <a:solidFill>
                  <a:schemeClr val="tx1">
                    <a:lumMod val="85000"/>
                    <a:lumOff val="15000"/>
                  </a:schemeClr>
                </a:solidFill>
                <a:latin typeface="楷体_GB2312" pitchFamily="49" charset="-122"/>
                <a:ea typeface="楷体_GB2312" pitchFamily="49" charset="-122"/>
              </a:rPr>
              <a:t>中华人民共和国教育部的一台名为</a:t>
            </a:r>
            <a:r>
              <a:rPr lang="en-US" altLang="zh-CN" sz="2000" b="1" dirty="0">
                <a:solidFill>
                  <a:schemeClr val="tx1">
                    <a:lumMod val="85000"/>
                    <a:lumOff val="15000"/>
                  </a:schemeClr>
                </a:solidFill>
                <a:latin typeface="楷体" panose="02010609060101010101" pitchFamily="49" charset="-122"/>
                <a:ea typeface="楷体" panose="02010609060101010101" pitchFamily="49" charset="-122"/>
              </a:rPr>
              <a:t>www</a:t>
            </a:r>
            <a:r>
              <a:rPr lang="zh-CN" altLang="en-US" sz="2000" b="1" dirty="0">
                <a:solidFill>
                  <a:schemeClr val="tx1">
                    <a:lumMod val="85000"/>
                    <a:lumOff val="15000"/>
                  </a:schemeClr>
                </a:solidFill>
                <a:latin typeface="楷体_GB2312" pitchFamily="49" charset="-122"/>
                <a:ea typeface="楷体_GB2312" pitchFamily="49" charset="-122"/>
              </a:rPr>
              <a:t>的服务器。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ipe(right)">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right)">
                                      <p:cBhvr>
                                        <p:cTn id="27" dur="500"/>
                                        <p:tgtEl>
                                          <p:spTgt spid="2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right)">
                                      <p:cBhvr>
                                        <p:cTn id="32" dur="500"/>
                                        <p:tgtEl>
                                          <p:spTgt spid="24"/>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animBg="1"/>
      <p:bldP spid="2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285750" y="2027256"/>
            <a:ext cx="8429434" cy="412613"/>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域名</a:t>
            </a:r>
            <a:r>
              <a:rPr lang="zh-CN" altLang="en-US" dirty="0">
                <a:solidFill>
                  <a:schemeClr val="tx1">
                    <a:lumMod val="85000"/>
                    <a:lumOff val="15000"/>
                  </a:schemeClr>
                </a:solidFill>
              </a:rPr>
              <a:t>之所以容易记忆，因为它包含的很多字符串都有其特定的含义。</a:t>
            </a:r>
          </a:p>
        </p:txBody>
      </p:sp>
      <p:sp>
        <p:nvSpPr>
          <p:cNvPr id="12" name="文本框 11"/>
          <p:cNvSpPr txBox="1"/>
          <p:nvPr/>
        </p:nvSpPr>
        <p:spPr>
          <a:xfrm>
            <a:off x="285750" y="2540453"/>
            <a:ext cx="8429434" cy="2397579"/>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lgn="ctr">
              <a:spcAft>
                <a:spcPts val="1000"/>
              </a:spcAft>
              <a:buNone/>
              <a:defRPr/>
            </a:pPr>
            <a:r>
              <a:rPr lang="zh-CN" altLang="en-US" sz="3200" kern="0" dirty="0" smtClean="0">
                <a:solidFill>
                  <a:srgbClr val="466E8C"/>
                </a:solidFill>
                <a:ea typeface="楷体_GB2312"/>
                <a:cs typeface="+mj-cs"/>
              </a:rPr>
              <a:t>查一查</a:t>
            </a:r>
            <a:endParaRPr lang="en-US" altLang="zh-CN" sz="3200" kern="0" dirty="0">
              <a:solidFill>
                <a:srgbClr val="466E8C"/>
              </a:solidFill>
              <a:ea typeface="楷体_GB2312"/>
              <a:cs typeface="+mj-cs"/>
            </a:endParaRPr>
          </a:p>
          <a:p>
            <a:pPr marL="0" indent="0">
              <a:spcAft>
                <a:spcPts val="1000"/>
              </a:spcAft>
              <a:buNone/>
            </a:pPr>
            <a:r>
              <a:rPr lang="zh-CN" altLang="en-US" dirty="0" smtClean="0">
                <a:solidFill>
                  <a:schemeClr val="tx1">
                    <a:lumMod val="85000"/>
                    <a:lumOff val="15000"/>
                  </a:schemeClr>
                </a:solidFill>
                <a:latin typeface="楷体" panose="02010609060101010101" pitchFamily="49" charset="-122"/>
                <a:ea typeface="楷体" panose="02010609060101010101" pitchFamily="49" charset="-122"/>
              </a:rPr>
              <a:t>　　</a:t>
            </a:r>
            <a:r>
              <a:rPr lang="en-US" altLang="zh-CN" dirty="0" smtClean="0">
                <a:solidFill>
                  <a:schemeClr val="tx1">
                    <a:lumMod val="85000"/>
                    <a:lumOff val="15000"/>
                  </a:schemeClr>
                </a:solidFill>
                <a:latin typeface="楷体" panose="02010609060101010101" pitchFamily="49" charset="-122"/>
                <a:ea typeface="楷体" panose="02010609060101010101" pitchFamily="49" charset="-122"/>
              </a:rPr>
              <a:t>com</a:t>
            </a:r>
            <a:r>
              <a:rPr lang="zh-CN" altLang="en-US" dirty="0" smtClean="0">
                <a:solidFill>
                  <a:schemeClr val="tx1">
                    <a:lumMod val="85000"/>
                    <a:lumOff val="15000"/>
                  </a:schemeClr>
                </a:solidFill>
              </a:rPr>
              <a:t>表示</a:t>
            </a:r>
            <a:r>
              <a:rPr lang="zh-CN" altLang="en-US" u="sng" dirty="0" smtClean="0">
                <a:solidFill>
                  <a:schemeClr val="tx1">
                    <a:lumMod val="85000"/>
                    <a:lumOff val="15000"/>
                  </a:schemeClr>
                </a:solidFill>
              </a:rPr>
              <a:t>　　</a:t>
            </a:r>
            <a:r>
              <a:rPr lang="zh-CN" altLang="en-US" dirty="0" smtClean="0">
                <a:solidFill>
                  <a:schemeClr val="tx1">
                    <a:lumMod val="85000"/>
                    <a:lumOff val="15000"/>
                  </a:schemeClr>
                </a:solidFill>
              </a:rPr>
              <a:t>，</a:t>
            </a:r>
            <a:r>
              <a:rPr lang="en-US" altLang="zh-CN" dirty="0" err="1" smtClean="0">
                <a:solidFill>
                  <a:schemeClr val="tx1">
                    <a:lumMod val="85000"/>
                    <a:lumOff val="15000"/>
                  </a:schemeClr>
                </a:solidFill>
                <a:latin typeface="楷体" panose="02010609060101010101" pitchFamily="49" charset="-122"/>
                <a:ea typeface="楷体" panose="02010609060101010101" pitchFamily="49" charset="-122"/>
              </a:rPr>
              <a:t>hk</a:t>
            </a:r>
            <a:r>
              <a:rPr lang="zh-CN" altLang="en-US" dirty="0" smtClean="0">
                <a:solidFill>
                  <a:schemeClr val="tx1">
                    <a:lumMod val="85000"/>
                    <a:lumOff val="15000"/>
                  </a:schemeClr>
                </a:solidFill>
              </a:rPr>
              <a:t>表示</a:t>
            </a:r>
            <a:r>
              <a:rPr lang="zh-CN" altLang="en-US" u="sng" dirty="0" smtClean="0">
                <a:solidFill>
                  <a:schemeClr val="tx1">
                    <a:lumMod val="85000"/>
                    <a:lumOff val="15000"/>
                  </a:schemeClr>
                </a:solidFill>
              </a:rPr>
              <a:t>　　</a:t>
            </a:r>
            <a:r>
              <a:rPr lang="zh-CN" altLang="en-US" dirty="0" smtClean="0">
                <a:solidFill>
                  <a:schemeClr val="tx1">
                    <a:lumMod val="85000"/>
                    <a:lumOff val="15000"/>
                  </a:schemeClr>
                </a:solidFill>
              </a:rPr>
              <a:t>，</a:t>
            </a:r>
            <a:r>
              <a:rPr lang="en-US" altLang="zh-CN" dirty="0" smtClean="0">
                <a:solidFill>
                  <a:schemeClr val="tx1">
                    <a:lumMod val="85000"/>
                    <a:lumOff val="15000"/>
                  </a:schemeClr>
                </a:solidFill>
                <a:latin typeface="楷体" panose="02010609060101010101" pitchFamily="49" charset="-122"/>
                <a:ea typeface="楷体" panose="02010609060101010101" pitchFamily="49" charset="-122"/>
              </a:rPr>
              <a:t>mail</a:t>
            </a:r>
            <a:r>
              <a:rPr lang="zh-CN" altLang="en-US" dirty="0" smtClean="0">
                <a:solidFill>
                  <a:schemeClr val="tx1">
                    <a:lumMod val="85000"/>
                    <a:lumOff val="15000"/>
                  </a:schemeClr>
                </a:solidFill>
              </a:rPr>
              <a:t>表示</a:t>
            </a:r>
            <a:r>
              <a:rPr lang="zh-CN" altLang="en-US" u="sng" dirty="0" smtClean="0">
                <a:solidFill>
                  <a:schemeClr val="tx1">
                    <a:lumMod val="85000"/>
                    <a:lumOff val="15000"/>
                  </a:schemeClr>
                </a:solidFill>
              </a:rPr>
              <a:t>　　</a:t>
            </a:r>
            <a:r>
              <a:rPr lang="zh-CN" altLang="en-US" dirty="0" smtClean="0">
                <a:solidFill>
                  <a:schemeClr val="tx1">
                    <a:lumMod val="85000"/>
                    <a:lumOff val="15000"/>
                  </a:schemeClr>
                </a:solidFill>
              </a:rPr>
              <a:t>，</a:t>
            </a:r>
            <a:r>
              <a:rPr lang="en-US" altLang="zh-CN" dirty="0" smtClean="0">
                <a:solidFill>
                  <a:schemeClr val="tx1">
                    <a:lumMod val="85000"/>
                    <a:lumOff val="15000"/>
                  </a:schemeClr>
                </a:solidFill>
                <a:latin typeface="楷体" panose="02010609060101010101" pitchFamily="49" charset="-122"/>
                <a:ea typeface="楷体" panose="02010609060101010101" pitchFamily="49" charset="-122"/>
              </a:rPr>
              <a:t>blog</a:t>
            </a:r>
            <a:r>
              <a:rPr lang="zh-CN" altLang="en-US" dirty="0" smtClean="0">
                <a:solidFill>
                  <a:schemeClr val="tx1">
                    <a:lumMod val="85000"/>
                    <a:lumOff val="15000"/>
                  </a:schemeClr>
                </a:solidFill>
              </a:rPr>
              <a:t>表示</a:t>
            </a:r>
            <a:r>
              <a:rPr lang="zh-CN" altLang="en-US" u="sng" dirty="0" smtClean="0">
                <a:solidFill>
                  <a:schemeClr val="tx1">
                    <a:lumMod val="85000"/>
                    <a:lumOff val="15000"/>
                  </a:schemeClr>
                </a:solidFill>
              </a:rPr>
              <a:t>　　</a:t>
            </a:r>
            <a:r>
              <a:rPr lang="zh-CN" altLang="en-US" dirty="0" smtClean="0">
                <a:solidFill>
                  <a:schemeClr val="tx1">
                    <a:lumMod val="85000"/>
                    <a:lumOff val="15000"/>
                  </a:schemeClr>
                </a:solidFill>
              </a:rPr>
              <a:t>。</a:t>
            </a:r>
            <a:endParaRPr lang="en-US" altLang="zh-CN" dirty="0" smtClean="0">
              <a:solidFill>
                <a:schemeClr val="tx1">
                  <a:lumMod val="85000"/>
                  <a:lumOff val="15000"/>
                </a:schemeClr>
              </a:solidFill>
            </a:endParaRPr>
          </a:p>
          <a:p>
            <a:pPr marL="0" indent="0" algn="ctr">
              <a:spcAft>
                <a:spcPts val="1000"/>
              </a:spcAft>
              <a:buNone/>
              <a:defRPr/>
            </a:pPr>
            <a:r>
              <a:rPr lang="zh-CN" altLang="en-US" sz="3200" kern="0" dirty="0" smtClean="0">
                <a:solidFill>
                  <a:srgbClr val="466E8C"/>
                </a:solidFill>
                <a:ea typeface="楷体_GB2312"/>
                <a:cs typeface="+mj-cs"/>
              </a:rPr>
              <a:t>练一练</a:t>
            </a:r>
            <a:endParaRPr lang="zh-CN" altLang="en-US" sz="3200" kern="0" dirty="0">
              <a:solidFill>
                <a:srgbClr val="466E8C"/>
              </a:solidFill>
              <a:ea typeface="楷体_GB2312"/>
              <a:cs typeface="+mj-cs"/>
            </a:endParaRPr>
          </a:p>
          <a:p>
            <a:pPr marL="0" indent="0">
              <a:spcAft>
                <a:spcPts val="1000"/>
              </a:spcAft>
              <a:buNone/>
            </a:pPr>
            <a:r>
              <a:rPr lang="zh-CN" altLang="en-US" dirty="0" smtClean="0">
                <a:solidFill>
                  <a:schemeClr val="tx1">
                    <a:lumMod val="85000"/>
                    <a:lumOff val="15000"/>
                  </a:schemeClr>
                </a:solidFill>
              </a:rPr>
              <a:t>　　说说</a:t>
            </a:r>
            <a:r>
              <a:rPr lang="en-US" altLang="zh-CN" dirty="0">
                <a:solidFill>
                  <a:schemeClr val="tx1">
                    <a:lumMod val="85000"/>
                    <a:lumOff val="15000"/>
                  </a:schemeClr>
                </a:solidFill>
                <a:latin typeface="楷体" panose="02010609060101010101" pitchFamily="49" charset="-122"/>
                <a:ea typeface="楷体" panose="02010609060101010101" pitchFamily="49" charset="-122"/>
              </a:rPr>
              <a:t>www.tsinghua.edu.cn</a:t>
            </a:r>
            <a:r>
              <a:rPr lang="zh-CN" altLang="en-US" dirty="0">
                <a:solidFill>
                  <a:schemeClr val="tx1">
                    <a:lumMod val="85000"/>
                    <a:lumOff val="15000"/>
                  </a:schemeClr>
                </a:solidFill>
              </a:rPr>
              <a:t>这个域名各部分的具体含义是什么？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788557" y="2558741"/>
            <a:ext cx="1420582" cy="584775"/>
          </a:xfrm>
          <a:prstGeom prst="rect">
            <a:avLst/>
          </a:prstGeom>
          <a:effectLst/>
        </p:spPr>
        <p:txBody>
          <a:bodyPr wrap="none">
            <a:spAutoFit/>
          </a:bodyPr>
          <a:lstStyle/>
          <a:p>
            <a:pPr algn="ctr">
              <a:defRPr/>
            </a:pPr>
            <a:r>
              <a:rPr lang="zh-CN" altLang="en-US" sz="3200" b="1" kern="0" dirty="0" smtClean="0">
                <a:solidFill>
                  <a:srgbClr val="466E8C"/>
                </a:solidFill>
                <a:latin typeface="楷体_GB2312" pitchFamily="49" charset="-122"/>
                <a:ea typeface="楷体_GB2312"/>
                <a:cs typeface="+mj-cs"/>
              </a:rPr>
              <a:t>验一验</a:t>
            </a:r>
            <a:endParaRPr lang="zh-CN" altLang="en-US" sz="3200" b="1" kern="0" dirty="0">
              <a:solidFill>
                <a:srgbClr val="466E8C"/>
              </a:solidFill>
              <a:latin typeface="楷体_GB2312" pitchFamily="49" charset="-122"/>
              <a:ea typeface="楷体_GB2312"/>
              <a:cs typeface="+mj-cs"/>
            </a:endParaRPr>
          </a:p>
        </p:txBody>
      </p:sp>
      <p:sp>
        <p:nvSpPr>
          <p:cNvPr id="6" name="文本框 5"/>
          <p:cNvSpPr txBox="1"/>
          <p:nvPr/>
        </p:nvSpPr>
        <p:spPr>
          <a:xfrm>
            <a:off x="212598" y="3350296"/>
            <a:ext cx="8429434" cy="830997"/>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查看</a:t>
            </a:r>
            <a:r>
              <a:rPr lang="zh-CN" altLang="en-US" dirty="0">
                <a:solidFill>
                  <a:schemeClr val="tx1">
                    <a:lumMod val="85000"/>
                    <a:lumOff val="15000"/>
                  </a:schemeClr>
                </a:solidFill>
              </a:rPr>
              <a:t>某一域名对应</a:t>
            </a:r>
            <a:r>
              <a:rPr lang="zh-CN" altLang="en-US" dirty="0" smtClean="0">
                <a:solidFill>
                  <a:schemeClr val="tx1">
                    <a:lumMod val="85000"/>
                    <a:lumOff val="15000"/>
                  </a:schemeClr>
                </a:solidFill>
              </a:rPr>
              <a:t>的</a:t>
            </a:r>
            <a:r>
              <a:rPr lang="en-US" altLang="zh-CN" dirty="0" smtClean="0">
                <a:solidFill>
                  <a:schemeClr val="tx1">
                    <a:lumMod val="85000"/>
                    <a:lumOff val="15000"/>
                  </a:schemeClr>
                </a:solidFill>
                <a:latin typeface="楷体" panose="02010609060101010101" pitchFamily="49" charset="-122"/>
                <a:ea typeface="楷体" panose="02010609060101010101" pitchFamily="49" charset="-122"/>
              </a:rPr>
              <a:t>IP</a:t>
            </a:r>
            <a:r>
              <a:rPr lang="zh-CN" altLang="en-US" dirty="0" smtClean="0">
                <a:solidFill>
                  <a:schemeClr val="tx1">
                    <a:lumMod val="85000"/>
                    <a:lumOff val="15000"/>
                  </a:schemeClr>
                </a:solidFill>
              </a:rPr>
              <a:t>地址</a:t>
            </a:r>
            <a:r>
              <a:rPr lang="zh-CN" altLang="en-US" dirty="0">
                <a:solidFill>
                  <a:schemeClr val="tx1">
                    <a:lumMod val="85000"/>
                    <a:lumOff val="15000"/>
                  </a:schemeClr>
                </a:solidFill>
              </a:rPr>
              <a:t>，同时访问域名和</a:t>
            </a:r>
            <a:r>
              <a:rPr lang="en-US" altLang="zh-CN" dirty="0" smtClean="0">
                <a:solidFill>
                  <a:schemeClr val="tx1">
                    <a:lumMod val="85000"/>
                    <a:lumOff val="15000"/>
                  </a:schemeClr>
                </a:solidFill>
                <a:latin typeface="楷体" panose="02010609060101010101" pitchFamily="49" charset="-122"/>
                <a:ea typeface="楷体" panose="02010609060101010101" pitchFamily="49" charset="-122"/>
              </a:rPr>
              <a:t>IP</a:t>
            </a:r>
            <a:r>
              <a:rPr lang="zh-CN" altLang="en-US" dirty="0" smtClean="0">
                <a:solidFill>
                  <a:schemeClr val="tx1">
                    <a:lumMod val="85000"/>
                    <a:lumOff val="15000"/>
                  </a:schemeClr>
                </a:solidFill>
              </a:rPr>
              <a:t>地址</a:t>
            </a:r>
            <a:r>
              <a:rPr lang="zh-CN" altLang="en-US" dirty="0">
                <a:solidFill>
                  <a:schemeClr val="tx1">
                    <a:lumMod val="85000"/>
                    <a:lumOff val="15000"/>
                  </a:schemeClr>
                </a:solidFill>
              </a:rPr>
              <a:t>，检验是否访问了同一网站。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727136" y="2801551"/>
            <a:ext cx="7621336" cy="1938020"/>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近年来</a:t>
            </a:r>
            <a:r>
              <a:rPr lang="zh-CN" altLang="en-US" dirty="0">
                <a:solidFill>
                  <a:schemeClr val="tx1">
                    <a:lumMod val="85000"/>
                    <a:lumOff val="15000"/>
                  </a:schemeClr>
                </a:solidFill>
              </a:rPr>
              <a:t>随着网络的普及，以至网络接入需求不断增长，教师和学生们都迫切需要在某些公共场所上网或进行网上教学互动活动，但传统的有线网络无法满足师生们对移动性的需求，于是无线网络不断成熟和普及。在校园里进行无线网的建设，可以使学生与教师很方便就连接到网络当中，从而极大地提高工作与学习的效率。</a:t>
            </a:r>
          </a:p>
        </p:txBody>
      </p:sp>
      <p:sp>
        <p:nvSpPr>
          <p:cNvPr id="9" name="任意多边形 8"/>
          <p:cNvSpPr/>
          <p:nvPr/>
        </p:nvSpPr>
        <p:spPr>
          <a:xfrm rot="10800000" flipH="1">
            <a:off x="232996" y="1855174"/>
            <a:ext cx="8678007" cy="3652487"/>
          </a:xfrm>
          <a:custGeom>
            <a:avLst/>
            <a:gdLst>
              <a:gd name="connsiteX0" fmla="*/ 7831355 w 10491473"/>
              <a:gd name="connsiteY0" fmla="*/ 0 h 4877076"/>
              <a:gd name="connsiteX1" fmla="*/ 9266735 w 10491473"/>
              <a:gd name="connsiteY1" fmla="*/ 0 h 4877076"/>
              <a:gd name="connsiteX2" fmla="*/ 9506378 w 10491473"/>
              <a:gd name="connsiteY2" fmla="*/ 273194 h 4877076"/>
              <a:gd name="connsiteX3" fmla="*/ 9724144 w 10491473"/>
              <a:gd name="connsiteY3" fmla="*/ 273194 h 4877076"/>
              <a:gd name="connsiteX4" fmla="*/ 10491473 w 10491473"/>
              <a:gd name="connsiteY4" fmla="*/ 1040523 h 4877076"/>
              <a:gd name="connsiteX5" fmla="*/ 10491473 w 10491473"/>
              <a:gd name="connsiteY5" fmla="*/ 4877076 h 4877076"/>
              <a:gd name="connsiteX6" fmla="*/ 10083708 w 10491473"/>
              <a:gd name="connsiteY6" fmla="*/ 4877076 h 4877076"/>
              <a:gd name="connsiteX7" fmla="*/ 9976858 w 10491473"/>
              <a:gd name="connsiteY7" fmla="*/ 4718650 h 4877076"/>
              <a:gd name="connsiteX8" fmla="*/ 9017366 w 10491473"/>
              <a:gd name="connsiteY8" fmla="*/ 4718650 h 4877076"/>
              <a:gd name="connsiteX9" fmla="*/ 8910516 w 10491473"/>
              <a:gd name="connsiteY9" fmla="*/ 4877076 h 4877076"/>
              <a:gd name="connsiteX10" fmla="*/ 767329 w 10491473"/>
              <a:gd name="connsiteY10" fmla="*/ 4877076 h 4877076"/>
              <a:gd name="connsiteX11" fmla="*/ 0 w 10491473"/>
              <a:gd name="connsiteY11" fmla="*/ 4109747 h 4877076"/>
              <a:gd name="connsiteX12" fmla="*/ 0 w 10491473"/>
              <a:gd name="connsiteY12" fmla="*/ 3233529 h 4877076"/>
              <a:gd name="connsiteX13" fmla="*/ 177598 w 10491473"/>
              <a:gd name="connsiteY13" fmla="*/ 3068263 h 4877076"/>
              <a:gd name="connsiteX14" fmla="*/ 177598 w 10491473"/>
              <a:gd name="connsiteY14" fmla="*/ 2401062 h 4877076"/>
              <a:gd name="connsiteX15" fmla="*/ 0 w 10491473"/>
              <a:gd name="connsiteY15" fmla="*/ 2235796 h 4877076"/>
              <a:gd name="connsiteX16" fmla="*/ 0 w 10491473"/>
              <a:gd name="connsiteY16" fmla="*/ 273194 h 4877076"/>
              <a:gd name="connsiteX17" fmla="*/ 433369 w 10491473"/>
              <a:gd name="connsiteY17" fmla="*/ 273194 h 4877076"/>
              <a:gd name="connsiteX18" fmla="*/ 673292 w 10491473"/>
              <a:gd name="connsiteY18" fmla="*/ 1376 h 4877076"/>
              <a:gd name="connsiteX19" fmla="*/ 2113993 w 10491473"/>
              <a:gd name="connsiteY19" fmla="*/ 1376 h 4877076"/>
              <a:gd name="connsiteX20" fmla="*/ 2353916 w 10491473"/>
              <a:gd name="connsiteY20" fmla="*/ 273194 h 4877076"/>
              <a:gd name="connsiteX21" fmla="*/ 7591712 w 10491473"/>
              <a:gd name="connsiteY21" fmla="*/ 273194 h 4877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91473" h="4877076">
                <a:moveTo>
                  <a:pt x="7831355" y="0"/>
                </a:moveTo>
                <a:lnTo>
                  <a:pt x="9266735" y="0"/>
                </a:lnTo>
                <a:lnTo>
                  <a:pt x="9506378" y="273194"/>
                </a:lnTo>
                <a:lnTo>
                  <a:pt x="9724144" y="273194"/>
                </a:lnTo>
                <a:lnTo>
                  <a:pt x="10491473" y="1040523"/>
                </a:lnTo>
                <a:lnTo>
                  <a:pt x="10491473" y="4877076"/>
                </a:lnTo>
                <a:lnTo>
                  <a:pt x="10083708" y="4877076"/>
                </a:lnTo>
                <a:lnTo>
                  <a:pt x="9976858" y="4718650"/>
                </a:lnTo>
                <a:lnTo>
                  <a:pt x="9017366" y="4718650"/>
                </a:lnTo>
                <a:lnTo>
                  <a:pt x="8910516" y="4877076"/>
                </a:lnTo>
                <a:lnTo>
                  <a:pt x="767329" y="4877076"/>
                </a:lnTo>
                <a:lnTo>
                  <a:pt x="0" y="4109747"/>
                </a:lnTo>
                <a:lnTo>
                  <a:pt x="0" y="3233529"/>
                </a:lnTo>
                <a:lnTo>
                  <a:pt x="177598" y="3068263"/>
                </a:lnTo>
                <a:lnTo>
                  <a:pt x="177598" y="2401062"/>
                </a:lnTo>
                <a:lnTo>
                  <a:pt x="0" y="2235796"/>
                </a:lnTo>
                <a:lnTo>
                  <a:pt x="0" y="273194"/>
                </a:lnTo>
                <a:lnTo>
                  <a:pt x="433369" y="273194"/>
                </a:lnTo>
                <a:lnTo>
                  <a:pt x="673292" y="1376"/>
                </a:lnTo>
                <a:lnTo>
                  <a:pt x="2113993" y="1376"/>
                </a:lnTo>
                <a:lnTo>
                  <a:pt x="2353916" y="273194"/>
                </a:lnTo>
                <a:lnTo>
                  <a:pt x="7591712" y="273194"/>
                </a:lnTo>
                <a:close/>
              </a:path>
            </a:pathLst>
          </a:custGeom>
          <a:noFill/>
          <a:ln>
            <a:solidFill>
              <a:srgbClr val="1F4E79">
                <a:alpha val="64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893918" y="2216776"/>
            <a:ext cx="4084228" cy="584775"/>
          </a:xfrm>
          <a:prstGeom prst="rect">
            <a:avLst/>
          </a:prstGeom>
          <a:effectLst/>
        </p:spPr>
        <p:txBody>
          <a:bodyPr wrap="square">
            <a:spAutoFit/>
          </a:bodyPr>
          <a:lstStyle/>
          <a:p>
            <a:pPr>
              <a:spcAft>
                <a:spcPts val="1000"/>
              </a:spcAft>
              <a:defRPr/>
            </a:pPr>
            <a:r>
              <a:rPr lang="zh-CN" altLang="en-US" sz="3200" b="1" kern="0" dirty="0">
                <a:solidFill>
                  <a:srgbClr val="466E8C"/>
                </a:solidFill>
                <a:latin typeface="楷体_GB2312" pitchFamily="49" charset="-122"/>
                <a:ea typeface="楷体_GB2312"/>
                <a:cs typeface="+mj-cs"/>
              </a:rPr>
              <a:t>项目背景</a:t>
            </a:r>
          </a:p>
        </p:txBody>
      </p:sp>
      <p:sp>
        <p:nvSpPr>
          <p:cNvPr id="11" name="等腰三角形 10"/>
          <p:cNvSpPr/>
          <p:nvPr/>
        </p:nvSpPr>
        <p:spPr>
          <a:xfrm rot="5400000">
            <a:off x="713794" y="2444061"/>
            <a:ext cx="193467" cy="166782"/>
          </a:xfrm>
          <a:prstGeom prst="triangle">
            <a:avLst/>
          </a:prstGeom>
          <a:solidFill>
            <a:srgbClr val="7BA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2B333A"/>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5750" y="1235701"/>
            <a:ext cx="2244525" cy="584775"/>
          </a:xfrm>
          <a:prstGeom prst="rect">
            <a:avLst/>
          </a:prstGeom>
          <a:effectLst/>
        </p:spPr>
        <p:txBody>
          <a:bodyPr wrap="none">
            <a:spAutoFit/>
          </a:bodyPr>
          <a:lstStyle/>
          <a:p>
            <a:pPr>
              <a:defRPr/>
            </a:pPr>
            <a:r>
              <a:rPr lang="zh-CN" altLang="en-US" sz="3200" b="1" kern="0" dirty="0">
                <a:solidFill>
                  <a:srgbClr val="466E8C"/>
                </a:solidFill>
                <a:latin typeface="楷体_GB2312" pitchFamily="49" charset="-122"/>
                <a:ea typeface="楷体_GB2312"/>
                <a:cs typeface="+mj-cs"/>
              </a:rPr>
              <a:t>项目主题</a:t>
            </a:r>
            <a:r>
              <a:rPr lang="zh-CN" altLang="en-US" sz="3200" b="1" kern="0" dirty="0" smtClean="0">
                <a:solidFill>
                  <a:srgbClr val="466E8C"/>
                </a:solidFill>
                <a:latin typeface="楷体_GB2312" pitchFamily="49" charset="-122"/>
                <a:ea typeface="楷体_GB2312"/>
                <a:cs typeface="+mj-cs"/>
              </a:rPr>
              <a:t>：</a:t>
            </a:r>
            <a:endParaRPr lang="zh-CN" altLang="en-US" sz="3200" b="1" kern="0" dirty="0">
              <a:solidFill>
                <a:srgbClr val="466E8C"/>
              </a:solidFill>
              <a:latin typeface="楷体_GB2312" pitchFamily="49" charset="-122"/>
              <a:ea typeface="楷体_GB2312"/>
              <a:cs typeface="+mj-cs"/>
            </a:endParaRPr>
          </a:p>
        </p:txBody>
      </p:sp>
      <p:sp>
        <p:nvSpPr>
          <p:cNvPr id="13" name="文本框 12"/>
          <p:cNvSpPr txBox="1"/>
          <p:nvPr/>
        </p:nvSpPr>
        <p:spPr>
          <a:xfrm>
            <a:off x="285750" y="2027256"/>
            <a:ext cx="8429434" cy="412613"/>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组建</a:t>
            </a:r>
            <a:r>
              <a:rPr lang="zh-CN" altLang="en-US" dirty="0">
                <a:solidFill>
                  <a:schemeClr val="tx1">
                    <a:lumMod val="85000"/>
                    <a:lumOff val="15000"/>
                  </a:schemeClr>
                </a:solidFill>
              </a:rPr>
              <a:t>无线局域网。 </a:t>
            </a:r>
          </a:p>
        </p:txBody>
      </p:sp>
      <p:sp>
        <p:nvSpPr>
          <p:cNvPr id="14" name="矩形 13"/>
          <p:cNvSpPr/>
          <p:nvPr/>
        </p:nvSpPr>
        <p:spPr>
          <a:xfrm>
            <a:off x="285750" y="2646649"/>
            <a:ext cx="2244525" cy="584775"/>
          </a:xfrm>
          <a:prstGeom prst="rect">
            <a:avLst/>
          </a:prstGeom>
          <a:effectLst/>
        </p:spPr>
        <p:txBody>
          <a:bodyPr wrap="none">
            <a:spAutoFit/>
          </a:bodyPr>
          <a:lstStyle/>
          <a:p>
            <a:pPr>
              <a:defRPr/>
            </a:pPr>
            <a:r>
              <a:rPr lang="zh-CN" altLang="en-US" sz="3200" b="1" kern="0" dirty="0">
                <a:solidFill>
                  <a:srgbClr val="466E8C"/>
                </a:solidFill>
                <a:latin typeface="楷体_GB2312" pitchFamily="49" charset="-122"/>
                <a:ea typeface="楷体_GB2312"/>
                <a:cs typeface="+mj-cs"/>
              </a:rPr>
              <a:t>设备准备：</a:t>
            </a:r>
          </a:p>
        </p:txBody>
      </p:sp>
      <p:sp>
        <p:nvSpPr>
          <p:cNvPr id="15" name="文本框 14"/>
          <p:cNvSpPr txBox="1"/>
          <p:nvPr/>
        </p:nvSpPr>
        <p:spPr>
          <a:xfrm>
            <a:off x="285750" y="3438204"/>
            <a:ext cx="8429434" cy="46166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a:t>
            </a:r>
            <a:r>
              <a:rPr lang="zh-CN" altLang="en-US" dirty="0">
                <a:solidFill>
                  <a:schemeClr val="tx1">
                    <a:lumMod val="85000"/>
                    <a:lumOff val="15000"/>
                  </a:schemeClr>
                </a:solidFill>
              </a:rPr>
              <a:t>　计算机、智能手机、路由器等。 </a:t>
            </a:r>
          </a:p>
        </p:txBody>
      </p:sp>
      <p:sp>
        <p:nvSpPr>
          <p:cNvPr id="16" name="矩形 15"/>
          <p:cNvSpPr/>
          <p:nvPr/>
        </p:nvSpPr>
        <p:spPr>
          <a:xfrm>
            <a:off x="285750" y="4106649"/>
            <a:ext cx="2244525" cy="584775"/>
          </a:xfrm>
          <a:prstGeom prst="rect">
            <a:avLst/>
          </a:prstGeom>
          <a:effectLst/>
        </p:spPr>
        <p:txBody>
          <a:bodyPr wrap="none">
            <a:spAutoFit/>
          </a:bodyPr>
          <a:lstStyle/>
          <a:p>
            <a:pPr>
              <a:defRPr/>
            </a:pPr>
            <a:r>
              <a:rPr lang="zh-CN" altLang="en-US" sz="3200" b="1" kern="0" dirty="0" smtClean="0">
                <a:solidFill>
                  <a:srgbClr val="466E8C"/>
                </a:solidFill>
                <a:latin typeface="楷体_GB2312" pitchFamily="49" charset="-122"/>
                <a:ea typeface="楷体_GB2312"/>
                <a:cs typeface="+mj-cs"/>
              </a:rPr>
              <a:t>人员准备</a:t>
            </a:r>
            <a:r>
              <a:rPr lang="zh-CN" altLang="en-US" sz="3200" b="1" kern="0" dirty="0">
                <a:solidFill>
                  <a:srgbClr val="466E8C"/>
                </a:solidFill>
                <a:latin typeface="楷体_GB2312" pitchFamily="49" charset="-122"/>
                <a:ea typeface="楷体_GB2312"/>
                <a:cs typeface="+mj-cs"/>
              </a:rPr>
              <a:t>：</a:t>
            </a:r>
          </a:p>
        </p:txBody>
      </p:sp>
      <p:sp>
        <p:nvSpPr>
          <p:cNvPr id="17" name="文本框 16"/>
          <p:cNvSpPr txBox="1"/>
          <p:nvPr/>
        </p:nvSpPr>
        <p:spPr>
          <a:xfrm>
            <a:off x="285750" y="4898204"/>
            <a:ext cx="8429434" cy="830997"/>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a:t>
            </a:r>
            <a:r>
              <a:rPr lang="zh-CN" altLang="en-US" dirty="0">
                <a:solidFill>
                  <a:schemeClr val="tx1">
                    <a:lumMod val="85000"/>
                    <a:lumOff val="15000"/>
                  </a:schemeClr>
                </a:solidFill>
              </a:rPr>
              <a:t>　全班分成</a:t>
            </a:r>
            <a:r>
              <a:rPr lang="en-US" altLang="zh-CN" dirty="0">
                <a:solidFill>
                  <a:schemeClr val="tx1">
                    <a:lumMod val="85000"/>
                    <a:lumOff val="15000"/>
                  </a:schemeClr>
                </a:solidFill>
              </a:rPr>
              <a:t>6</a:t>
            </a:r>
            <a:r>
              <a:rPr lang="zh-CN" altLang="en-US" dirty="0">
                <a:solidFill>
                  <a:schemeClr val="tx1">
                    <a:lumMod val="85000"/>
                    <a:lumOff val="15000"/>
                  </a:schemeClr>
                </a:solidFill>
              </a:rPr>
              <a:t>个小组，每组</a:t>
            </a:r>
            <a:r>
              <a:rPr lang="en-US" altLang="zh-CN" dirty="0">
                <a:solidFill>
                  <a:schemeClr val="tx1">
                    <a:lumMod val="85000"/>
                    <a:lumOff val="15000"/>
                  </a:schemeClr>
                </a:solidFill>
              </a:rPr>
              <a:t>4</a:t>
            </a:r>
            <a:r>
              <a:rPr lang="zh-CN" altLang="en-US" dirty="0">
                <a:solidFill>
                  <a:schemeClr val="tx1">
                    <a:lumMod val="85000"/>
                    <a:lumOff val="15000"/>
                  </a:schemeClr>
                </a:solidFill>
              </a:rPr>
              <a:t>人。各组确定一名组长，小组成员进行分工，各自承担一定任务。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285750" y="1235701"/>
            <a:ext cx="2244525" cy="584775"/>
          </a:xfrm>
          <a:prstGeom prst="rect">
            <a:avLst/>
          </a:prstGeom>
          <a:effectLst/>
        </p:spPr>
        <p:txBody>
          <a:bodyPr wrap="none">
            <a:spAutoFit/>
          </a:bodyPr>
          <a:lstStyle/>
          <a:p>
            <a:pPr>
              <a:defRPr/>
            </a:pPr>
            <a:r>
              <a:rPr lang="zh-CN" altLang="en-US" sz="3200" b="1" kern="0" dirty="0">
                <a:solidFill>
                  <a:srgbClr val="466E8C"/>
                </a:solidFill>
                <a:latin typeface="楷体_GB2312" pitchFamily="49" charset="-122"/>
                <a:ea typeface="楷体_GB2312"/>
                <a:cs typeface="+mj-cs"/>
              </a:rPr>
              <a:t>项目实施：</a:t>
            </a:r>
          </a:p>
        </p:txBody>
      </p:sp>
      <p:sp>
        <p:nvSpPr>
          <p:cNvPr id="13" name="文本框 12"/>
          <p:cNvSpPr txBox="1"/>
          <p:nvPr/>
        </p:nvSpPr>
        <p:spPr>
          <a:xfrm>
            <a:off x="285750" y="2027256"/>
            <a:ext cx="8429434" cy="82994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a:t>
            </a:r>
            <a:r>
              <a:rPr lang="en-US" altLang="zh-CN" dirty="0" smtClean="0">
                <a:solidFill>
                  <a:schemeClr val="tx1">
                    <a:lumMod val="85000"/>
                    <a:lumOff val="15000"/>
                  </a:schemeClr>
                </a:solidFill>
              </a:rPr>
              <a:t>1</a:t>
            </a:r>
            <a:r>
              <a:rPr lang="en-US" altLang="zh-CN" dirty="0">
                <a:solidFill>
                  <a:schemeClr val="tx1">
                    <a:lumMod val="85000"/>
                    <a:lumOff val="15000"/>
                  </a:schemeClr>
                </a:solidFill>
              </a:rPr>
              <a:t>.</a:t>
            </a:r>
            <a:r>
              <a:rPr lang="zh-CN" altLang="en-US" dirty="0">
                <a:solidFill>
                  <a:schemeClr val="tx1">
                    <a:lumMod val="85000"/>
                    <a:lumOff val="15000"/>
                  </a:schemeClr>
                </a:solidFill>
              </a:rPr>
              <a:t>连接设备。</a:t>
            </a:r>
          </a:p>
          <a:p>
            <a:pPr marL="0" indent="0">
              <a:buNone/>
            </a:pPr>
            <a:r>
              <a:rPr lang="zh-CN" altLang="en-US" dirty="0" smtClean="0">
                <a:solidFill>
                  <a:schemeClr val="tx1">
                    <a:lumMod val="85000"/>
                    <a:lumOff val="15000"/>
                  </a:schemeClr>
                </a:solidFill>
              </a:rPr>
              <a:t>　　</a:t>
            </a:r>
            <a:r>
              <a:rPr lang="en-US" altLang="zh-CN" dirty="0" smtClean="0">
                <a:solidFill>
                  <a:schemeClr val="tx1">
                    <a:lumMod val="85000"/>
                    <a:lumOff val="15000"/>
                  </a:schemeClr>
                </a:solidFill>
              </a:rPr>
              <a:t>2</a:t>
            </a:r>
            <a:r>
              <a:rPr lang="en-US" altLang="zh-CN" dirty="0">
                <a:solidFill>
                  <a:schemeClr val="tx1">
                    <a:lumMod val="85000"/>
                    <a:lumOff val="15000"/>
                  </a:schemeClr>
                </a:solidFill>
              </a:rPr>
              <a:t>.</a:t>
            </a:r>
            <a:r>
              <a:rPr lang="zh-CN" altLang="en-US" dirty="0">
                <a:solidFill>
                  <a:schemeClr val="tx1">
                    <a:lumMod val="85000"/>
                    <a:lumOff val="15000"/>
                  </a:schemeClr>
                </a:solidFill>
              </a:rPr>
              <a:t>启用安全策略。</a:t>
            </a:r>
          </a:p>
        </p:txBody>
      </p:sp>
      <p:sp>
        <p:nvSpPr>
          <p:cNvPr id="16" name="矩形 15"/>
          <p:cNvSpPr/>
          <p:nvPr/>
        </p:nvSpPr>
        <p:spPr>
          <a:xfrm>
            <a:off x="285750" y="3015981"/>
            <a:ext cx="3485249" cy="584775"/>
          </a:xfrm>
          <a:prstGeom prst="rect">
            <a:avLst/>
          </a:prstGeom>
          <a:effectLst/>
        </p:spPr>
        <p:txBody>
          <a:bodyPr wrap="none">
            <a:spAutoFit/>
          </a:bodyPr>
          <a:lstStyle/>
          <a:p>
            <a:pPr>
              <a:defRPr/>
            </a:pPr>
            <a:r>
              <a:rPr lang="zh-CN" altLang="en-US" sz="3200" b="1" kern="0" dirty="0">
                <a:solidFill>
                  <a:srgbClr val="466E8C"/>
                </a:solidFill>
                <a:latin typeface="楷体_GB2312" pitchFamily="49" charset="-122"/>
                <a:ea typeface="楷体_GB2312"/>
                <a:cs typeface="+mj-cs"/>
              </a:rPr>
              <a:t>思考：</a:t>
            </a:r>
            <a:r>
              <a:rPr lang="zh-CN" altLang="en-US" sz="2000" b="1" kern="0" dirty="0">
                <a:solidFill>
                  <a:srgbClr val="466E8C"/>
                </a:solidFill>
                <a:latin typeface="楷体_GB2312" pitchFamily="49" charset="-122"/>
                <a:ea typeface="楷体_GB2312"/>
                <a:cs typeface="+mj-cs"/>
              </a:rPr>
              <a:t>无线网密码的作用</a:t>
            </a:r>
          </a:p>
        </p:txBody>
      </p:sp>
      <p:sp>
        <p:nvSpPr>
          <p:cNvPr id="17" name="文本框 16"/>
          <p:cNvSpPr txBox="1"/>
          <p:nvPr/>
        </p:nvSpPr>
        <p:spPr>
          <a:xfrm>
            <a:off x="285750" y="3807536"/>
            <a:ext cx="8429434" cy="781945"/>
          </a:xfrm>
          <a:prstGeom prst="rect">
            <a:avLst/>
          </a:prstGeom>
          <a:noFill/>
        </p:spPr>
        <p:txBody>
          <a:bodyPr wrap="square">
            <a:spAutoFit/>
          </a:bodyPr>
          <a:lstStyle>
            <a:defPPr>
              <a:defRPr lang="zh-CN"/>
            </a:defPPr>
            <a:lvl1pPr marL="457200" indent="-457200" fontAlgn="base">
              <a:lnSpc>
                <a:spcPct val="120000"/>
              </a:lnSpc>
              <a:spcBef>
                <a:spcPct val="0"/>
              </a:spcBef>
              <a:spcAft>
                <a:spcPct val="0"/>
              </a:spcAft>
              <a:buFontTx/>
              <a:buAutoNum type="arabicPeriod"/>
              <a:defRPr sz="2000" b="1">
                <a:latin typeface="楷体_GB2312" pitchFamily="49" charset="-122"/>
                <a:ea typeface="楷体_GB2312" pitchFamily="49" charset="-122"/>
              </a:defRPr>
            </a:lvl1pPr>
            <a:lvl2pPr eaLnBrk="0" fontAlgn="base" hangingPunct="0">
              <a:spcBef>
                <a:spcPct val="0"/>
              </a:spcBef>
              <a:spcAft>
                <a:spcPct val="0"/>
              </a:spcAft>
              <a:defRPr sz="2000" b="1">
                <a:latin typeface="楷体_GB2312" pitchFamily="49" charset="-122"/>
                <a:ea typeface="楷体_GB2312" pitchFamily="49" charset="-122"/>
              </a:defRPr>
            </a:lvl2pPr>
            <a:lvl3pPr eaLnBrk="0" fontAlgn="base" hangingPunct="0">
              <a:spcBef>
                <a:spcPct val="0"/>
              </a:spcBef>
              <a:spcAft>
                <a:spcPct val="0"/>
              </a:spcAft>
              <a:defRPr sz="2000" b="1">
                <a:latin typeface="楷体_GB2312" pitchFamily="49" charset="-122"/>
                <a:ea typeface="楷体_GB2312" pitchFamily="49" charset="-122"/>
              </a:defRPr>
            </a:lvl3pPr>
            <a:lvl4pPr eaLnBrk="0" fontAlgn="base" hangingPunct="0">
              <a:spcBef>
                <a:spcPct val="0"/>
              </a:spcBef>
              <a:spcAft>
                <a:spcPct val="0"/>
              </a:spcAft>
              <a:defRPr sz="2000" b="1">
                <a:latin typeface="楷体_GB2312" pitchFamily="49" charset="-122"/>
                <a:ea typeface="楷体_GB2312" pitchFamily="49" charset="-122"/>
              </a:defRPr>
            </a:lvl4pPr>
            <a:lvl5pPr eaLnBrk="0" fontAlgn="base" hangingPunct="0">
              <a:spcBef>
                <a:spcPct val="0"/>
              </a:spcBef>
              <a:spcAft>
                <a:spcPct val="0"/>
              </a:spcAft>
              <a:defRPr sz="2000" b="1">
                <a:latin typeface="楷体_GB2312" pitchFamily="49" charset="-122"/>
                <a:ea typeface="楷体_GB2312" pitchFamily="49" charset="-122"/>
              </a:defRPr>
            </a:lvl5pPr>
            <a:lvl6pPr>
              <a:defRPr sz="2000" b="1">
                <a:latin typeface="楷体_GB2312" pitchFamily="49" charset="-122"/>
                <a:ea typeface="楷体_GB2312" pitchFamily="49" charset="-122"/>
              </a:defRPr>
            </a:lvl6pPr>
            <a:lvl7pPr>
              <a:defRPr sz="2000" b="1">
                <a:latin typeface="楷体_GB2312" pitchFamily="49" charset="-122"/>
                <a:ea typeface="楷体_GB2312" pitchFamily="49" charset="-122"/>
              </a:defRPr>
            </a:lvl7pPr>
            <a:lvl8pPr>
              <a:defRPr sz="2000" b="1">
                <a:latin typeface="楷体_GB2312" pitchFamily="49" charset="-122"/>
                <a:ea typeface="楷体_GB2312" pitchFamily="49" charset="-122"/>
              </a:defRPr>
            </a:lvl8pPr>
            <a:lvl9pPr>
              <a:defRPr sz="2000" b="1">
                <a:latin typeface="楷体_GB2312" pitchFamily="49" charset="-122"/>
                <a:ea typeface="楷体_GB2312" pitchFamily="49" charset="-122"/>
              </a:defRPr>
            </a:lvl9pPr>
          </a:lstStyle>
          <a:p>
            <a:pPr marL="0" indent="0">
              <a:buNone/>
            </a:pPr>
            <a:r>
              <a:rPr lang="zh-CN" altLang="en-US" dirty="0" smtClean="0">
                <a:solidFill>
                  <a:schemeClr val="tx1">
                    <a:lumMod val="85000"/>
                    <a:lumOff val="15000"/>
                  </a:schemeClr>
                </a:solidFill>
              </a:rPr>
              <a:t>　　使用</a:t>
            </a:r>
            <a:r>
              <a:rPr lang="zh-CN" altLang="en-US" dirty="0">
                <a:solidFill>
                  <a:schemeClr val="tx1">
                    <a:lumMod val="85000"/>
                    <a:lumOff val="15000"/>
                  </a:schemeClr>
                </a:solidFill>
              </a:rPr>
              <a:t>同一无线网的都是自己的同学、家人或朋友。大家都是熟人，应该没人会故意搞破坏。这种情况下，还有必要设置无线网密码吗？为什么？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DOC_GUID" val="{3ad4e25c-9d03-467f-9d80-52e4b3dbebcb}"/>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TotalTime>
  <Words>121</Words>
  <Application>Microsoft Office PowerPoint</Application>
  <PresentationFormat>全屏显示(4:3)</PresentationFormat>
  <Paragraphs>77</Paragraphs>
  <Slides>13</Slides>
  <Notes>1</Notes>
  <HiddenSlides>0</HiddenSlides>
  <MMClips>0</MMClips>
  <ScaleCrop>false</ScaleCrop>
  <HeadingPairs>
    <vt:vector size="4" baseType="variant">
      <vt:variant>
        <vt:lpstr>主题</vt:lpstr>
      </vt:variant>
      <vt:variant>
        <vt:i4>1</vt:i4>
      </vt:variant>
      <vt:variant>
        <vt:lpstr>幻灯片标题</vt:lpstr>
      </vt:variant>
      <vt:variant>
        <vt:i4>13</vt:i4>
      </vt:variant>
    </vt:vector>
  </HeadingPairs>
  <TitlesOfParts>
    <vt:vector size="14" baseType="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hammer Hsu</dc:creator>
  <cp:lastModifiedBy>whaty</cp:lastModifiedBy>
  <cp:revision>176</cp:revision>
  <dcterms:created xsi:type="dcterms:W3CDTF">2019-04-15T01:46:00Z</dcterms:created>
  <dcterms:modified xsi:type="dcterms:W3CDTF">2019-08-27T06:08:03Z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2052-11.1.0.8696</vt:lpwstr>
  </property>
</Properties>
</file>