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68" r:id="rId2"/>
    <p:sldId id="269" r:id="rId3"/>
    <p:sldId id="366" r:id="rId4"/>
    <p:sldId id="367" r:id="rId5"/>
    <p:sldId id="287" r:id="rId6"/>
    <p:sldId id="375" r:id="rId7"/>
    <p:sldId id="376" r:id="rId8"/>
    <p:sldId id="377" r:id="rId9"/>
    <p:sldId id="378" r:id="rId10"/>
    <p:sldId id="263" r:id="rId11"/>
  </p:sldIdLst>
  <p:sldSz cx="9144000" cy="6858000" type="screen4x3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9CA"/>
    <a:srgbClr val="62C5DC"/>
    <a:srgbClr val="466E8C"/>
    <a:srgbClr val="313332"/>
    <a:srgbClr val="919191"/>
    <a:srgbClr val="F2F2F2"/>
    <a:srgbClr val="508EFF"/>
    <a:srgbClr val="BB9F7A"/>
    <a:srgbClr val="649788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81" autoAdjust="0"/>
    <p:restoredTop sz="96318" autoAdjust="0"/>
  </p:normalViewPr>
  <p:slideViewPr>
    <p:cSldViewPr snapToGrid="0" showGuides="1">
      <p:cViewPr>
        <p:scale>
          <a:sx n="100" d="100"/>
          <a:sy n="100" d="100"/>
        </p:scale>
        <p:origin x="-1140" y="-23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44673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121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cxnSp>
        <p:nvCxnSpPr>
          <p:cNvPr id="6" name="直接箭头连接符 5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楷体_GB231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楷体_GB2312"/>
            </a:endParaRPr>
          </a:p>
        </p:txBody>
      </p:sp>
      <p:sp>
        <p:nvSpPr>
          <p:cNvPr id="5" name="文本框 12"/>
          <p:cNvSpPr txBox="1"/>
          <p:nvPr userDrawn="1"/>
        </p:nvSpPr>
        <p:spPr>
          <a:xfrm>
            <a:off x="250914" y="184280"/>
            <a:ext cx="863879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7 </a:t>
            </a:r>
            <a:r>
              <a:rPr lang="zh-CN" altLang="en-US" sz="4000" b="1" kern="0" dirty="0" smtClean="0">
                <a:solidFill>
                  <a:srgbClr val="7BA9CA"/>
                </a:solidFill>
                <a:latin typeface="楷体_GB2312" pitchFamily="49" charset="-122"/>
                <a:ea typeface="楷体_GB2312"/>
                <a:cs typeface="+mj-cs"/>
              </a:rPr>
              <a:t>接入互联网（一）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62" y="-1"/>
            <a:ext cx="9214340" cy="69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74477" y="3091546"/>
            <a:ext cx="8395046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ctr"/>
            <a:r>
              <a:rPr lang="en-US" altLang="zh-CN" sz="3600" dirty="0" smtClean="0">
                <a:solidFill>
                  <a:schemeClr val="bg1"/>
                </a:solidFill>
                <a:effectLst/>
              </a:rPr>
              <a:t>7  </a:t>
            </a:r>
            <a:r>
              <a:rPr lang="zh-CN" altLang="en-US" sz="3600" dirty="0" smtClean="0">
                <a:solidFill>
                  <a:schemeClr val="bg1"/>
                </a:solidFill>
                <a:effectLst/>
              </a:rPr>
              <a:t>接入</a:t>
            </a:r>
            <a:r>
              <a:rPr lang="zh-CN" altLang="en-US" sz="3600" dirty="0">
                <a:solidFill>
                  <a:schemeClr val="bg1"/>
                </a:solidFill>
                <a:effectLst/>
              </a:rPr>
              <a:t>互联网</a:t>
            </a:r>
            <a:r>
              <a:rPr lang="zh-CN" altLang="en-US" sz="3600" dirty="0" smtClean="0">
                <a:solidFill>
                  <a:schemeClr val="bg1"/>
                </a:solidFill>
                <a:effectLst/>
              </a:rPr>
              <a:t>（</a:t>
            </a:r>
            <a:r>
              <a:rPr lang="zh-CN" altLang="en-US" sz="3600" dirty="0">
                <a:solidFill>
                  <a:schemeClr val="bg1"/>
                </a:solidFill>
                <a:effectLst/>
              </a:rPr>
              <a:t>一</a:t>
            </a:r>
            <a:r>
              <a:rPr lang="zh-CN" altLang="en-US" sz="3600" dirty="0" smtClean="0">
                <a:solidFill>
                  <a:schemeClr val="bg1"/>
                </a:solidFill>
                <a:effectLst/>
              </a:rPr>
              <a:t>）</a:t>
            </a:r>
            <a:endParaRPr lang="zh-CN" altLang="en-US" sz="3600" dirty="0">
              <a:solidFill>
                <a:schemeClr val="bg1"/>
              </a:solidFill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285750" y="1235701"/>
            <a:ext cx="2656496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课前调查表：</a:t>
            </a:r>
          </a:p>
        </p:txBody>
      </p:sp>
      <p:sp>
        <p:nvSpPr>
          <p:cNvPr id="92" name="文本框 91"/>
          <p:cNvSpPr txBox="1"/>
          <p:nvPr/>
        </p:nvSpPr>
        <p:spPr>
          <a:xfrm>
            <a:off x="129540" y="2055831"/>
            <a:ext cx="8429434" cy="4603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询问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老师、亲戚、朋友、邻居，了解家庭或单位接入互联网的情况。</a:t>
            </a:r>
          </a:p>
        </p:txBody>
      </p:sp>
      <p:graphicFrame>
        <p:nvGraphicFramePr>
          <p:cNvPr id="93" name="表格 92"/>
          <p:cNvGraphicFramePr>
            <a:graphicFrameLocks noGrp="1"/>
          </p:cNvGraphicFramePr>
          <p:nvPr/>
        </p:nvGraphicFramePr>
        <p:xfrm>
          <a:off x="402336" y="2946361"/>
          <a:ext cx="8156447" cy="2980944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468120"/>
                <a:gridCol w="1160145"/>
                <a:gridCol w="1036955"/>
                <a:gridCol w="642620"/>
                <a:gridCol w="1754505"/>
                <a:gridCol w="928895"/>
                <a:gridCol w="1165207"/>
              </a:tblGrid>
              <a:tr h="720080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调查对象</a:t>
                      </a:r>
                    </a:p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（家庭或单位）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提供上网服务的机构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接入互联网的方式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接入带宽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网速（超快、快、一般、慢、超慢）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所需网络设备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6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接入的费用（元</a:t>
                      </a:r>
                      <a:r>
                        <a:rPr lang="en-US" sz="16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/</a:t>
                      </a:r>
                      <a:r>
                        <a:rPr lang="zh-CN" sz="16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年）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176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 b="1" kern="120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 b="1" kern="120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 dirty="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 dirty="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176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 dirty="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 dirty="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176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 dirty="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176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 dirty="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1766"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 dirty="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</a:pPr>
                      <a:endParaRPr lang="zh-CN" altLang="en-US" sz="1800" dirty="0">
                        <a:solidFill>
                          <a:srgbClr val="000000"/>
                        </a:solidFill>
                        <a:ea typeface="楷体_GB231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/>
          <p:cNvSpPr txBox="1"/>
          <p:nvPr/>
        </p:nvSpPr>
        <p:spPr>
          <a:xfrm>
            <a:off x="727136" y="2941656"/>
            <a:ext cx="7988048" cy="193802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常见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接入互联网的方式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zh-CN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电话线</a:t>
            </a:r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接入、有线电视电缆接入、专线接入等。</a:t>
            </a:r>
          </a:p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常见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的网络设备：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zh-CN" altLang="en-US" b="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调制解调器</a:t>
            </a:r>
            <a:r>
              <a:rPr lang="zh-CN" altLang="en-US" b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、路由器等。 </a:t>
            </a:r>
          </a:p>
        </p:txBody>
      </p:sp>
      <p:sp>
        <p:nvSpPr>
          <p:cNvPr id="6" name="任意多边形 5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93918" y="2216776"/>
            <a:ext cx="4084228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分析归纳</a:t>
            </a:r>
          </a:p>
        </p:txBody>
      </p:sp>
      <p:sp>
        <p:nvSpPr>
          <p:cNvPr id="8" name="等腰三角形 7"/>
          <p:cNvSpPr/>
          <p:nvPr/>
        </p:nvSpPr>
        <p:spPr>
          <a:xfrm rot="5400000">
            <a:off x="713794" y="244406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 93"/>
          <p:cNvSpPr txBox="1"/>
          <p:nvPr/>
        </p:nvSpPr>
        <p:spPr>
          <a:xfrm>
            <a:off x="795528" y="2036781"/>
            <a:ext cx="791965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项目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主题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用路由器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共享上网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设备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准备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计算机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、智能手机、调制解调器、路由器等。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人员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准备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全班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分成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6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个小组，每组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人。各组确定一名组长，小组成员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进行分工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，各自承担一定任务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 93"/>
          <p:cNvSpPr txBox="1"/>
          <p:nvPr/>
        </p:nvSpPr>
        <p:spPr>
          <a:xfrm>
            <a:off x="795528" y="2027256"/>
            <a:ext cx="79196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实施步骤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：</a:t>
            </a:r>
            <a:endParaRPr lang="en-US" altLang="zh-CN" dirty="0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找出连接外网的端口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连线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设置参数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检查修正</a:t>
            </a:r>
          </a:p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</a:t>
            </a: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5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上网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查询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85750" y="1235701"/>
            <a:ext cx="1832553" cy="584775"/>
          </a:xfrm>
          <a:prstGeom prst="rect">
            <a:avLst/>
          </a:prstGeom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效果</a:t>
            </a:r>
            <a:r>
              <a:rPr lang="zh-CN" altLang="en-US" sz="3200" b="1" kern="0" dirty="0" smtClean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评价</a:t>
            </a:r>
            <a:endParaRPr lang="zh-CN" altLang="en-US" sz="3200" b="1" kern="0" dirty="0">
              <a:solidFill>
                <a:srgbClr val="466E8C"/>
              </a:solidFill>
              <a:latin typeface="楷体_GB2312" pitchFamily="49" charset="-122"/>
              <a:ea typeface="楷体_GB2312"/>
              <a:cs typeface="+mj-cs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02336" y="1861968"/>
          <a:ext cx="8147304" cy="48032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6040"/>
                <a:gridCol w="1225296"/>
                <a:gridCol w="1170432"/>
                <a:gridCol w="1627632"/>
                <a:gridCol w="1517904"/>
              </a:tblGrid>
              <a:tr h="50379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组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    </a:t>
                      </a: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别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班</a:t>
                      </a: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   </a:t>
                      </a:r>
                      <a:r>
                        <a:rPr lang="zh-CN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bg1"/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bg1"/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79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姓</a:t>
                      </a: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    </a:t>
                      </a:r>
                      <a:r>
                        <a:rPr lang="zh-CN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79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主要任务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014492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组长评分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 (</a:t>
                      </a:r>
                      <a:r>
                        <a:rPr lang="zh-CN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共</a:t>
                      </a:r>
                      <a:r>
                        <a:rPr lang="en-US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5</a:t>
                      </a:r>
                      <a:r>
                        <a:rPr lang="zh-CN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分</a:t>
                      </a:r>
                      <a:r>
                        <a:rPr lang="en-US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)</a:t>
                      </a:r>
                      <a:endParaRPr lang="zh-CN" sz="1800" b="1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对学生在团队中的表现及发挥的作用进行评价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86749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教师评分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（共</a:t>
                      </a:r>
                      <a:r>
                        <a:rPr lang="en-US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5</a:t>
                      </a:r>
                      <a:r>
                        <a:rPr lang="zh-CN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分）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对学生学习的效果、态度及过程进行评价。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03796"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总成绩</a:t>
                      </a:r>
                    </a:p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zh-CN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（共</a:t>
                      </a:r>
                      <a:r>
                        <a:rPr lang="en-US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10</a:t>
                      </a:r>
                      <a:r>
                        <a:rPr lang="zh-CN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分）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20000"/>
                        </a:lnSpc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楷体_GB2312" pitchFamily="49" charset="-122"/>
                          <a:ea typeface="楷体_GB2312" pitchFamily="49" charset="-122"/>
                          <a:cs typeface="+mn-cs"/>
                        </a:rPr>
                        <a:t> </a:t>
                      </a:r>
                      <a:endParaRPr lang="zh-CN" sz="1800" b="1" kern="1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楷体_GB2312" pitchFamily="49" charset="-122"/>
                        <a:ea typeface="楷体_GB2312" pitchFamily="49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 93"/>
          <p:cNvSpPr txBox="1"/>
          <p:nvPr/>
        </p:nvSpPr>
        <p:spPr>
          <a:xfrm>
            <a:off x="727135" y="2836249"/>
            <a:ext cx="772192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1.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常见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接入互联网的方式。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2.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通过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项目实施用路由器共享上网。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3.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带宽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、网速等网络术语。</a:t>
            </a:r>
          </a:p>
          <a:p>
            <a:pPr marL="0" indent="0">
              <a:buNone/>
            </a:pPr>
            <a:r>
              <a:rPr lang="en-US" altLang="zh-CN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4.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接入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方式对信息系统的影响。</a:t>
            </a:r>
          </a:p>
        </p:txBody>
      </p:sp>
      <p:sp>
        <p:nvSpPr>
          <p:cNvPr id="5" name="任意多边形 4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3918" y="2216776"/>
            <a:ext cx="4084228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总结归纳</a:t>
            </a:r>
          </a:p>
        </p:txBody>
      </p:sp>
      <p:sp>
        <p:nvSpPr>
          <p:cNvPr id="7" name="等腰三角形 6"/>
          <p:cNvSpPr/>
          <p:nvPr/>
        </p:nvSpPr>
        <p:spPr>
          <a:xfrm rot="5400000">
            <a:off x="713794" y="244406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文本框 93"/>
          <p:cNvSpPr txBox="1"/>
          <p:nvPr/>
        </p:nvSpPr>
        <p:spPr>
          <a:xfrm>
            <a:off x="726947" y="2836249"/>
            <a:ext cx="76901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itchFamily="49" charset="-122"/>
                <a:ea typeface="楷体_GB2312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itchFamily="49" charset="-122"/>
                <a:ea typeface="楷体_GB2312" pitchFamily="49" charset="-122"/>
              </a:defRPr>
            </a:lvl5pPr>
            <a:lvl6pPr>
              <a:defRPr sz="2000" b="1">
                <a:latin typeface="楷体_GB2312" pitchFamily="49" charset="-122"/>
                <a:ea typeface="楷体_GB2312" pitchFamily="49" charset="-122"/>
              </a:defRPr>
            </a:lvl6pPr>
            <a:lvl7pPr>
              <a:defRPr sz="2000" b="1">
                <a:latin typeface="楷体_GB2312" pitchFamily="49" charset="-122"/>
                <a:ea typeface="楷体_GB2312" pitchFamily="49" charset="-122"/>
              </a:defRPr>
            </a:lvl7pPr>
            <a:lvl8pPr>
              <a:defRPr sz="2000" b="1">
                <a:latin typeface="楷体_GB2312" pitchFamily="49" charset="-122"/>
                <a:ea typeface="楷体_GB2312" pitchFamily="49" charset="-122"/>
              </a:defRPr>
            </a:lvl8pPr>
            <a:lvl9pPr>
              <a:defRPr sz="2000" b="1"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indent="0"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设想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一下，如果你来设计、开发一个信息系统，你会如何处理带宽、接入方式等对信息系统的影响。 </a:t>
            </a:r>
          </a:p>
        </p:txBody>
      </p:sp>
      <p:sp>
        <p:nvSpPr>
          <p:cNvPr id="5" name="任意多边形 4"/>
          <p:cNvSpPr/>
          <p:nvPr/>
        </p:nvSpPr>
        <p:spPr>
          <a:xfrm rot="10800000" flipH="1">
            <a:off x="232996" y="1855174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93918" y="2216776"/>
            <a:ext cx="4084228" cy="584775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/>
            </a:pPr>
            <a:r>
              <a:rPr lang="zh-CN" altLang="en-US" sz="3200" b="1" kern="0" dirty="0">
                <a:solidFill>
                  <a:srgbClr val="466E8C"/>
                </a:solidFill>
                <a:latin typeface="楷体_GB2312" pitchFamily="49" charset="-122"/>
                <a:ea typeface="楷体_GB2312"/>
                <a:cs typeface="+mj-cs"/>
              </a:rPr>
              <a:t>拓展作业</a:t>
            </a:r>
          </a:p>
        </p:txBody>
      </p:sp>
      <p:sp>
        <p:nvSpPr>
          <p:cNvPr id="7" name="等腰三角形 6"/>
          <p:cNvSpPr/>
          <p:nvPr/>
        </p:nvSpPr>
        <p:spPr>
          <a:xfrm rot="5400000">
            <a:off x="713794" y="244406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172</Words>
  <Application>Microsoft Office PowerPoint</Application>
  <PresentationFormat>全屏显示(4:3)</PresentationFormat>
  <Paragraphs>74</Paragraphs>
  <Slides>10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1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167</cp:revision>
  <dcterms:created xsi:type="dcterms:W3CDTF">2019-04-15T01:46:00Z</dcterms:created>
  <dcterms:modified xsi:type="dcterms:W3CDTF">2019-08-27T06:07:39Z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