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68" r:id="rId2"/>
    <p:sldId id="257" r:id="rId3"/>
    <p:sldId id="362" r:id="rId4"/>
    <p:sldId id="363" r:id="rId5"/>
    <p:sldId id="364" r:id="rId6"/>
    <p:sldId id="365" r:id="rId7"/>
    <p:sldId id="366" r:id="rId8"/>
    <p:sldId id="367" r:id="rId9"/>
    <p:sldId id="368" r:id="rId10"/>
    <p:sldId id="369" r:id="rId11"/>
    <p:sldId id="370" r:id="rId12"/>
    <p:sldId id="371" r:id="rId13"/>
    <p:sldId id="372" r:id="rId14"/>
    <p:sldId id="373" r:id="rId15"/>
    <p:sldId id="375" r:id="rId16"/>
    <p:sldId id="376" r:id="rId17"/>
    <p:sldId id="377" r:id="rId18"/>
    <p:sldId id="263" r:id="rId19"/>
  </p:sldIdLst>
  <p:sldSz cx="9144000" cy="6858000" type="screen4x3"/>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A9CA"/>
    <a:srgbClr val="466E8C"/>
    <a:srgbClr val="62C5DC"/>
    <a:srgbClr val="FF6D67"/>
    <a:srgbClr val="BB9F7A"/>
    <a:srgbClr val="DE7F7E"/>
    <a:srgbClr val="F2F2F2"/>
    <a:srgbClr val="508EFF"/>
    <a:srgbClr val="649788"/>
    <a:srgbClr val="1F4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1" autoAdjust="0"/>
    <p:restoredTop sz="96318" autoAdjust="0"/>
  </p:normalViewPr>
  <p:slideViewPr>
    <p:cSldViewPr snapToGrid="0" showGuides="1">
      <p:cViewPr>
        <p:scale>
          <a:sx n="100" d="100"/>
          <a:sy n="100" d="100"/>
        </p:scale>
        <p:origin x="-1140" y="-14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713160-C854-4C5D-BE71-81B558B8483F}" type="datetimeFigureOut">
              <a:rPr lang="zh-CN" altLang="en-US" smtClean="0"/>
              <a:t>2019/8/27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BA2FEA-6412-488D-BE65-011F74FA7FE4}" type="slidenum">
              <a:rPr lang="zh-CN" altLang="en-US" smtClean="0"/>
              <a:t>‹#›</a:t>
            </a:fld>
            <a:endParaRPr lang="zh-CN" altLang="en-US"/>
          </a:p>
        </p:txBody>
      </p:sp>
    </p:spTree>
    <p:extLst>
      <p:ext uri="{BB962C8B-B14F-4D97-AF65-F5344CB8AC3E}">
        <p14:creationId xmlns:p14="http://schemas.microsoft.com/office/powerpoint/2010/main" val="1454914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BA2FEA-6412-488D-BE65-011F74FA7FE4}" type="slidenum">
              <a:rPr lang="zh-CN" altLang="en-US" smtClean="0"/>
              <a:t>1</a:t>
            </a:fld>
            <a:endParaRPr lang="zh-CN" altLang="en-US"/>
          </a:p>
        </p:txBody>
      </p:sp>
    </p:spTree>
    <p:extLst>
      <p:ext uri="{BB962C8B-B14F-4D97-AF65-F5344CB8AC3E}">
        <p14:creationId xmlns:p14="http://schemas.microsoft.com/office/powerpoint/2010/main" val="2712726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11</a:t>
            </a:fld>
            <a:endParaRPr lang="zh-CN" altLang="en-US"/>
          </a:p>
        </p:txBody>
      </p:sp>
    </p:spTree>
    <p:extLst>
      <p:ext uri="{BB962C8B-B14F-4D97-AF65-F5344CB8AC3E}">
        <p14:creationId xmlns:p14="http://schemas.microsoft.com/office/powerpoint/2010/main" val="80539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12</a:t>
            </a:fld>
            <a:endParaRPr lang="zh-CN" altLang="en-US"/>
          </a:p>
        </p:txBody>
      </p:sp>
    </p:spTree>
    <p:extLst>
      <p:ext uri="{BB962C8B-B14F-4D97-AF65-F5344CB8AC3E}">
        <p14:creationId xmlns:p14="http://schemas.microsoft.com/office/powerpoint/2010/main" val="3258611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13</a:t>
            </a:fld>
            <a:endParaRPr lang="zh-CN" altLang="en-US"/>
          </a:p>
        </p:txBody>
      </p:sp>
    </p:spTree>
    <p:extLst>
      <p:ext uri="{BB962C8B-B14F-4D97-AF65-F5344CB8AC3E}">
        <p14:creationId xmlns:p14="http://schemas.microsoft.com/office/powerpoint/2010/main" val="2910791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14</a:t>
            </a:fld>
            <a:endParaRPr lang="zh-CN" altLang="en-US"/>
          </a:p>
        </p:txBody>
      </p:sp>
    </p:spTree>
    <p:extLst>
      <p:ext uri="{BB962C8B-B14F-4D97-AF65-F5344CB8AC3E}">
        <p14:creationId xmlns:p14="http://schemas.microsoft.com/office/powerpoint/2010/main" val="308839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15</a:t>
            </a:fld>
            <a:endParaRPr lang="zh-CN" altLang="en-US"/>
          </a:p>
        </p:txBody>
      </p:sp>
    </p:spTree>
    <p:extLst>
      <p:ext uri="{BB962C8B-B14F-4D97-AF65-F5344CB8AC3E}">
        <p14:creationId xmlns:p14="http://schemas.microsoft.com/office/powerpoint/2010/main" val="595563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16</a:t>
            </a:fld>
            <a:endParaRPr lang="zh-CN" altLang="en-US"/>
          </a:p>
        </p:txBody>
      </p:sp>
    </p:spTree>
    <p:extLst>
      <p:ext uri="{BB962C8B-B14F-4D97-AF65-F5344CB8AC3E}">
        <p14:creationId xmlns:p14="http://schemas.microsoft.com/office/powerpoint/2010/main" val="3491194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17</a:t>
            </a:fld>
            <a:endParaRPr lang="zh-CN" altLang="en-US"/>
          </a:p>
        </p:txBody>
      </p:sp>
    </p:spTree>
    <p:extLst>
      <p:ext uri="{BB962C8B-B14F-4D97-AF65-F5344CB8AC3E}">
        <p14:creationId xmlns:p14="http://schemas.microsoft.com/office/powerpoint/2010/main" val="3883210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a:t>
            </a:fld>
            <a:endParaRPr lang="zh-CN" altLang="en-US"/>
          </a:p>
        </p:txBody>
      </p:sp>
    </p:spTree>
    <p:extLst>
      <p:ext uri="{BB962C8B-B14F-4D97-AF65-F5344CB8AC3E}">
        <p14:creationId xmlns:p14="http://schemas.microsoft.com/office/powerpoint/2010/main" val="1102284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a:t>
            </a:fld>
            <a:endParaRPr lang="zh-CN" altLang="en-US"/>
          </a:p>
        </p:txBody>
      </p:sp>
    </p:spTree>
    <p:extLst>
      <p:ext uri="{BB962C8B-B14F-4D97-AF65-F5344CB8AC3E}">
        <p14:creationId xmlns:p14="http://schemas.microsoft.com/office/powerpoint/2010/main" val="2677431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5</a:t>
            </a:fld>
            <a:endParaRPr lang="zh-CN" altLang="en-US"/>
          </a:p>
        </p:txBody>
      </p:sp>
    </p:spTree>
    <p:extLst>
      <p:ext uri="{BB962C8B-B14F-4D97-AF65-F5344CB8AC3E}">
        <p14:creationId xmlns:p14="http://schemas.microsoft.com/office/powerpoint/2010/main" val="82690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a:t>
            </a:fld>
            <a:endParaRPr lang="zh-CN" altLang="en-US"/>
          </a:p>
        </p:txBody>
      </p:sp>
    </p:spTree>
    <p:extLst>
      <p:ext uri="{BB962C8B-B14F-4D97-AF65-F5344CB8AC3E}">
        <p14:creationId xmlns:p14="http://schemas.microsoft.com/office/powerpoint/2010/main" val="4077380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7</a:t>
            </a:fld>
            <a:endParaRPr lang="zh-CN" altLang="en-US"/>
          </a:p>
        </p:txBody>
      </p:sp>
    </p:spTree>
    <p:extLst>
      <p:ext uri="{BB962C8B-B14F-4D97-AF65-F5344CB8AC3E}">
        <p14:creationId xmlns:p14="http://schemas.microsoft.com/office/powerpoint/2010/main" val="4013573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8</a:t>
            </a:fld>
            <a:endParaRPr lang="zh-CN" altLang="en-US"/>
          </a:p>
        </p:txBody>
      </p:sp>
    </p:spTree>
    <p:extLst>
      <p:ext uri="{BB962C8B-B14F-4D97-AF65-F5344CB8AC3E}">
        <p14:creationId xmlns:p14="http://schemas.microsoft.com/office/powerpoint/2010/main" val="2037673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9</a:t>
            </a:fld>
            <a:endParaRPr lang="zh-CN" altLang="en-US"/>
          </a:p>
        </p:txBody>
      </p:sp>
    </p:spTree>
    <p:extLst>
      <p:ext uri="{BB962C8B-B14F-4D97-AF65-F5344CB8AC3E}">
        <p14:creationId xmlns:p14="http://schemas.microsoft.com/office/powerpoint/2010/main" val="1789561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10</a:t>
            </a:fld>
            <a:endParaRPr lang="zh-CN" altLang="en-US"/>
          </a:p>
        </p:txBody>
      </p:sp>
    </p:spTree>
    <p:extLst>
      <p:ext uri="{BB962C8B-B14F-4D97-AF65-F5344CB8AC3E}">
        <p14:creationId xmlns:p14="http://schemas.microsoft.com/office/powerpoint/2010/main" val="2204363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4110C6A-1790-43CC-A551-D863ABA54688}" type="datetimeFigureOut">
              <a:rPr lang="zh-CN" altLang="en-US" smtClean="0"/>
              <a:t>2019/8/27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E7BAD4-E04C-445F-81CE-722F526F02A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4110C6A-1790-43CC-A551-D863ABA54688}" type="datetimeFigureOut">
              <a:rPr lang="zh-CN" altLang="en-US" smtClean="0"/>
              <a:t>2019/8/27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E7BAD4-E04C-445F-81CE-722F526F02A1}"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sz="1350"/>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9BCAF648-C11D-464B-9F61-EF8C7BAC3DD0}" type="datetimeFigureOut">
              <a:rPr lang="zh-CN" altLang="en-US" smtClean="0"/>
              <a:t>2019/8/27</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5A299E34-AC59-45A9-9ED1-B0E8DF802E48}"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节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99410" y="1998497"/>
            <a:ext cx="5068301" cy="1751362"/>
          </a:xfrm>
        </p:spPr>
        <p:txBody>
          <a:bodyPr anchor="b">
            <a:normAutofit/>
          </a:bodyPr>
          <a:lstStyle>
            <a:lvl1pPr algn="r">
              <a:defRPr sz="3300"/>
            </a:lvl1pPr>
          </a:lstStyle>
          <a:p>
            <a:r>
              <a:rPr lang="zh-CN" altLang="en-US" dirty="0"/>
              <a:t>编辑标题</a:t>
            </a:r>
            <a:endParaRPr lang="en-US" dirty="0"/>
          </a:p>
        </p:txBody>
      </p:sp>
      <p:sp>
        <p:nvSpPr>
          <p:cNvPr id="3" name="Text Placeholder 2"/>
          <p:cNvSpPr>
            <a:spLocks noGrp="1"/>
          </p:cNvSpPr>
          <p:nvPr>
            <p:ph type="body" idx="1"/>
          </p:nvPr>
        </p:nvSpPr>
        <p:spPr>
          <a:xfrm>
            <a:off x="1299410" y="3749859"/>
            <a:ext cx="5068301" cy="921000"/>
          </a:xfrm>
        </p:spPr>
        <p:txBody>
          <a:bodyPr>
            <a:normAutofit/>
          </a:bodyPr>
          <a:lstStyle>
            <a:lvl1pPr marL="0" indent="0" algn="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normAutofit/>
          </a:bodyPr>
          <a:lstStyle/>
          <a:p>
            <a:fld id="{9A3E6052-684C-405A-AAE8-2DF9AE708DB6}" type="datetimeFigureOut">
              <a:rPr lang="zh-CN" altLang="en-US" smtClean="0"/>
              <a:t>2019/8/27</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CDFE345E-6771-4A9D-94D8-C631DBADCF3D}" type="slidenum">
              <a:rPr lang="zh-CN" altLang="en-US" smtClean="0"/>
              <a:t>‹#›</a:t>
            </a:fld>
            <a:endParaRPr lang="zh-CN" altLang="en-US"/>
          </a:p>
        </p:txBody>
      </p:sp>
      <p:grpSp>
        <p:nvGrpSpPr>
          <p:cNvPr id="11" name="组合 10"/>
          <p:cNvGrpSpPr/>
          <p:nvPr/>
        </p:nvGrpSpPr>
        <p:grpSpPr>
          <a:xfrm>
            <a:off x="1299411" y="2804535"/>
            <a:ext cx="6439901" cy="1405824"/>
            <a:chOff x="2590241" y="2888892"/>
            <a:chExt cx="4398133" cy="720081"/>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9516" y="2888892"/>
              <a:ext cx="808858" cy="720081"/>
            </a:xfrm>
            <a:prstGeom prst="rect">
              <a:avLst/>
            </a:prstGeom>
          </p:spPr>
        </p:pic>
        <p:cxnSp>
          <p:nvCxnSpPr>
            <p:cNvPr id="8" name="直接连接符 7"/>
            <p:cNvCxnSpPr/>
            <p:nvPr/>
          </p:nvCxnSpPr>
          <p:spPr>
            <a:xfrm>
              <a:off x="2590241" y="3372027"/>
              <a:ext cx="3598067"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20767" y="6213147"/>
            <a:ext cx="1989963" cy="598932"/>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矩形 1"/>
          <p:cNvSpPr/>
          <p:nvPr userDrawn="1"/>
        </p:nvSpPr>
        <p:spPr>
          <a:xfrm>
            <a:off x="-66675" y="2562225"/>
            <a:ext cx="9334500" cy="1704975"/>
          </a:xfrm>
          <a:prstGeom prst="rect">
            <a:avLst/>
          </a:prstGeom>
          <a:solidFill>
            <a:srgbClr val="62C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6" name="矩形 5"/>
          <p:cNvSpPr/>
          <p:nvPr userDrawn="1"/>
        </p:nvSpPr>
        <p:spPr>
          <a:xfrm>
            <a:off x="-122464" y="5743939"/>
            <a:ext cx="1538459" cy="1455746"/>
          </a:xfrm>
          <a:prstGeom prst="rect">
            <a:avLst/>
          </a:prstGeom>
          <a:blipFill>
            <a:blip r:embed="rId2">
              <a:alphaModFix amt="8000"/>
              <a:lum bright="70000" contrast="-70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图片5 - 副本"/>
          <p:cNvPicPr>
            <a:picLocks noChangeAspect="1"/>
          </p:cNvPicPr>
          <p:nvPr userDrawn="1"/>
        </p:nvPicPr>
        <p:blipFill>
          <a:blip r:embed="rId3"/>
          <a:stretch>
            <a:fillRect/>
          </a:stretch>
        </p:blipFill>
        <p:spPr>
          <a:xfrm>
            <a:off x="6813550" y="4735195"/>
            <a:ext cx="2674620" cy="251206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4110C6A-1790-43CC-A551-D863ABA54688}" type="datetimeFigureOut">
              <a:rPr lang="zh-CN" altLang="en-US" smtClean="0"/>
              <a:t>2019/8/27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E7BAD4-E04C-445F-81CE-722F526F02A1}"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4110C6A-1790-43CC-A551-D863ABA54688}" type="datetimeFigureOut">
              <a:rPr lang="zh-CN" altLang="en-US" smtClean="0"/>
              <a:t>2019/8/27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6E7BAD4-E04C-445F-81CE-722F526F02A1}"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4110C6A-1790-43CC-A551-D863ABA54688}" type="datetimeFigureOut">
              <a:rPr lang="zh-CN" altLang="en-US" smtClean="0"/>
              <a:t>2019/8/27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6E7BAD4-E04C-445F-81CE-722F526F02A1}"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110C6A-1790-43CC-A551-D863ABA54688}" type="datetimeFigureOut">
              <a:rPr lang="zh-CN" altLang="en-US" smtClean="0"/>
              <a:t>2019/8/27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6E7BAD4-E04C-445F-81CE-722F526F02A1}" type="slidenum">
              <a:rPr lang="zh-CN" altLang="en-US" smtClean="0"/>
              <a:t>‹#›</a:t>
            </a:fld>
            <a:endParaRPr lang="zh-CN" altLang="en-US"/>
          </a:p>
        </p:txBody>
      </p:sp>
      <p:pic>
        <p:nvPicPr>
          <p:cNvPr id="11" name="图片 10" descr="图片5 - 副本"/>
          <p:cNvPicPr>
            <a:picLocks noChangeAspect="1"/>
          </p:cNvPicPr>
          <p:nvPr userDrawn="1"/>
        </p:nvPicPr>
        <p:blipFill>
          <a:blip r:embed="rId2"/>
          <a:stretch>
            <a:fillRect/>
          </a:stretch>
        </p:blipFill>
        <p:spPr>
          <a:xfrm>
            <a:off x="6813550" y="4735195"/>
            <a:ext cx="2674620" cy="2512060"/>
          </a:xfrm>
          <a:prstGeom prst="rect">
            <a:avLst/>
          </a:prstGeom>
        </p:spPr>
      </p:pic>
      <p:cxnSp>
        <p:nvCxnSpPr>
          <p:cNvPr id="8" name="直接箭头连接符 7"/>
          <p:cNvCxnSpPr/>
          <p:nvPr userDrawn="1"/>
        </p:nvCxnSpPr>
        <p:spPr>
          <a:xfrm>
            <a:off x="0" y="1047501"/>
            <a:ext cx="9144000" cy="0"/>
          </a:xfrm>
          <a:prstGeom prst="straightConnector1">
            <a:avLst/>
          </a:prstGeom>
          <a:ln>
            <a:solidFill>
              <a:srgbClr val="62C5DC"/>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椭圆 8"/>
          <p:cNvSpPr/>
          <p:nvPr userDrawn="1"/>
        </p:nvSpPr>
        <p:spPr>
          <a:xfrm>
            <a:off x="8343785" y="283812"/>
            <a:ext cx="594780" cy="594780"/>
          </a:xfrm>
          <a:prstGeom prst="ellipse">
            <a:avLst/>
          </a:prstGeom>
          <a:solidFill>
            <a:srgbClr val="62C5DC"/>
          </a:solidFill>
          <a:ln w="25400" cap="flat" cmpd="sng" algn="ctr">
            <a:noFill/>
            <a:prstDash val="solid"/>
          </a:ln>
          <a:effectLst/>
        </p:spPr>
        <p:txBody>
          <a:bodyPr rtlCol="0" anchor="ctr"/>
          <a:lstStyle/>
          <a:p>
            <a:pPr marL="0" marR="0" lvl="0" indent="0" algn="ctr" defTabSz="123444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smtClean="0">
                <a:ln>
                  <a:noFill/>
                </a:ln>
                <a:solidFill>
                  <a:schemeClr val="bg1"/>
                </a:solidFill>
                <a:effectLst/>
                <a:uLnTx/>
                <a:uFillTx/>
                <a:latin typeface="微软雅黑" panose="020B0503020204020204" charset="-122"/>
                <a:ea typeface="微软雅黑" panose="020B0503020204020204" charset="-122"/>
              </a:rPr>
              <a:t>@</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charset="-122"/>
              <a:ea typeface="微软雅黑" panose="020B0503020204020204" charset="-122"/>
            </a:endParaRPr>
          </a:p>
        </p:txBody>
      </p:sp>
      <p:sp>
        <p:nvSpPr>
          <p:cNvPr id="5" name="矩形 4"/>
          <p:cNvSpPr/>
          <p:nvPr userDrawn="1"/>
        </p:nvSpPr>
        <p:spPr>
          <a:xfrm>
            <a:off x="738510" y="188364"/>
            <a:ext cx="3273653" cy="707886"/>
          </a:xfrm>
          <a:prstGeom prst="rect">
            <a:avLst/>
          </a:prstGeom>
        </p:spPr>
        <p:txBody>
          <a:bodyPr wrap="none">
            <a:spAutoFit/>
          </a:bodyPr>
          <a:lstStyle/>
          <a:p>
            <a:pPr algn="ctr"/>
            <a:r>
              <a:rPr lang="en-US" altLang="zh-CN" sz="4000" b="1" dirty="0" smtClean="0">
                <a:solidFill>
                  <a:srgbClr val="7BA9CA"/>
                </a:solidFill>
                <a:effectLst/>
                <a:latin typeface="+mj-ea"/>
                <a:ea typeface="+mj-ea"/>
                <a:cs typeface="+mn-ea"/>
                <a:sym typeface="+mn-lt"/>
              </a:rPr>
              <a:t>8 </a:t>
            </a:r>
            <a:r>
              <a:rPr lang="zh-CN" altLang="en-US" sz="4000" b="1" dirty="0" smtClean="0">
                <a:solidFill>
                  <a:srgbClr val="7BA9CA"/>
                </a:solidFill>
                <a:effectLst/>
                <a:latin typeface="+mj-ea"/>
                <a:ea typeface="+mj-ea"/>
                <a:cs typeface="+mn-ea"/>
                <a:sym typeface="+mn-lt"/>
              </a:rPr>
              <a:t>接入互联网</a:t>
            </a:r>
            <a:endParaRPr lang="zh-CN" altLang="en-US" sz="4000" b="1" dirty="0">
              <a:solidFill>
                <a:srgbClr val="7BA9CA"/>
              </a:solidFill>
              <a:effectLst/>
              <a:latin typeface="+mj-ea"/>
              <a:ea typeface="+mj-ea"/>
              <a:cs typeface="+mn-ea"/>
              <a:sym typeface="+mn-lt"/>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4110C6A-1790-43CC-A551-D863ABA54688}" type="datetimeFigureOut">
              <a:rPr lang="zh-CN" altLang="en-US" smtClean="0"/>
              <a:t>2019/8/27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E7BAD4-E04C-445F-81CE-722F526F02A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4110C6A-1790-43CC-A551-D863ABA54688}" type="datetimeFigureOut">
              <a:rPr lang="zh-CN" altLang="en-US" smtClean="0"/>
              <a:t>2019/8/27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E7BAD4-E04C-445F-81CE-722F526F02A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110C6A-1790-43CC-A551-D863ABA54688}" type="datetimeFigureOut">
              <a:rPr lang="zh-CN" altLang="en-US" smtClean="0"/>
              <a:t>2019/8/27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E7BAD4-E04C-445F-81CE-722F526F02A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7.jpeg"/></Relationships>
</file>

<file path=ppt/slides/_rels/slide5.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10" Type="http://schemas.openxmlformats.org/officeDocument/2006/relationships/notesSlide" Target="../notesSlides/notesSlide4.xml"/><Relationship Id="rId4" Type="http://schemas.openxmlformats.org/officeDocument/2006/relationships/tags" Target="../tags/tag5.xml"/><Relationship Id="rId9"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tags" Target="../tags/tag17.xml"/><Relationship Id="rId3" Type="http://schemas.openxmlformats.org/officeDocument/2006/relationships/tags" Target="../tags/tag12.xml"/><Relationship Id="rId7" Type="http://schemas.openxmlformats.org/officeDocument/2006/relationships/tags" Target="../tags/tag16.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5" Type="http://schemas.openxmlformats.org/officeDocument/2006/relationships/tags" Target="../tags/tag14.xml"/><Relationship Id="rId10" Type="http://schemas.openxmlformats.org/officeDocument/2006/relationships/notesSlide" Target="../notesSlides/notesSlide8.xml"/><Relationship Id="rId4" Type="http://schemas.openxmlformats.org/officeDocument/2006/relationships/tags" Target="../tags/tag13.xml"/><Relationship Id="rId9"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210" y="6138790"/>
            <a:ext cx="2434233" cy="329575"/>
          </a:xfrm>
          <a:prstGeom prst="rect">
            <a:avLst/>
          </a:prstGeom>
        </p:spPr>
      </p:pic>
      <p:pic>
        <p:nvPicPr>
          <p:cNvPr id="5" name="Picture 2" descr="F:\2019人教音像社\信息技术\设计图【待补充】\图片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62" y="-1"/>
            <a:ext cx="9214340" cy="6910755"/>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4453" y="6192104"/>
            <a:ext cx="2635423" cy="312657"/>
          </a:xfrm>
          <a:prstGeom prst="rect">
            <a:avLst/>
          </a:prstGeom>
        </p:spPr>
      </p:pic>
      <p:pic>
        <p:nvPicPr>
          <p:cNvPr id="8" name="图片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56666" y="6156470"/>
            <a:ext cx="2615134" cy="34829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983101" y="3031632"/>
            <a:ext cx="7163825" cy="781945"/>
          </a:xfrm>
          <a:prstGeom prst="rect">
            <a:avLst/>
          </a:prstGeom>
          <a:noFill/>
          <a:ln w="9525">
            <a:noFill/>
          </a:ln>
        </p:spPr>
        <p:txBody>
          <a:bodyPr wrap="square">
            <a:spAutoFit/>
          </a:bodyPr>
          <a:lstStyle/>
          <a:p>
            <a:pPr algn="just">
              <a:lnSpc>
                <a:spcPct val="120000"/>
              </a:lnSpc>
            </a:pPr>
            <a:r>
              <a:rPr lang="zh-CN" altLang="en-US" sz="2000" b="1" dirty="0" smtClean="0">
                <a:solidFill>
                  <a:schemeClr val="tx1">
                    <a:lumMod val="85000"/>
                    <a:lumOff val="15000"/>
                  </a:schemeClr>
                </a:solidFill>
                <a:cs typeface="+mn-ea"/>
                <a:sym typeface="+mn-lt"/>
              </a:rPr>
              <a:t>　　王红</a:t>
            </a:r>
            <a:r>
              <a:rPr lang="zh-CN" altLang="en-US" sz="2000" b="1" dirty="0">
                <a:solidFill>
                  <a:schemeClr val="tx1">
                    <a:lumMod val="85000"/>
                    <a:lumOff val="15000"/>
                  </a:schemeClr>
                </a:solidFill>
                <a:cs typeface="+mn-ea"/>
                <a:sym typeface="+mn-lt"/>
              </a:rPr>
              <a:t>说自己家用的是宽带百兆网，下载速度能达到</a:t>
            </a:r>
            <a:r>
              <a:rPr lang="en-US" altLang="zh-CN" sz="2000" b="1" dirty="0">
                <a:solidFill>
                  <a:schemeClr val="tx1">
                    <a:lumMod val="85000"/>
                    <a:lumOff val="15000"/>
                  </a:schemeClr>
                </a:solidFill>
                <a:cs typeface="+mn-ea"/>
                <a:sym typeface="+mn-lt"/>
              </a:rPr>
              <a:t>100</a:t>
            </a:r>
            <a:r>
              <a:rPr lang="zh-CN" altLang="en-US" sz="2000" b="1" dirty="0">
                <a:solidFill>
                  <a:schemeClr val="tx1">
                    <a:lumMod val="85000"/>
                    <a:lumOff val="15000"/>
                  </a:schemeClr>
                </a:solidFill>
                <a:cs typeface="+mn-ea"/>
                <a:sym typeface="+mn-lt"/>
              </a:rPr>
              <a:t>兆，上网速度非常快！</a:t>
            </a:r>
          </a:p>
        </p:txBody>
      </p:sp>
      <p:sp>
        <p:nvSpPr>
          <p:cNvPr id="5" name="文本框 4"/>
          <p:cNvSpPr txBox="1"/>
          <p:nvPr/>
        </p:nvSpPr>
        <p:spPr>
          <a:xfrm>
            <a:off x="990086" y="3813577"/>
            <a:ext cx="7163825" cy="781945"/>
          </a:xfrm>
          <a:prstGeom prst="rect">
            <a:avLst/>
          </a:prstGeom>
          <a:noFill/>
          <a:ln w="9525">
            <a:noFill/>
          </a:ln>
        </p:spPr>
        <p:txBody>
          <a:bodyPr wrap="square">
            <a:spAutoFit/>
          </a:bodyPr>
          <a:lstStyle/>
          <a:p>
            <a:pPr algn="just">
              <a:lnSpc>
                <a:spcPct val="120000"/>
              </a:lnSpc>
            </a:pPr>
            <a:r>
              <a:rPr lang="zh-CN" altLang="en-US" sz="2000" b="1" dirty="0" smtClean="0">
                <a:solidFill>
                  <a:schemeClr val="tx1">
                    <a:lumMod val="85000"/>
                    <a:lumOff val="15000"/>
                  </a:schemeClr>
                </a:solidFill>
                <a:cs typeface="+mn-ea"/>
                <a:sym typeface="+mn-lt"/>
              </a:rPr>
              <a:t>　　赵</a:t>
            </a:r>
            <a:r>
              <a:rPr lang="zh-CN" altLang="en-US" sz="2000" b="1" dirty="0">
                <a:solidFill>
                  <a:schemeClr val="tx1">
                    <a:lumMod val="85000"/>
                    <a:lumOff val="15000"/>
                  </a:schemeClr>
                </a:solidFill>
                <a:cs typeface="+mn-ea"/>
                <a:sym typeface="+mn-lt"/>
              </a:rPr>
              <a:t>明说他家的网是十兆网，但下载速度总也达不到</a:t>
            </a:r>
            <a:r>
              <a:rPr lang="en-US" altLang="zh-CN" sz="2000" b="1" dirty="0">
                <a:solidFill>
                  <a:schemeClr val="tx1">
                    <a:lumMod val="85000"/>
                    <a:lumOff val="15000"/>
                  </a:schemeClr>
                </a:solidFill>
                <a:cs typeface="+mn-ea"/>
                <a:sym typeface="+mn-lt"/>
              </a:rPr>
              <a:t>2</a:t>
            </a:r>
            <a:r>
              <a:rPr lang="zh-CN" altLang="en-US" sz="2000" b="1" dirty="0">
                <a:solidFill>
                  <a:schemeClr val="tx1">
                    <a:lumMod val="85000"/>
                    <a:lumOff val="15000"/>
                  </a:schemeClr>
                </a:solidFill>
                <a:cs typeface="+mn-ea"/>
                <a:sym typeface="+mn-lt"/>
              </a:rPr>
              <a:t>兆，不知道为什那么慢！</a:t>
            </a:r>
          </a:p>
        </p:txBody>
      </p:sp>
      <p:sp>
        <p:nvSpPr>
          <p:cNvPr id="14" name="文本框 13"/>
          <p:cNvSpPr txBox="1"/>
          <p:nvPr/>
        </p:nvSpPr>
        <p:spPr>
          <a:xfrm>
            <a:off x="983100" y="4772690"/>
            <a:ext cx="7163826" cy="369332"/>
          </a:xfrm>
          <a:prstGeom prst="rect">
            <a:avLst/>
          </a:prstGeom>
          <a:solidFill>
            <a:srgbClr val="466E8C"/>
          </a:solidFill>
        </p:spPr>
        <p:txBody>
          <a:bodyPr wrap="square" rtlCol="0" anchor="t">
            <a:spAutoFit/>
          </a:bodyPr>
          <a:lstStyle/>
          <a:p>
            <a:pPr lvl="0" algn="ctr"/>
            <a:r>
              <a:rPr lang="zh-CN" altLang="en-US" b="1" dirty="0">
                <a:solidFill>
                  <a:schemeClr val="bg1"/>
                </a:solidFill>
                <a:cs typeface="+mn-ea"/>
                <a:sym typeface="+mn-lt"/>
              </a:rPr>
              <a:t>以上两种说法都对网络存在一些误解，你知道问题出在哪里吗？</a:t>
            </a:r>
          </a:p>
        </p:txBody>
      </p:sp>
      <p:sp>
        <p:nvSpPr>
          <p:cNvPr id="12" name="任意多边形 16"/>
          <p:cNvSpPr/>
          <p:nvPr/>
        </p:nvSpPr>
        <p:spPr>
          <a:xfrm rot="10800000" flipH="1">
            <a:off x="232996" y="2077103"/>
            <a:ext cx="8678007" cy="3808689"/>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1F4E79">
                <a:alpha val="6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文本框 12"/>
          <p:cNvSpPr txBox="1"/>
          <p:nvPr/>
        </p:nvSpPr>
        <p:spPr>
          <a:xfrm>
            <a:off x="1002713" y="2546156"/>
            <a:ext cx="7908290" cy="553998"/>
          </a:xfrm>
          <a:prstGeom prst="rect">
            <a:avLst/>
          </a:prstGeom>
          <a:noFill/>
        </p:spPr>
        <p:txBody>
          <a:bodyPr wrap="square" rtlCol="0">
            <a:spAutoFit/>
          </a:bodyPr>
          <a:lstStyle>
            <a:defPPr>
              <a:defRPr lang="zh-CN"/>
            </a:defPPr>
            <a:lvl1pPr>
              <a:lnSpc>
                <a:spcPct val="150000"/>
              </a:lnSpc>
              <a:defRPr sz="2000" b="1">
                <a:solidFill>
                  <a:srgbClr val="466E8C"/>
                </a:solidFill>
                <a:cs typeface="+mn-ea"/>
              </a:defRPr>
            </a:lvl1pPr>
          </a:lstStyle>
          <a:p>
            <a:r>
              <a:rPr lang="en-US" altLang="zh-CN" dirty="0" smtClean="0">
                <a:solidFill>
                  <a:schemeClr val="tx1"/>
                </a:solidFill>
                <a:latin typeface="+mn-ea"/>
                <a:sym typeface="+mn-lt"/>
              </a:rPr>
              <a:t>1.</a:t>
            </a:r>
            <a:r>
              <a:rPr lang="zh-CN" altLang="en-US" dirty="0" smtClean="0">
                <a:solidFill>
                  <a:schemeClr val="tx1"/>
                </a:solidFill>
                <a:latin typeface="+mn-ea"/>
                <a:sym typeface="+mn-lt"/>
              </a:rPr>
              <a:t>带宽</a:t>
            </a:r>
            <a:r>
              <a:rPr lang="zh-CN" altLang="en-US" dirty="0">
                <a:solidFill>
                  <a:schemeClr val="tx1"/>
                </a:solidFill>
                <a:latin typeface="+mn-ea"/>
                <a:sym typeface="+mn-lt"/>
              </a:rPr>
              <a:t>和网速（下载速率）</a:t>
            </a:r>
          </a:p>
        </p:txBody>
      </p:sp>
      <p:sp>
        <p:nvSpPr>
          <p:cNvPr id="9" name="文本框 9"/>
          <p:cNvSpPr txBox="1"/>
          <p:nvPr/>
        </p:nvSpPr>
        <p:spPr>
          <a:xfrm>
            <a:off x="888814" y="1165232"/>
            <a:ext cx="7466909" cy="830997"/>
          </a:xfrm>
          <a:prstGeom prst="rect">
            <a:avLst/>
          </a:prstGeom>
          <a:noFill/>
        </p:spPr>
        <p:txBody>
          <a:bodyPr wrap="square" rtlCol="0">
            <a:spAutoFit/>
          </a:bodyPr>
          <a:lstStyle>
            <a:defPPr>
              <a:defRPr lang="zh-CN"/>
            </a:defPPr>
            <a:lvl1pPr>
              <a:defRPr sz="4000" b="1" kern="0">
                <a:solidFill>
                  <a:srgbClr val="8D3D4B"/>
                </a:solidFill>
                <a:effectLst>
                  <a:outerShdw blurRad="38100" dist="38100" dir="2700000" algn="tl">
                    <a:srgbClr val="C0C0C0"/>
                  </a:outerShdw>
                </a:effectLst>
                <a:latin typeface="楷体_GB2312" pitchFamily="49" charset="-122"/>
                <a:ea typeface="楷体_GB2312"/>
                <a:cs typeface="+mj-cs"/>
              </a:defRPr>
            </a:lvl1pPr>
          </a:lstStyle>
          <a:p>
            <a:pPr>
              <a:lnSpc>
                <a:spcPct val="150000"/>
              </a:lnSpc>
            </a:pPr>
            <a:r>
              <a:rPr lang="zh-CN" altLang="en-US" sz="3200" dirty="0">
                <a:solidFill>
                  <a:srgbClr val="466E8C"/>
                </a:solidFill>
                <a:effectLst/>
              </a:rPr>
              <a:t>活动</a:t>
            </a:r>
            <a:r>
              <a:rPr lang="en-US" altLang="zh-CN" sz="3200" dirty="0">
                <a:solidFill>
                  <a:srgbClr val="466E8C"/>
                </a:solidFill>
                <a:effectLst/>
              </a:rPr>
              <a:t>2</a:t>
            </a:r>
            <a:r>
              <a:rPr lang="zh-CN" altLang="en-US" sz="3200" dirty="0">
                <a:solidFill>
                  <a:srgbClr val="466E8C"/>
                </a:solidFill>
                <a:effectLst/>
              </a:rPr>
              <a:t>：网络性能对信息系统的影响</a:t>
            </a:r>
          </a:p>
        </p:txBody>
      </p:sp>
      <p:sp>
        <p:nvSpPr>
          <p:cNvPr id="11" name="等腰三角形 8"/>
          <p:cNvSpPr/>
          <p:nvPr/>
        </p:nvSpPr>
        <p:spPr>
          <a:xfrm rot="5400000">
            <a:off x="508266" y="1522207"/>
            <a:ext cx="193467" cy="166782"/>
          </a:xfrm>
          <a:prstGeom prst="triangle">
            <a:avLst/>
          </a:prstGeom>
          <a:solidFill>
            <a:srgbClr val="7BA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33A"/>
              </a:solidFill>
            </a:endParaRPr>
          </a:p>
        </p:txBody>
      </p:sp>
    </p:spTree>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5" grpId="0"/>
      <p:bldP spid="14"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904240" y="2823902"/>
            <a:ext cx="889000" cy="400110"/>
          </a:xfrm>
          <a:prstGeom prst="rect">
            <a:avLst/>
          </a:prstGeom>
          <a:solidFill>
            <a:srgbClr val="00B050"/>
          </a:solidFill>
        </p:spPr>
        <p:txBody>
          <a:bodyPr wrap="square" rtlCol="0" anchor="t">
            <a:spAutoFit/>
          </a:bodyPr>
          <a:lstStyle/>
          <a:p>
            <a:pPr lvl="0" algn="ctr"/>
            <a:r>
              <a:rPr lang="zh-CN" altLang="en-US" sz="2000" b="1" dirty="0">
                <a:cs typeface="+mn-ea"/>
                <a:sym typeface="+mn-lt"/>
              </a:rPr>
              <a:t>带宽</a:t>
            </a:r>
          </a:p>
        </p:txBody>
      </p:sp>
      <p:sp>
        <p:nvSpPr>
          <p:cNvPr id="3" name="文本框 2"/>
          <p:cNvSpPr txBox="1"/>
          <p:nvPr/>
        </p:nvSpPr>
        <p:spPr>
          <a:xfrm>
            <a:off x="4770121" y="2781209"/>
            <a:ext cx="2451100" cy="369332"/>
          </a:xfrm>
          <a:prstGeom prst="rect">
            <a:avLst/>
          </a:prstGeom>
          <a:solidFill>
            <a:srgbClr val="466E8C"/>
          </a:solidFill>
        </p:spPr>
        <p:txBody>
          <a:bodyPr wrap="square" rtlCol="0" anchor="t">
            <a:spAutoFit/>
          </a:bodyPr>
          <a:lstStyle/>
          <a:p>
            <a:pPr algn="ctr"/>
            <a:r>
              <a:rPr lang="zh-CN" altLang="en-US" b="1" dirty="0">
                <a:solidFill>
                  <a:schemeClr val="bg1"/>
                </a:solidFill>
                <a:cs typeface="+mn-ea"/>
                <a:sym typeface="+mn-lt"/>
              </a:rPr>
              <a:t>每秒能传输多少比特</a:t>
            </a:r>
          </a:p>
        </p:txBody>
      </p:sp>
      <p:sp>
        <p:nvSpPr>
          <p:cNvPr id="13" name="文本框 12"/>
          <p:cNvSpPr txBox="1"/>
          <p:nvPr/>
        </p:nvSpPr>
        <p:spPr>
          <a:xfrm>
            <a:off x="904241" y="4251408"/>
            <a:ext cx="888365" cy="400110"/>
          </a:xfrm>
          <a:prstGeom prst="rect">
            <a:avLst/>
          </a:prstGeom>
          <a:solidFill>
            <a:srgbClr val="00B050"/>
          </a:solidFill>
        </p:spPr>
        <p:txBody>
          <a:bodyPr wrap="square" rtlCol="0" anchor="t">
            <a:spAutoFit/>
          </a:bodyPr>
          <a:lstStyle/>
          <a:p>
            <a:pPr lvl="0" algn="ctr"/>
            <a:r>
              <a:rPr lang="zh-CN" altLang="en-US" sz="2000" b="1" dirty="0">
                <a:cs typeface="+mn-ea"/>
                <a:sym typeface="+mn-lt"/>
              </a:rPr>
              <a:t>网速</a:t>
            </a:r>
          </a:p>
        </p:txBody>
      </p:sp>
      <p:sp>
        <p:nvSpPr>
          <p:cNvPr id="23" name="文本框 22"/>
          <p:cNvSpPr txBox="1"/>
          <p:nvPr/>
        </p:nvSpPr>
        <p:spPr>
          <a:xfrm>
            <a:off x="1799942" y="2736479"/>
            <a:ext cx="6555782" cy="1015663"/>
          </a:xfrm>
          <a:prstGeom prst="rect">
            <a:avLst/>
          </a:prstGeom>
          <a:noFill/>
          <a:ln w="9525">
            <a:noFill/>
          </a:ln>
        </p:spPr>
        <p:txBody>
          <a:bodyPr wrap="square">
            <a:spAutoFit/>
          </a:bodyPr>
          <a:lstStyle/>
          <a:p>
            <a:pPr algn="just">
              <a:lnSpc>
                <a:spcPct val="150000"/>
              </a:lnSpc>
            </a:pPr>
            <a:r>
              <a:rPr lang="zh-CN" altLang="en-US" sz="2000" b="1" dirty="0" smtClean="0">
                <a:solidFill>
                  <a:schemeClr val="tx1">
                    <a:lumMod val="85000"/>
                    <a:lumOff val="15000"/>
                  </a:schemeClr>
                </a:solidFill>
                <a:cs typeface="+mn-ea"/>
                <a:sym typeface="+mn-lt"/>
              </a:rPr>
              <a:t>用于表示通信线路</a:t>
            </a:r>
            <a:r>
              <a:rPr lang="en-US" altLang="zh-CN" sz="2000" b="1" u="sng" dirty="0" smtClean="0">
                <a:solidFill>
                  <a:schemeClr val="tx1">
                    <a:lumMod val="85000"/>
                    <a:lumOff val="15000"/>
                  </a:schemeClr>
                </a:solidFill>
                <a:cs typeface="+mn-ea"/>
                <a:sym typeface="+mn-lt"/>
              </a:rPr>
              <a:t>                            </a:t>
            </a:r>
            <a:r>
              <a:rPr lang="zh-CN" altLang="en-US" sz="2000" b="1" dirty="0" smtClean="0">
                <a:solidFill>
                  <a:schemeClr val="tx1">
                    <a:lumMod val="85000"/>
                    <a:lumOff val="15000"/>
                  </a:schemeClr>
                </a:solidFill>
                <a:cs typeface="+mn-ea"/>
                <a:sym typeface="+mn-lt"/>
              </a:rPr>
              <a:t>的数据，单位</a:t>
            </a:r>
            <a:r>
              <a:rPr lang="en-US" altLang="zh-CN" sz="2000" b="1" u="sng" dirty="0" smtClean="0">
                <a:solidFill>
                  <a:schemeClr val="tx1">
                    <a:lumMod val="85000"/>
                    <a:lumOff val="15000"/>
                  </a:schemeClr>
                </a:solidFill>
                <a:cs typeface="+mn-ea"/>
                <a:sym typeface="+mn-lt"/>
              </a:rPr>
              <a:t>                   </a:t>
            </a:r>
            <a:r>
              <a:rPr lang="zh-CN" altLang="en-US" sz="2000" b="1" dirty="0" smtClean="0">
                <a:solidFill>
                  <a:schemeClr val="tx1">
                    <a:lumMod val="85000"/>
                    <a:lumOff val="15000"/>
                  </a:schemeClr>
                </a:solidFill>
                <a:cs typeface="+mn-ea"/>
                <a:sym typeface="+mn-lt"/>
              </a:rPr>
              <a:t>。</a:t>
            </a:r>
            <a:endParaRPr lang="en-US" altLang="zh-CN" sz="2000" b="1" dirty="0">
              <a:solidFill>
                <a:schemeClr val="tx1">
                  <a:lumMod val="85000"/>
                  <a:lumOff val="15000"/>
                </a:schemeClr>
              </a:solidFill>
              <a:cs typeface="+mn-ea"/>
              <a:sym typeface="+mn-lt"/>
            </a:endParaRPr>
          </a:p>
        </p:txBody>
      </p:sp>
      <p:sp>
        <p:nvSpPr>
          <p:cNvPr id="9" name="文本框 8"/>
          <p:cNvSpPr txBox="1"/>
          <p:nvPr/>
        </p:nvSpPr>
        <p:spPr>
          <a:xfrm>
            <a:off x="1789431" y="4167540"/>
            <a:ext cx="6782435" cy="1015663"/>
          </a:xfrm>
          <a:prstGeom prst="rect">
            <a:avLst/>
          </a:prstGeom>
          <a:noFill/>
          <a:ln w="9525">
            <a:noFill/>
          </a:ln>
        </p:spPr>
        <p:txBody>
          <a:bodyPr wrap="square">
            <a:spAutoFit/>
          </a:bodyPr>
          <a:lstStyle/>
          <a:p>
            <a:pPr>
              <a:lnSpc>
                <a:spcPct val="150000"/>
              </a:lnSpc>
            </a:pPr>
            <a:r>
              <a:rPr lang="zh-CN" altLang="en-US" sz="2000" b="1" dirty="0">
                <a:solidFill>
                  <a:schemeClr val="tx1">
                    <a:lumMod val="85000"/>
                    <a:lumOff val="15000"/>
                  </a:schemeClr>
                </a:solidFill>
                <a:cs typeface="+mn-ea"/>
                <a:sym typeface="+mn-lt"/>
              </a:rPr>
              <a:t>指数据的传输速率，即</a:t>
            </a:r>
            <a:r>
              <a:rPr lang="en-US" altLang="zh-CN" sz="2000" b="1" u="sng" dirty="0">
                <a:solidFill>
                  <a:schemeClr val="tx1">
                    <a:lumMod val="85000"/>
                    <a:lumOff val="15000"/>
                  </a:schemeClr>
                </a:solidFill>
                <a:cs typeface="+mn-ea"/>
                <a:sym typeface="+mn-lt"/>
              </a:rPr>
              <a:t>                      </a:t>
            </a:r>
            <a:r>
              <a:rPr lang="en-US" altLang="zh-CN" sz="2000" b="1" u="sng" dirty="0" smtClean="0">
                <a:solidFill>
                  <a:schemeClr val="tx1">
                    <a:lumMod val="85000"/>
                    <a:lumOff val="15000"/>
                  </a:schemeClr>
                </a:solidFill>
                <a:cs typeface="+mn-ea"/>
                <a:sym typeface="+mn-lt"/>
              </a:rPr>
              <a:t>  </a:t>
            </a:r>
            <a:r>
              <a:rPr lang="zh-CN" altLang="en-US" sz="2000" b="1" dirty="0" smtClean="0">
                <a:solidFill>
                  <a:schemeClr val="tx1">
                    <a:lumMod val="85000"/>
                    <a:lumOff val="15000"/>
                  </a:schemeClr>
                </a:solidFill>
                <a:cs typeface="+mn-ea"/>
                <a:sym typeface="+mn-lt"/>
              </a:rPr>
              <a:t>的</a:t>
            </a:r>
            <a:r>
              <a:rPr lang="zh-CN" altLang="en-US" sz="2000" b="1" dirty="0">
                <a:solidFill>
                  <a:schemeClr val="tx1">
                    <a:lumMod val="85000"/>
                    <a:lumOff val="15000"/>
                  </a:schemeClr>
                </a:solidFill>
                <a:cs typeface="+mn-ea"/>
                <a:sym typeface="+mn-lt"/>
              </a:rPr>
              <a:t>数据</a:t>
            </a:r>
            <a:r>
              <a:rPr lang="zh-CN" altLang="en-US" sz="2000" b="1" dirty="0" smtClean="0">
                <a:solidFill>
                  <a:schemeClr val="tx1">
                    <a:lumMod val="85000"/>
                    <a:lumOff val="15000"/>
                  </a:schemeClr>
                </a:solidFill>
                <a:cs typeface="+mn-ea"/>
                <a:sym typeface="+mn-lt"/>
              </a:rPr>
              <a:t>，单位</a:t>
            </a:r>
            <a:r>
              <a:rPr lang="zh-CN" altLang="en-US" sz="2000" b="1" u="sng" dirty="0" smtClean="0">
                <a:solidFill>
                  <a:schemeClr val="tx1">
                    <a:lumMod val="85000"/>
                    <a:lumOff val="15000"/>
                  </a:schemeClr>
                </a:solidFill>
                <a:cs typeface="+mn-ea"/>
                <a:sym typeface="+mn-lt"/>
              </a:rPr>
              <a:t>                        </a:t>
            </a:r>
            <a:r>
              <a:rPr lang="zh-CN" altLang="en-US" sz="2000" b="1" dirty="0">
                <a:solidFill>
                  <a:schemeClr val="tx1">
                    <a:lumMod val="85000"/>
                    <a:lumOff val="15000"/>
                  </a:schemeClr>
                </a:solidFill>
                <a:cs typeface="+mn-ea"/>
                <a:sym typeface="+mn-lt"/>
              </a:rPr>
              <a:t>。</a:t>
            </a:r>
            <a:endParaRPr lang="en-US" altLang="zh-CN" sz="2000" b="1" dirty="0">
              <a:solidFill>
                <a:schemeClr val="tx1">
                  <a:lumMod val="85000"/>
                  <a:lumOff val="15000"/>
                </a:schemeClr>
              </a:solidFill>
              <a:cs typeface="+mn-ea"/>
              <a:sym typeface="+mn-lt"/>
            </a:endParaRPr>
          </a:p>
        </p:txBody>
      </p:sp>
      <p:sp>
        <p:nvSpPr>
          <p:cNvPr id="10" name="文本框 9"/>
          <p:cNvSpPr txBox="1"/>
          <p:nvPr/>
        </p:nvSpPr>
        <p:spPr>
          <a:xfrm>
            <a:off x="4875026" y="4214459"/>
            <a:ext cx="2325370" cy="369332"/>
          </a:xfrm>
          <a:prstGeom prst="rect">
            <a:avLst/>
          </a:prstGeom>
          <a:solidFill>
            <a:srgbClr val="466E8C"/>
          </a:solidFill>
        </p:spPr>
        <p:txBody>
          <a:bodyPr wrap="square" rtlCol="0" anchor="t">
            <a:spAutoFit/>
          </a:bodyPr>
          <a:lstStyle/>
          <a:p>
            <a:pPr algn="ctr"/>
            <a:r>
              <a:rPr lang="zh-CN" altLang="en-US" b="1" dirty="0">
                <a:solidFill>
                  <a:schemeClr val="bg1"/>
                </a:solidFill>
                <a:cs typeface="+mn-ea"/>
                <a:sym typeface="+mn-lt"/>
              </a:rPr>
              <a:t>每秒能传输多少字节</a:t>
            </a:r>
          </a:p>
        </p:txBody>
      </p:sp>
      <p:sp>
        <p:nvSpPr>
          <p:cNvPr id="11" name="文本框 10"/>
          <p:cNvSpPr txBox="1"/>
          <p:nvPr/>
        </p:nvSpPr>
        <p:spPr>
          <a:xfrm>
            <a:off x="3809309" y="3234522"/>
            <a:ext cx="1141730" cy="369332"/>
          </a:xfrm>
          <a:prstGeom prst="rect">
            <a:avLst/>
          </a:prstGeom>
          <a:solidFill>
            <a:srgbClr val="466E8C"/>
          </a:solidFill>
        </p:spPr>
        <p:txBody>
          <a:bodyPr wrap="square" rtlCol="0" anchor="t">
            <a:spAutoFit/>
          </a:bodyPr>
          <a:lstStyle/>
          <a:p>
            <a:pPr algn="ctr"/>
            <a:r>
              <a:rPr lang="zh-CN" altLang="en-US" b="1" dirty="0">
                <a:solidFill>
                  <a:schemeClr val="bg1"/>
                </a:solidFill>
                <a:cs typeface="+mn-ea"/>
                <a:sym typeface="+mn-lt"/>
              </a:rPr>
              <a:t>比特每秒</a:t>
            </a:r>
          </a:p>
        </p:txBody>
      </p:sp>
      <p:sp>
        <p:nvSpPr>
          <p:cNvPr id="12" name="文本框 11"/>
          <p:cNvSpPr txBox="1"/>
          <p:nvPr/>
        </p:nvSpPr>
        <p:spPr>
          <a:xfrm>
            <a:off x="3278871" y="4664696"/>
            <a:ext cx="1141095" cy="369332"/>
          </a:xfrm>
          <a:prstGeom prst="rect">
            <a:avLst/>
          </a:prstGeom>
          <a:solidFill>
            <a:srgbClr val="466E8C"/>
          </a:solidFill>
        </p:spPr>
        <p:txBody>
          <a:bodyPr wrap="square" rtlCol="0" anchor="t">
            <a:spAutoFit/>
          </a:bodyPr>
          <a:lstStyle/>
          <a:p>
            <a:pPr algn="ctr"/>
            <a:r>
              <a:rPr lang="zh-CN" altLang="en-US" b="1" dirty="0">
                <a:solidFill>
                  <a:schemeClr val="bg1"/>
                </a:solidFill>
                <a:cs typeface="+mn-ea"/>
                <a:sym typeface="+mn-lt"/>
              </a:rPr>
              <a:t>字节每秒</a:t>
            </a:r>
          </a:p>
        </p:txBody>
      </p:sp>
      <p:sp>
        <p:nvSpPr>
          <p:cNvPr id="16" name="文本框 15"/>
          <p:cNvSpPr txBox="1"/>
          <p:nvPr/>
        </p:nvSpPr>
        <p:spPr>
          <a:xfrm>
            <a:off x="911576" y="5673973"/>
            <a:ext cx="888365" cy="400110"/>
          </a:xfrm>
          <a:prstGeom prst="rect">
            <a:avLst/>
          </a:prstGeom>
          <a:solidFill>
            <a:srgbClr val="00B050"/>
          </a:solidFill>
        </p:spPr>
        <p:txBody>
          <a:bodyPr wrap="square" rtlCol="0" anchor="t">
            <a:spAutoFit/>
          </a:bodyPr>
          <a:lstStyle/>
          <a:p>
            <a:pPr lvl="0" algn="ctr"/>
            <a:r>
              <a:rPr lang="zh-CN" altLang="en-US" sz="2000" b="1" dirty="0">
                <a:cs typeface="+mn-ea"/>
                <a:sym typeface="+mn-lt"/>
              </a:rPr>
              <a:t>转换</a:t>
            </a:r>
          </a:p>
        </p:txBody>
      </p:sp>
      <p:sp>
        <p:nvSpPr>
          <p:cNvPr id="18" name="文本框 17"/>
          <p:cNvSpPr txBox="1"/>
          <p:nvPr/>
        </p:nvSpPr>
        <p:spPr>
          <a:xfrm>
            <a:off x="1795144" y="5600568"/>
            <a:ext cx="6002655" cy="553998"/>
          </a:xfrm>
          <a:prstGeom prst="rect">
            <a:avLst/>
          </a:prstGeom>
          <a:noFill/>
        </p:spPr>
        <p:txBody>
          <a:bodyPr wrap="square" rtlCol="0" anchor="t">
            <a:spAutoFit/>
          </a:bodyPr>
          <a:lstStyle/>
          <a:p>
            <a:pPr>
              <a:lnSpc>
                <a:spcPct val="150000"/>
              </a:lnSpc>
            </a:pPr>
            <a:r>
              <a:rPr lang="en-US" altLang="zh-CN" sz="2000" b="1" dirty="0">
                <a:solidFill>
                  <a:schemeClr val="tx1">
                    <a:lumMod val="85000"/>
                    <a:lumOff val="15000"/>
                  </a:schemeClr>
                </a:solidFill>
                <a:cs typeface="+mn-ea"/>
                <a:sym typeface="+mn-lt"/>
              </a:rPr>
              <a:t>1 Byte</a:t>
            </a:r>
            <a:r>
              <a:rPr lang="zh-CN" altLang="en-US" sz="2000" b="1" dirty="0">
                <a:solidFill>
                  <a:schemeClr val="tx1">
                    <a:lumMod val="85000"/>
                    <a:lumOff val="15000"/>
                  </a:schemeClr>
                </a:solidFill>
                <a:cs typeface="+mn-ea"/>
                <a:sym typeface="+mn-lt"/>
              </a:rPr>
              <a:t>（字节）</a:t>
            </a:r>
            <a:r>
              <a:rPr lang="en-US" altLang="zh-CN" sz="2000" b="1" dirty="0">
                <a:solidFill>
                  <a:schemeClr val="tx1">
                    <a:lumMod val="85000"/>
                    <a:lumOff val="15000"/>
                  </a:schemeClr>
                </a:solidFill>
                <a:cs typeface="+mn-ea"/>
                <a:sym typeface="+mn-lt"/>
              </a:rPr>
              <a:t>=</a:t>
            </a:r>
            <a:r>
              <a:rPr lang="en-US" altLang="zh-CN" sz="2000" b="1" dirty="0">
                <a:solidFill>
                  <a:schemeClr val="tx1">
                    <a:lumMod val="85000"/>
                    <a:lumOff val="15000"/>
                  </a:schemeClr>
                </a:solidFill>
                <a:effectLst>
                  <a:outerShdw blurRad="38100" dist="38100" dir="2700000" algn="tl">
                    <a:srgbClr val="000000">
                      <a:alpha val="43137"/>
                    </a:srgbClr>
                  </a:outerShdw>
                </a:effectLst>
                <a:cs typeface="+mn-ea"/>
                <a:sym typeface="+mn-lt"/>
              </a:rPr>
              <a:t> </a:t>
            </a:r>
            <a:r>
              <a:rPr lang="en-US" altLang="zh-CN" sz="2000" b="1" u="sng" dirty="0">
                <a:solidFill>
                  <a:schemeClr val="tx1">
                    <a:lumMod val="85000"/>
                    <a:lumOff val="15000"/>
                  </a:schemeClr>
                </a:solidFill>
                <a:cs typeface="+mn-ea"/>
                <a:sym typeface="+mn-lt"/>
              </a:rPr>
              <a:t>             </a:t>
            </a:r>
            <a:r>
              <a:rPr lang="en-US" altLang="zh-CN" sz="2000" b="1" dirty="0" smtClean="0">
                <a:solidFill>
                  <a:schemeClr val="tx1">
                    <a:lumMod val="85000"/>
                    <a:lumOff val="15000"/>
                  </a:schemeClr>
                </a:solidFill>
                <a:cs typeface="+mn-ea"/>
                <a:sym typeface="+mn-lt"/>
              </a:rPr>
              <a:t>bit</a:t>
            </a:r>
            <a:r>
              <a:rPr lang="zh-CN" altLang="en-US" sz="2000" b="1" dirty="0" smtClean="0">
                <a:solidFill>
                  <a:schemeClr val="tx1">
                    <a:lumMod val="85000"/>
                    <a:lumOff val="15000"/>
                  </a:schemeClr>
                </a:solidFill>
                <a:cs typeface="+mn-ea"/>
                <a:sym typeface="+mn-lt"/>
              </a:rPr>
              <a:t>（</a:t>
            </a:r>
            <a:r>
              <a:rPr lang="zh-CN" altLang="en-US" sz="2000" b="1" dirty="0">
                <a:solidFill>
                  <a:schemeClr val="tx1">
                    <a:lumMod val="85000"/>
                    <a:lumOff val="15000"/>
                  </a:schemeClr>
                </a:solidFill>
                <a:cs typeface="+mn-ea"/>
                <a:sym typeface="+mn-lt"/>
              </a:rPr>
              <a:t>比特）</a:t>
            </a:r>
          </a:p>
        </p:txBody>
      </p:sp>
      <p:sp>
        <p:nvSpPr>
          <p:cNvPr id="20" name="文本框 19"/>
          <p:cNvSpPr txBox="1"/>
          <p:nvPr/>
        </p:nvSpPr>
        <p:spPr>
          <a:xfrm>
            <a:off x="4612323" y="5642790"/>
            <a:ext cx="441325" cy="369332"/>
          </a:xfrm>
          <a:prstGeom prst="rect">
            <a:avLst/>
          </a:prstGeom>
          <a:solidFill>
            <a:srgbClr val="466E8C"/>
          </a:solidFill>
        </p:spPr>
        <p:txBody>
          <a:bodyPr wrap="square" rtlCol="0" anchor="t">
            <a:spAutoFit/>
          </a:bodyPr>
          <a:lstStyle/>
          <a:p>
            <a:pPr algn="ctr"/>
            <a:r>
              <a:rPr lang="en-US" altLang="zh-CN" b="1" dirty="0">
                <a:solidFill>
                  <a:schemeClr val="bg1"/>
                </a:solidFill>
                <a:cs typeface="+mn-ea"/>
                <a:sym typeface="+mn-lt"/>
              </a:rPr>
              <a:t>8</a:t>
            </a:r>
          </a:p>
        </p:txBody>
      </p:sp>
      <p:sp>
        <p:nvSpPr>
          <p:cNvPr id="26" name="文本框 25"/>
          <p:cNvSpPr txBox="1"/>
          <p:nvPr/>
        </p:nvSpPr>
        <p:spPr>
          <a:xfrm>
            <a:off x="815976" y="1996229"/>
            <a:ext cx="7908290" cy="553998"/>
          </a:xfrm>
          <a:prstGeom prst="rect">
            <a:avLst/>
          </a:prstGeom>
          <a:noFill/>
        </p:spPr>
        <p:txBody>
          <a:bodyPr wrap="square" rtlCol="0">
            <a:spAutoFit/>
          </a:bodyPr>
          <a:lstStyle>
            <a:defPPr>
              <a:defRPr lang="zh-CN"/>
            </a:defPPr>
            <a:lvl1pPr>
              <a:lnSpc>
                <a:spcPct val="150000"/>
              </a:lnSpc>
              <a:defRPr sz="2000" b="1">
                <a:solidFill>
                  <a:srgbClr val="466E8C"/>
                </a:solidFill>
                <a:cs typeface="+mn-ea"/>
              </a:defRPr>
            </a:lvl1pPr>
          </a:lstStyle>
          <a:p>
            <a:r>
              <a:rPr lang="zh-CN" altLang="en-US" dirty="0" smtClean="0">
                <a:solidFill>
                  <a:schemeClr val="tx1"/>
                </a:solidFill>
                <a:latin typeface="+mj-ea"/>
                <a:ea typeface="+mj-ea"/>
                <a:sym typeface="+mn-lt"/>
              </a:rPr>
              <a:t>　　</a:t>
            </a:r>
            <a:r>
              <a:rPr lang="en-US" altLang="zh-CN" dirty="0" smtClean="0">
                <a:solidFill>
                  <a:schemeClr val="tx1"/>
                </a:solidFill>
                <a:latin typeface="+mj-ea"/>
                <a:ea typeface="+mj-ea"/>
                <a:sym typeface="+mn-lt"/>
              </a:rPr>
              <a:t>1.</a:t>
            </a:r>
            <a:r>
              <a:rPr lang="zh-CN" altLang="en-US" dirty="0" smtClean="0">
                <a:solidFill>
                  <a:schemeClr val="tx1"/>
                </a:solidFill>
                <a:latin typeface="+mj-ea"/>
                <a:ea typeface="+mj-ea"/>
                <a:sym typeface="+mn-lt"/>
              </a:rPr>
              <a:t>带宽</a:t>
            </a:r>
            <a:r>
              <a:rPr lang="zh-CN" altLang="en-US" dirty="0">
                <a:solidFill>
                  <a:schemeClr val="tx1"/>
                </a:solidFill>
                <a:latin typeface="+mj-ea"/>
                <a:ea typeface="+mj-ea"/>
                <a:sym typeface="+mn-lt"/>
              </a:rPr>
              <a:t>和网速（下载速率）</a:t>
            </a:r>
          </a:p>
        </p:txBody>
      </p:sp>
      <p:sp>
        <p:nvSpPr>
          <p:cNvPr id="17" name="文本框 9"/>
          <p:cNvSpPr txBox="1"/>
          <p:nvPr/>
        </p:nvSpPr>
        <p:spPr>
          <a:xfrm>
            <a:off x="888814" y="1165232"/>
            <a:ext cx="7466909" cy="830997"/>
          </a:xfrm>
          <a:prstGeom prst="rect">
            <a:avLst/>
          </a:prstGeom>
          <a:noFill/>
        </p:spPr>
        <p:txBody>
          <a:bodyPr wrap="square" rtlCol="0">
            <a:spAutoFit/>
          </a:bodyPr>
          <a:lstStyle>
            <a:defPPr>
              <a:defRPr lang="zh-CN"/>
            </a:defPPr>
            <a:lvl1pPr>
              <a:defRPr sz="4000" b="1" kern="0">
                <a:solidFill>
                  <a:srgbClr val="8D3D4B"/>
                </a:solidFill>
                <a:effectLst>
                  <a:outerShdw blurRad="38100" dist="38100" dir="2700000" algn="tl">
                    <a:srgbClr val="C0C0C0"/>
                  </a:outerShdw>
                </a:effectLst>
                <a:latin typeface="楷体_GB2312" pitchFamily="49" charset="-122"/>
                <a:ea typeface="楷体_GB2312"/>
                <a:cs typeface="+mj-cs"/>
              </a:defRPr>
            </a:lvl1pPr>
          </a:lstStyle>
          <a:p>
            <a:pPr>
              <a:lnSpc>
                <a:spcPct val="150000"/>
              </a:lnSpc>
            </a:pPr>
            <a:r>
              <a:rPr lang="zh-CN" altLang="en-US" sz="3200" dirty="0">
                <a:solidFill>
                  <a:srgbClr val="466E8C"/>
                </a:solidFill>
                <a:effectLst/>
              </a:rPr>
              <a:t>活动</a:t>
            </a:r>
            <a:r>
              <a:rPr lang="en-US" altLang="zh-CN" sz="3200" dirty="0">
                <a:solidFill>
                  <a:srgbClr val="466E8C"/>
                </a:solidFill>
                <a:effectLst/>
              </a:rPr>
              <a:t>2</a:t>
            </a:r>
            <a:r>
              <a:rPr lang="zh-CN" altLang="en-US" sz="3200" dirty="0">
                <a:solidFill>
                  <a:srgbClr val="466E8C"/>
                </a:solidFill>
                <a:effectLst/>
              </a:rPr>
              <a:t>：网络性能对信息系统的影响</a:t>
            </a:r>
          </a:p>
        </p:txBody>
      </p:sp>
      <p:sp>
        <p:nvSpPr>
          <p:cNvPr id="22" name="等腰三角形 8"/>
          <p:cNvSpPr/>
          <p:nvPr/>
        </p:nvSpPr>
        <p:spPr>
          <a:xfrm rot="5400000">
            <a:off x="508266" y="1522207"/>
            <a:ext cx="193467" cy="166782"/>
          </a:xfrm>
          <a:prstGeom prst="triangle">
            <a:avLst/>
          </a:prstGeom>
          <a:solidFill>
            <a:srgbClr val="7BA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33A"/>
              </a:solidFill>
            </a:endParaRPr>
          </a:p>
        </p:txBody>
      </p:sp>
      <p:sp>
        <p:nvSpPr>
          <p:cNvPr id="24" name="任意多边形 16"/>
          <p:cNvSpPr/>
          <p:nvPr/>
        </p:nvSpPr>
        <p:spPr>
          <a:xfrm rot="10800000" flipH="1">
            <a:off x="232996" y="1996229"/>
            <a:ext cx="8678007" cy="4488653"/>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1F4E79">
                <a:alpha val="6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1" grpId="0" animBg="1"/>
      <p:bldP spid="12"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924910" y="2761616"/>
            <a:ext cx="7262649" cy="707886"/>
          </a:xfrm>
          <a:prstGeom prst="rect">
            <a:avLst/>
          </a:prstGeom>
          <a:noFill/>
          <a:ln w="9525">
            <a:noFill/>
          </a:ln>
        </p:spPr>
        <p:txBody>
          <a:bodyPr wrap="square">
            <a:spAutoFit/>
          </a:bodyPr>
          <a:lstStyle/>
          <a:p>
            <a:pPr algn="just"/>
            <a:r>
              <a:rPr lang="zh-CN" altLang="en-US" sz="2000" b="1" dirty="0" smtClean="0">
                <a:solidFill>
                  <a:schemeClr val="tx1">
                    <a:lumMod val="85000"/>
                    <a:lumOff val="15000"/>
                  </a:schemeClr>
                </a:solidFill>
                <a:cs typeface="+mn-ea"/>
                <a:sym typeface="+mn-lt"/>
              </a:rPr>
              <a:t>　　王红</a:t>
            </a:r>
            <a:r>
              <a:rPr lang="zh-CN" altLang="en-US" sz="2000" b="1" dirty="0">
                <a:solidFill>
                  <a:schemeClr val="tx1">
                    <a:lumMod val="85000"/>
                    <a:lumOff val="15000"/>
                  </a:schemeClr>
                </a:solidFill>
                <a:cs typeface="+mn-ea"/>
                <a:sym typeface="+mn-lt"/>
              </a:rPr>
              <a:t>说自己家用的是宽带百兆网，下载速度能达到</a:t>
            </a:r>
            <a:r>
              <a:rPr lang="en-US" altLang="zh-CN" sz="2000" b="1" dirty="0">
                <a:solidFill>
                  <a:schemeClr val="tx1">
                    <a:lumMod val="85000"/>
                    <a:lumOff val="15000"/>
                  </a:schemeClr>
                </a:solidFill>
                <a:cs typeface="+mn-ea"/>
                <a:sym typeface="+mn-lt"/>
              </a:rPr>
              <a:t>100</a:t>
            </a:r>
            <a:r>
              <a:rPr lang="zh-CN" altLang="en-US" sz="2000" b="1" dirty="0">
                <a:solidFill>
                  <a:schemeClr val="tx1">
                    <a:lumMod val="85000"/>
                    <a:lumOff val="15000"/>
                  </a:schemeClr>
                </a:solidFill>
                <a:cs typeface="+mn-ea"/>
                <a:sym typeface="+mn-lt"/>
              </a:rPr>
              <a:t>兆，上网速度非常快！</a:t>
            </a:r>
          </a:p>
        </p:txBody>
      </p:sp>
      <p:sp>
        <p:nvSpPr>
          <p:cNvPr id="5" name="文本框 4"/>
          <p:cNvSpPr txBox="1"/>
          <p:nvPr/>
        </p:nvSpPr>
        <p:spPr>
          <a:xfrm>
            <a:off x="924910" y="3469502"/>
            <a:ext cx="7262649" cy="707886"/>
          </a:xfrm>
          <a:prstGeom prst="rect">
            <a:avLst/>
          </a:prstGeom>
          <a:noFill/>
          <a:ln w="9525">
            <a:noFill/>
          </a:ln>
        </p:spPr>
        <p:txBody>
          <a:bodyPr wrap="square">
            <a:spAutoFit/>
          </a:bodyPr>
          <a:lstStyle/>
          <a:p>
            <a:pPr algn="just"/>
            <a:r>
              <a:rPr lang="zh-CN" altLang="en-US" sz="2000" b="1" dirty="0" smtClean="0">
                <a:solidFill>
                  <a:schemeClr val="tx1">
                    <a:lumMod val="85000"/>
                    <a:lumOff val="15000"/>
                  </a:schemeClr>
                </a:solidFill>
                <a:cs typeface="+mn-ea"/>
                <a:sym typeface="+mn-lt"/>
              </a:rPr>
              <a:t>　　赵</a:t>
            </a:r>
            <a:r>
              <a:rPr lang="zh-CN" altLang="en-US" sz="2000" b="1" dirty="0">
                <a:solidFill>
                  <a:schemeClr val="tx1">
                    <a:lumMod val="85000"/>
                    <a:lumOff val="15000"/>
                  </a:schemeClr>
                </a:solidFill>
                <a:cs typeface="+mn-ea"/>
                <a:sym typeface="+mn-lt"/>
              </a:rPr>
              <a:t>明说他家的网是十兆网，但下载速度总也达不到</a:t>
            </a:r>
            <a:r>
              <a:rPr lang="en-US" altLang="zh-CN" sz="2000" b="1" dirty="0">
                <a:solidFill>
                  <a:schemeClr val="tx1">
                    <a:lumMod val="85000"/>
                    <a:lumOff val="15000"/>
                  </a:schemeClr>
                </a:solidFill>
                <a:cs typeface="+mn-ea"/>
                <a:sym typeface="+mn-lt"/>
              </a:rPr>
              <a:t>2</a:t>
            </a:r>
            <a:r>
              <a:rPr lang="zh-CN" altLang="en-US" sz="2000" b="1" dirty="0">
                <a:solidFill>
                  <a:schemeClr val="tx1">
                    <a:lumMod val="85000"/>
                    <a:lumOff val="15000"/>
                  </a:schemeClr>
                </a:solidFill>
                <a:cs typeface="+mn-ea"/>
                <a:sym typeface="+mn-lt"/>
              </a:rPr>
              <a:t>兆，不知道为什那么慢！</a:t>
            </a:r>
          </a:p>
        </p:txBody>
      </p:sp>
      <p:sp>
        <p:nvSpPr>
          <p:cNvPr id="14" name="文本框 13"/>
          <p:cNvSpPr txBox="1"/>
          <p:nvPr/>
        </p:nvSpPr>
        <p:spPr>
          <a:xfrm>
            <a:off x="924910" y="4329059"/>
            <a:ext cx="7262650" cy="400110"/>
          </a:xfrm>
          <a:prstGeom prst="rect">
            <a:avLst/>
          </a:prstGeom>
          <a:solidFill>
            <a:srgbClr val="466E8C"/>
          </a:solidFill>
        </p:spPr>
        <p:txBody>
          <a:bodyPr wrap="square" rtlCol="0" anchor="t">
            <a:spAutoFit/>
          </a:bodyPr>
          <a:lstStyle/>
          <a:p>
            <a:pPr lvl="0" algn="l"/>
            <a:r>
              <a:rPr lang="zh-CN" altLang="en-US" sz="2000" b="1" dirty="0">
                <a:solidFill>
                  <a:schemeClr val="bg1"/>
                </a:solidFill>
                <a:cs typeface="+mn-ea"/>
                <a:sym typeface="+mn-lt"/>
              </a:rPr>
              <a:t>以上两种说法都对网络存在一些误解，你知道问题出在哪里吗？</a:t>
            </a:r>
          </a:p>
        </p:txBody>
      </p:sp>
      <p:grpSp>
        <p:nvGrpSpPr>
          <p:cNvPr id="17" name="组合 16"/>
          <p:cNvGrpSpPr/>
          <p:nvPr/>
        </p:nvGrpSpPr>
        <p:grpSpPr>
          <a:xfrm>
            <a:off x="966727" y="5073748"/>
            <a:ext cx="4897755" cy="400050"/>
            <a:chOff x="1425" y="6734"/>
            <a:chExt cx="7713" cy="630"/>
          </a:xfrm>
        </p:grpSpPr>
        <p:sp>
          <p:nvSpPr>
            <p:cNvPr id="3" name="文本框 2"/>
            <p:cNvSpPr txBox="1"/>
            <p:nvPr/>
          </p:nvSpPr>
          <p:spPr>
            <a:xfrm>
              <a:off x="1425" y="6734"/>
              <a:ext cx="1510" cy="630"/>
            </a:xfrm>
            <a:prstGeom prst="rect">
              <a:avLst/>
            </a:prstGeom>
            <a:solidFill>
              <a:srgbClr val="00B0F0"/>
            </a:solidFill>
          </p:spPr>
          <p:txBody>
            <a:bodyPr wrap="none" rtlCol="0" anchor="t">
              <a:spAutoFit/>
            </a:bodyPr>
            <a:lstStyle/>
            <a:p>
              <a:r>
                <a:rPr lang="zh-CN" altLang="en-US" sz="2000" b="1" dirty="0">
                  <a:solidFill>
                    <a:schemeClr val="bg1"/>
                  </a:solidFill>
                  <a:cs typeface="+mn-ea"/>
                  <a:sym typeface="+mn-lt"/>
                </a:rPr>
                <a:t>赵明家</a:t>
              </a:r>
            </a:p>
          </p:txBody>
        </p:sp>
        <p:sp>
          <p:nvSpPr>
            <p:cNvPr id="9" name="文本框 8"/>
            <p:cNvSpPr txBox="1"/>
            <p:nvPr/>
          </p:nvSpPr>
          <p:spPr>
            <a:xfrm>
              <a:off x="2920" y="6734"/>
              <a:ext cx="6218" cy="630"/>
            </a:xfrm>
            <a:prstGeom prst="rect">
              <a:avLst/>
            </a:prstGeom>
            <a:noFill/>
          </p:spPr>
          <p:txBody>
            <a:bodyPr wrap="none" rtlCol="0" anchor="t">
              <a:spAutoFit/>
            </a:bodyPr>
            <a:lstStyle/>
            <a:p>
              <a:pPr algn="l"/>
              <a:r>
                <a:rPr lang="en-US" altLang="zh-CN" sz="2000" b="1" dirty="0">
                  <a:solidFill>
                    <a:schemeClr val="tx1">
                      <a:lumMod val="85000"/>
                      <a:lumOff val="15000"/>
                    </a:schemeClr>
                  </a:solidFill>
                  <a:cs typeface="+mn-ea"/>
                  <a:sym typeface="+mn-lt"/>
                </a:rPr>
                <a:t>10 Mbps ≈</a:t>
              </a:r>
              <a:r>
                <a:rPr lang="en-US" altLang="zh-CN" sz="2000" b="1" dirty="0">
                  <a:solidFill>
                    <a:schemeClr val="tx1">
                      <a:lumMod val="85000"/>
                      <a:lumOff val="15000"/>
                    </a:schemeClr>
                  </a:solidFill>
                  <a:effectLst>
                    <a:outerShdw blurRad="38100" dist="38100" dir="2700000" algn="tl">
                      <a:srgbClr val="000000">
                        <a:alpha val="43137"/>
                      </a:srgbClr>
                    </a:outerShdw>
                  </a:effectLst>
                  <a:cs typeface="+mn-ea"/>
                  <a:sym typeface="+mn-lt"/>
                </a:rPr>
                <a:t> </a:t>
              </a:r>
              <a:r>
                <a:rPr lang="en-US" altLang="zh-CN" sz="2000" b="1" u="sng" dirty="0">
                  <a:solidFill>
                    <a:schemeClr val="tx1">
                      <a:lumMod val="85000"/>
                      <a:lumOff val="15000"/>
                    </a:schemeClr>
                  </a:solidFill>
                  <a:cs typeface="+mn-ea"/>
                  <a:sym typeface="+mn-lt"/>
                </a:rPr>
                <a:t>             </a:t>
              </a:r>
              <a:r>
                <a:rPr lang="en-US" altLang="zh-CN" sz="2000" b="1" dirty="0">
                  <a:solidFill>
                    <a:schemeClr val="tx1">
                      <a:lumMod val="85000"/>
                      <a:lumOff val="15000"/>
                    </a:schemeClr>
                  </a:solidFill>
                  <a:cs typeface="+mn-ea"/>
                  <a:sym typeface="+mn-lt"/>
                </a:rPr>
                <a:t> </a:t>
              </a:r>
              <a:r>
                <a:rPr lang="en-US" altLang="zh-CN" sz="2000" b="1" dirty="0" err="1">
                  <a:solidFill>
                    <a:schemeClr val="tx1">
                      <a:lumMod val="85000"/>
                      <a:lumOff val="15000"/>
                    </a:schemeClr>
                  </a:solidFill>
                  <a:cs typeface="+mn-ea"/>
                  <a:sym typeface="+mn-lt"/>
                </a:rPr>
                <a:t>MBps</a:t>
              </a:r>
              <a:endParaRPr lang="en-US" altLang="zh-CN" sz="2000" b="1" dirty="0">
                <a:solidFill>
                  <a:schemeClr val="tx1">
                    <a:lumMod val="85000"/>
                    <a:lumOff val="15000"/>
                  </a:schemeClr>
                </a:solidFill>
                <a:cs typeface="+mn-ea"/>
                <a:sym typeface="+mn-lt"/>
              </a:endParaRPr>
            </a:p>
          </p:txBody>
        </p:sp>
      </p:grpSp>
      <p:sp>
        <p:nvSpPr>
          <p:cNvPr id="15" name="文本框 14"/>
          <p:cNvSpPr txBox="1"/>
          <p:nvPr/>
        </p:nvSpPr>
        <p:spPr>
          <a:xfrm>
            <a:off x="3911237" y="5037966"/>
            <a:ext cx="786130" cy="369332"/>
          </a:xfrm>
          <a:prstGeom prst="rect">
            <a:avLst/>
          </a:prstGeom>
          <a:solidFill>
            <a:srgbClr val="466E8C"/>
          </a:solidFill>
        </p:spPr>
        <p:txBody>
          <a:bodyPr wrap="square" rtlCol="0" anchor="t">
            <a:spAutoFit/>
          </a:bodyPr>
          <a:lstStyle/>
          <a:p>
            <a:pPr algn="ctr"/>
            <a:r>
              <a:rPr lang="en-US" altLang="zh-CN" b="1" dirty="0">
                <a:solidFill>
                  <a:schemeClr val="bg1"/>
                </a:solidFill>
                <a:cs typeface="+mn-ea"/>
                <a:sym typeface="+mn-lt"/>
              </a:rPr>
              <a:t>1.25</a:t>
            </a:r>
          </a:p>
        </p:txBody>
      </p:sp>
      <p:sp>
        <p:nvSpPr>
          <p:cNvPr id="100" name="文本框 99"/>
          <p:cNvSpPr txBox="1"/>
          <p:nvPr/>
        </p:nvSpPr>
        <p:spPr>
          <a:xfrm>
            <a:off x="6912130" y="2240280"/>
            <a:ext cx="1012190" cy="1188720"/>
          </a:xfrm>
          <a:prstGeom prst="rect">
            <a:avLst/>
          </a:prstGeom>
          <a:noFill/>
          <a:ln w="9525">
            <a:noFill/>
          </a:ln>
        </p:spPr>
        <p:txBody>
          <a:bodyPr wrap="square">
            <a:spAutoFit/>
          </a:bodyPr>
          <a:lstStyle/>
          <a:p>
            <a:r>
              <a:rPr lang="en-US" altLang="zh-CN" sz="7200" b="1" dirty="0">
                <a:solidFill>
                  <a:srgbClr val="FF0000"/>
                </a:solidFill>
                <a:cs typeface="+mn-ea"/>
                <a:sym typeface="+mn-lt"/>
              </a:rPr>
              <a:t>×</a:t>
            </a:r>
          </a:p>
        </p:txBody>
      </p:sp>
      <p:sp>
        <p:nvSpPr>
          <p:cNvPr id="21" name="文本框 25"/>
          <p:cNvSpPr txBox="1"/>
          <p:nvPr/>
        </p:nvSpPr>
        <p:spPr>
          <a:xfrm>
            <a:off x="924910" y="2207618"/>
            <a:ext cx="7799356" cy="553998"/>
          </a:xfrm>
          <a:prstGeom prst="rect">
            <a:avLst/>
          </a:prstGeom>
          <a:noFill/>
        </p:spPr>
        <p:txBody>
          <a:bodyPr wrap="square" rtlCol="0">
            <a:spAutoFit/>
          </a:bodyPr>
          <a:lstStyle>
            <a:defPPr>
              <a:defRPr lang="zh-CN"/>
            </a:defPPr>
            <a:lvl1pPr>
              <a:lnSpc>
                <a:spcPct val="150000"/>
              </a:lnSpc>
              <a:defRPr sz="2000" b="1">
                <a:solidFill>
                  <a:srgbClr val="466E8C"/>
                </a:solidFill>
                <a:cs typeface="+mn-ea"/>
              </a:defRPr>
            </a:lvl1pPr>
          </a:lstStyle>
          <a:p>
            <a:r>
              <a:rPr lang="zh-CN" altLang="en-US" dirty="0" smtClean="0">
                <a:solidFill>
                  <a:schemeClr val="tx1"/>
                </a:solidFill>
                <a:latin typeface="+mj-ea"/>
                <a:ea typeface="+mj-ea"/>
                <a:sym typeface="+mn-lt"/>
              </a:rPr>
              <a:t>　　</a:t>
            </a:r>
            <a:r>
              <a:rPr lang="en-US" altLang="zh-CN" dirty="0" smtClean="0">
                <a:solidFill>
                  <a:schemeClr val="tx1"/>
                </a:solidFill>
                <a:latin typeface="+mj-ea"/>
                <a:ea typeface="+mj-ea"/>
                <a:sym typeface="+mn-lt"/>
              </a:rPr>
              <a:t>1.</a:t>
            </a:r>
            <a:r>
              <a:rPr lang="zh-CN" altLang="en-US" dirty="0" smtClean="0">
                <a:solidFill>
                  <a:schemeClr val="tx1"/>
                </a:solidFill>
                <a:latin typeface="+mj-ea"/>
                <a:ea typeface="+mj-ea"/>
                <a:sym typeface="+mn-lt"/>
              </a:rPr>
              <a:t>带宽</a:t>
            </a:r>
            <a:r>
              <a:rPr lang="zh-CN" altLang="en-US" dirty="0">
                <a:solidFill>
                  <a:schemeClr val="tx1"/>
                </a:solidFill>
                <a:latin typeface="+mj-ea"/>
                <a:ea typeface="+mj-ea"/>
                <a:sym typeface="+mn-lt"/>
              </a:rPr>
              <a:t>和网速（下载速率）</a:t>
            </a:r>
          </a:p>
        </p:txBody>
      </p:sp>
      <p:sp>
        <p:nvSpPr>
          <p:cNvPr id="22" name="任意多边形 16"/>
          <p:cNvSpPr/>
          <p:nvPr/>
        </p:nvSpPr>
        <p:spPr>
          <a:xfrm rot="10800000" flipH="1">
            <a:off x="232996" y="1996229"/>
            <a:ext cx="8678007" cy="4488653"/>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1F4E79">
                <a:alpha val="6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6" name="文本框 9"/>
          <p:cNvSpPr txBox="1"/>
          <p:nvPr/>
        </p:nvSpPr>
        <p:spPr>
          <a:xfrm>
            <a:off x="888814" y="1165232"/>
            <a:ext cx="7466909" cy="830997"/>
          </a:xfrm>
          <a:prstGeom prst="rect">
            <a:avLst/>
          </a:prstGeom>
          <a:noFill/>
        </p:spPr>
        <p:txBody>
          <a:bodyPr wrap="square" rtlCol="0">
            <a:spAutoFit/>
          </a:bodyPr>
          <a:lstStyle>
            <a:defPPr>
              <a:defRPr lang="zh-CN"/>
            </a:defPPr>
            <a:lvl1pPr>
              <a:defRPr sz="4000" b="1" kern="0">
                <a:solidFill>
                  <a:srgbClr val="8D3D4B"/>
                </a:solidFill>
                <a:effectLst>
                  <a:outerShdw blurRad="38100" dist="38100" dir="2700000" algn="tl">
                    <a:srgbClr val="C0C0C0"/>
                  </a:outerShdw>
                </a:effectLst>
                <a:latin typeface="楷体_GB2312" pitchFamily="49" charset="-122"/>
                <a:ea typeface="楷体_GB2312"/>
                <a:cs typeface="+mj-cs"/>
              </a:defRPr>
            </a:lvl1pPr>
          </a:lstStyle>
          <a:p>
            <a:pPr>
              <a:lnSpc>
                <a:spcPct val="150000"/>
              </a:lnSpc>
            </a:pPr>
            <a:r>
              <a:rPr lang="zh-CN" altLang="en-US" sz="3200" dirty="0">
                <a:solidFill>
                  <a:srgbClr val="466E8C"/>
                </a:solidFill>
                <a:effectLst/>
              </a:rPr>
              <a:t>活动</a:t>
            </a:r>
            <a:r>
              <a:rPr lang="en-US" altLang="zh-CN" sz="3200" dirty="0">
                <a:solidFill>
                  <a:srgbClr val="466E8C"/>
                </a:solidFill>
                <a:effectLst/>
              </a:rPr>
              <a:t>2</a:t>
            </a:r>
            <a:r>
              <a:rPr lang="zh-CN" altLang="en-US" sz="3200" dirty="0">
                <a:solidFill>
                  <a:srgbClr val="466E8C"/>
                </a:solidFill>
                <a:effectLst/>
              </a:rPr>
              <a:t>：网络性能对信息系统的影响</a:t>
            </a:r>
          </a:p>
        </p:txBody>
      </p:sp>
      <p:sp>
        <p:nvSpPr>
          <p:cNvPr id="27" name="等腰三角形 8"/>
          <p:cNvSpPr/>
          <p:nvPr/>
        </p:nvSpPr>
        <p:spPr>
          <a:xfrm rot="5400000">
            <a:off x="508266" y="1522207"/>
            <a:ext cx="193467" cy="166782"/>
          </a:xfrm>
          <a:prstGeom prst="triangle">
            <a:avLst/>
          </a:prstGeom>
          <a:solidFill>
            <a:srgbClr val="7BA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33A"/>
              </a:solidFill>
            </a:endParaRPr>
          </a:p>
        </p:txBody>
      </p:sp>
    </p:spTree>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0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2070100" y="4716629"/>
            <a:ext cx="2765500" cy="400110"/>
          </a:xfrm>
          <a:prstGeom prst="rect">
            <a:avLst/>
          </a:prstGeom>
          <a:solidFill>
            <a:srgbClr val="00B0F0"/>
          </a:solidFill>
        </p:spPr>
        <p:txBody>
          <a:bodyPr wrap="square" rtlCol="0" anchor="t">
            <a:spAutoFit/>
          </a:bodyPr>
          <a:lstStyle/>
          <a:p>
            <a:pPr algn="l"/>
            <a:r>
              <a:rPr lang="zh-CN" altLang="en-US" sz="2000" b="1">
                <a:solidFill>
                  <a:schemeClr val="bg1"/>
                </a:solidFill>
                <a:cs typeface="+mn-ea"/>
                <a:sym typeface="+mn-lt"/>
              </a:rPr>
              <a:t>终端设备的类型？</a:t>
            </a:r>
          </a:p>
        </p:txBody>
      </p:sp>
      <p:sp>
        <p:nvSpPr>
          <p:cNvPr id="18" name="文本框 17"/>
          <p:cNvSpPr txBox="1"/>
          <p:nvPr/>
        </p:nvSpPr>
        <p:spPr>
          <a:xfrm>
            <a:off x="2070099" y="5202404"/>
            <a:ext cx="2765501" cy="400110"/>
          </a:xfrm>
          <a:prstGeom prst="rect">
            <a:avLst/>
          </a:prstGeom>
          <a:solidFill>
            <a:srgbClr val="00B0F0"/>
          </a:solidFill>
        </p:spPr>
        <p:txBody>
          <a:bodyPr wrap="none" rtlCol="0" anchor="t">
            <a:spAutoFit/>
          </a:bodyPr>
          <a:lstStyle/>
          <a:p>
            <a:pPr algn="l"/>
            <a:r>
              <a:rPr lang="zh-CN" altLang="en-US" sz="2000" b="1">
                <a:solidFill>
                  <a:schemeClr val="bg1"/>
                </a:solidFill>
                <a:cs typeface="+mn-ea"/>
                <a:sym typeface="+mn-lt"/>
              </a:rPr>
              <a:t>终端设备的接入方式？</a:t>
            </a:r>
          </a:p>
        </p:txBody>
      </p:sp>
      <p:sp>
        <p:nvSpPr>
          <p:cNvPr id="17" name="文本框 16"/>
          <p:cNvSpPr txBox="1"/>
          <p:nvPr/>
        </p:nvSpPr>
        <p:spPr>
          <a:xfrm>
            <a:off x="631189" y="4716629"/>
            <a:ext cx="1325880" cy="400110"/>
          </a:xfrm>
          <a:prstGeom prst="rect">
            <a:avLst/>
          </a:prstGeom>
          <a:solidFill>
            <a:srgbClr val="00B050"/>
          </a:solidFill>
        </p:spPr>
        <p:txBody>
          <a:bodyPr wrap="square" rtlCol="0" anchor="t">
            <a:spAutoFit/>
          </a:bodyPr>
          <a:lstStyle/>
          <a:p>
            <a:pPr lvl="0" algn="l"/>
            <a:r>
              <a:rPr lang="zh-CN" altLang="en-US" sz="2000" b="1" dirty="0">
                <a:solidFill>
                  <a:schemeClr val="bg1"/>
                </a:solidFill>
                <a:cs typeface="+mn-ea"/>
                <a:sym typeface="+mn-lt"/>
              </a:rPr>
              <a:t>结果分析</a:t>
            </a:r>
          </a:p>
        </p:txBody>
      </p:sp>
      <p:sp>
        <p:nvSpPr>
          <p:cNvPr id="21" name="文本框 20"/>
          <p:cNvSpPr txBox="1"/>
          <p:nvPr/>
        </p:nvSpPr>
        <p:spPr>
          <a:xfrm>
            <a:off x="2070100" y="5688179"/>
            <a:ext cx="2765500" cy="400110"/>
          </a:xfrm>
          <a:prstGeom prst="rect">
            <a:avLst/>
          </a:prstGeom>
          <a:solidFill>
            <a:srgbClr val="00B0F0"/>
          </a:solidFill>
        </p:spPr>
        <p:txBody>
          <a:bodyPr wrap="square" rtlCol="0" anchor="t">
            <a:spAutoFit/>
          </a:bodyPr>
          <a:lstStyle/>
          <a:p>
            <a:pPr algn="l"/>
            <a:r>
              <a:rPr lang="zh-CN" altLang="en-US" sz="2000" b="1">
                <a:solidFill>
                  <a:schemeClr val="bg1"/>
                </a:solidFill>
                <a:cs typeface="+mn-ea"/>
                <a:sym typeface="+mn-lt"/>
              </a:rPr>
              <a:t>终端设备的数量？</a:t>
            </a:r>
          </a:p>
        </p:txBody>
      </p:sp>
      <p:sp>
        <p:nvSpPr>
          <p:cNvPr id="10" name="文本框 9"/>
          <p:cNvSpPr txBox="1"/>
          <p:nvPr/>
        </p:nvSpPr>
        <p:spPr>
          <a:xfrm rot="20340000">
            <a:off x="2367728" y="5118485"/>
            <a:ext cx="1690370" cy="461665"/>
          </a:xfrm>
          <a:prstGeom prst="rect">
            <a:avLst/>
          </a:prstGeom>
          <a:solidFill>
            <a:srgbClr val="FF0000"/>
          </a:solidFill>
        </p:spPr>
        <p:txBody>
          <a:bodyPr wrap="square" rtlCol="0" anchor="t">
            <a:spAutoFit/>
          </a:bodyPr>
          <a:lstStyle/>
          <a:p>
            <a:pPr lvl="0" algn="ctr"/>
            <a:r>
              <a:rPr lang="zh-CN" altLang="en-US" sz="2400" b="1">
                <a:solidFill>
                  <a:schemeClr val="bg1"/>
                </a:solidFill>
                <a:cs typeface="+mn-ea"/>
                <a:sym typeface="+mn-lt"/>
              </a:rPr>
              <a:t>物理角度</a:t>
            </a:r>
          </a:p>
        </p:txBody>
      </p:sp>
      <p:grpSp>
        <p:nvGrpSpPr>
          <p:cNvPr id="14" name="组合 13"/>
          <p:cNvGrpSpPr/>
          <p:nvPr/>
        </p:nvGrpSpPr>
        <p:grpSpPr>
          <a:xfrm>
            <a:off x="1294129" y="2873859"/>
            <a:ext cx="7274560" cy="1378585"/>
            <a:chOff x="2184" y="2389"/>
            <a:chExt cx="11456" cy="2171"/>
          </a:xfrm>
        </p:grpSpPr>
        <p:sp>
          <p:nvSpPr>
            <p:cNvPr id="19" name="文本框 18"/>
            <p:cNvSpPr txBox="1"/>
            <p:nvPr/>
          </p:nvSpPr>
          <p:spPr>
            <a:xfrm>
              <a:off x="2184" y="2389"/>
              <a:ext cx="3540" cy="630"/>
            </a:xfrm>
            <a:prstGeom prst="rect">
              <a:avLst/>
            </a:prstGeom>
            <a:solidFill>
              <a:srgbClr val="00B050"/>
            </a:solidFill>
          </p:spPr>
          <p:txBody>
            <a:bodyPr wrap="square" rtlCol="0" anchor="t">
              <a:spAutoFit/>
            </a:bodyPr>
            <a:lstStyle/>
            <a:p>
              <a:pPr lvl="0" algn="l"/>
              <a:r>
                <a:rPr lang="zh-CN" altLang="en-US" sz="2000" b="1" dirty="0">
                  <a:solidFill>
                    <a:schemeClr val="bg1"/>
                  </a:solidFill>
                  <a:cs typeface="+mn-ea"/>
                  <a:sym typeface="+mn-lt"/>
                </a:rPr>
                <a:t>所有设备同时测试</a:t>
              </a:r>
            </a:p>
          </p:txBody>
        </p:sp>
        <p:sp>
          <p:nvSpPr>
            <p:cNvPr id="29" name="文本框 28"/>
            <p:cNvSpPr txBox="1"/>
            <p:nvPr/>
          </p:nvSpPr>
          <p:spPr>
            <a:xfrm>
              <a:off x="5890" y="3165"/>
              <a:ext cx="7750" cy="630"/>
            </a:xfrm>
            <a:prstGeom prst="rect">
              <a:avLst/>
            </a:prstGeom>
            <a:solidFill>
              <a:srgbClr val="466E8C"/>
            </a:solidFill>
          </p:spPr>
          <p:txBody>
            <a:bodyPr wrap="square" rtlCol="0" anchor="t">
              <a:spAutoFit/>
            </a:bodyPr>
            <a:lstStyle/>
            <a:p>
              <a:pPr algn="l"/>
              <a:r>
                <a:rPr lang="zh-CN" altLang="en-US" sz="2000" b="1">
                  <a:solidFill>
                    <a:schemeClr val="bg1"/>
                  </a:solidFill>
                  <a:cs typeface="+mn-ea"/>
                  <a:sym typeface="+mn-lt"/>
                </a:rPr>
                <a:t>下载速率最小值</a:t>
              </a:r>
              <a:r>
                <a:rPr lang="zh-CN" altLang="en-US" sz="2000" b="1" u="sng">
                  <a:solidFill>
                    <a:schemeClr val="bg1"/>
                  </a:solidFill>
                  <a:cs typeface="+mn-ea"/>
                  <a:sym typeface="+mn-lt"/>
                </a:rPr>
                <a:t>             </a:t>
              </a:r>
              <a:r>
                <a:rPr lang="en-US" altLang="zh-CN" sz="2000" b="1">
                  <a:solidFill>
                    <a:schemeClr val="bg1"/>
                  </a:solidFill>
                  <a:cs typeface="+mn-ea"/>
                  <a:sym typeface="+mn-lt"/>
                </a:rPr>
                <a:t>MB/S</a:t>
              </a:r>
              <a:endParaRPr lang="zh-CN" altLang="en-US" sz="2000" b="1">
                <a:solidFill>
                  <a:schemeClr val="bg1"/>
                </a:solidFill>
                <a:cs typeface="+mn-ea"/>
                <a:sym typeface="+mn-lt"/>
              </a:endParaRPr>
            </a:p>
          </p:txBody>
        </p:sp>
        <p:sp>
          <p:nvSpPr>
            <p:cNvPr id="5" name="文本框 4"/>
            <p:cNvSpPr txBox="1"/>
            <p:nvPr/>
          </p:nvSpPr>
          <p:spPr>
            <a:xfrm>
              <a:off x="5890" y="2389"/>
              <a:ext cx="7750" cy="630"/>
            </a:xfrm>
            <a:prstGeom prst="rect">
              <a:avLst/>
            </a:prstGeom>
            <a:solidFill>
              <a:srgbClr val="466E8C"/>
            </a:solidFill>
          </p:spPr>
          <p:txBody>
            <a:bodyPr wrap="square" rtlCol="0" anchor="t">
              <a:spAutoFit/>
            </a:bodyPr>
            <a:lstStyle/>
            <a:p>
              <a:pPr algn="l"/>
              <a:r>
                <a:rPr lang="zh-CN" altLang="en-US" sz="2000" b="1">
                  <a:solidFill>
                    <a:schemeClr val="bg1"/>
                  </a:solidFill>
                  <a:cs typeface="+mn-ea"/>
                  <a:sym typeface="+mn-lt"/>
                </a:rPr>
                <a:t>下载速率最大值</a:t>
              </a:r>
              <a:r>
                <a:rPr lang="zh-CN" altLang="en-US" sz="2000" b="1" u="sng">
                  <a:solidFill>
                    <a:schemeClr val="bg1"/>
                  </a:solidFill>
                  <a:cs typeface="+mn-ea"/>
                  <a:sym typeface="+mn-lt"/>
                </a:rPr>
                <a:t>             </a:t>
              </a:r>
              <a:r>
                <a:rPr lang="en-US" altLang="zh-CN" sz="2000" b="1">
                  <a:solidFill>
                    <a:schemeClr val="bg1"/>
                  </a:solidFill>
                  <a:cs typeface="+mn-ea"/>
                  <a:sym typeface="+mn-lt"/>
                </a:rPr>
                <a:t>MB/S</a:t>
              </a:r>
              <a:endParaRPr lang="zh-CN" altLang="en-US" sz="2000" b="1">
                <a:solidFill>
                  <a:schemeClr val="bg1"/>
                </a:solidFill>
                <a:cs typeface="+mn-ea"/>
                <a:sym typeface="+mn-lt"/>
              </a:endParaRPr>
            </a:p>
          </p:txBody>
        </p:sp>
        <p:sp>
          <p:nvSpPr>
            <p:cNvPr id="24" name="文本框 23"/>
            <p:cNvSpPr txBox="1"/>
            <p:nvPr/>
          </p:nvSpPr>
          <p:spPr>
            <a:xfrm>
              <a:off x="5890" y="3930"/>
              <a:ext cx="7750" cy="630"/>
            </a:xfrm>
            <a:prstGeom prst="rect">
              <a:avLst/>
            </a:prstGeom>
            <a:solidFill>
              <a:srgbClr val="466E8C"/>
            </a:solidFill>
          </p:spPr>
          <p:txBody>
            <a:bodyPr wrap="square" rtlCol="0" anchor="t">
              <a:spAutoFit/>
            </a:bodyPr>
            <a:lstStyle/>
            <a:p>
              <a:pPr algn="l"/>
              <a:r>
                <a:rPr lang="zh-CN" altLang="en-US" sz="2000" b="1" dirty="0">
                  <a:solidFill>
                    <a:schemeClr val="bg1"/>
                  </a:solidFill>
                  <a:cs typeface="+mn-ea"/>
                  <a:sym typeface="+mn-lt"/>
                </a:rPr>
                <a:t>教师手机无线</a:t>
              </a:r>
              <a:r>
                <a:rPr lang="en-US" altLang="zh-CN" sz="2000" b="1" dirty="0">
                  <a:solidFill>
                    <a:schemeClr val="bg1"/>
                  </a:solidFill>
                  <a:cs typeface="+mn-ea"/>
                  <a:sym typeface="+mn-lt"/>
                </a:rPr>
                <a:t>4G</a:t>
              </a:r>
              <a:r>
                <a:rPr lang="zh-CN" altLang="en-US" sz="2000" b="1" dirty="0">
                  <a:solidFill>
                    <a:schemeClr val="bg1"/>
                  </a:solidFill>
                  <a:cs typeface="+mn-ea"/>
                  <a:sym typeface="+mn-lt"/>
                </a:rPr>
                <a:t>的下载速率为</a:t>
              </a:r>
              <a:r>
                <a:rPr lang="zh-CN" altLang="en-US" sz="2000" b="1" u="sng" dirty="0">
                  <a:solidFill>
                    <a:schemeClr val="bg1"/>
                  </a:solidFill>
                  <a:cs typeface="+mn-ea"/>
                  <a:sym typeface="+mn-lt"/>
                </a:rPr>
                <a:t>    </a:t>
              </a:r>
              <a:r>
                <a:rPr lang="en-US" altLang="zh-CN" sz="2000" b="1" dirty="0" smtClean="0">
                  <a:solidFill>
                    <a:schemeClr val="bg1"/>
                  </a:solidFill>
                  <a:cs typeface="+mn-ea"/>
                  <a:sym typeface="+mn-lt"/>
                </a:rPr>
                <a:t>MB/S</a:t>
              </a:r>
              <a:endParaRPr lang="zh-CN" altLang="en-US" sz="2000" b="1" dirty="0">
                <a:solidFill>
                  <a:schemeClr val="bg1"/>
                </a:solidFill>
                <a:cs typeface="+mn-ea"/>
                <a:sym typeface="+mn-lt"/>
              </a:endParaRPr>
            </a:p>
          </p:txBody>
        </p:sp>
      </p:grpSp>
      <p:sp>
        <p:nvSpPr>
          <p:cNvPr id="37" name="文本框 36"/>
          <p:cNvSpPr txBox="1"/>
          <p:nvPr/>
        </p:nvSpPr>
        <p:spPr>
          <a:xfrm>
            <a:off x="5031105" y="4716629"/>
            <a:ext cx="823595" cy="400110"/>
          </a:xfrm>
          <a:prstGeom prst="rect">
            <a:avLst/>
          </a:prstGeom>
          <a:solidFill>
            <a:srgbClr val="FF6D67"/>
          </a:solidFill>
        </p:spPr>
        <p:txBody>
          <a:bodyPr wrap="square" rtlCol="0" anchor="t">
            <a:spAutoFit/>
          </a:bodyPr>
          <a:lstStyle/>
          <a:p>
            <a:pPr algn="ctr"/>
            <a:r>
              <a:rPr lang="zh-CN" altLang="en-US" sz="2000" b="1">
                <a:solidFill>
                  <a:schemeClr val="bg1"/>
                </a:solidFill>
                <a:cs typeface="+mn-ea"/>
                <a:sym typeface="+mn-lt"/>
              </a:rPr>
              <a:t>拓展</a:t>
            </a:r>
          </a:p>
        </p:txBody>
      </p:sp>
      <p:sp>
        <p:nvSpPr>
          <p:cNvPr id="38" name="文本框 37"/>
          <p:cNvSpPr txBox="1"/>
          <p:nvPr/>
        </p:nvSpPr>
        <p:spPr>
          <a:xfrm>
            <a:off x="5854700" y="4716629"/>
            <a:ext cx="2896870" cy="400110"/>
          </a:xfrm>
          <a:prstGeom prst="rect">
            <a:avLst/>
          </a:prstGeom>
          <a:noFill/>
          <a:ln w="9525">
            <a:noFill/>
          </a:ln>
        </p:spPr>
        <p:txBody>
          <a:bodyPr wrap="square">
            <a:spAutoFit/>
          </a:bodyPr>
          <a:lstStyle/>
          <a:p>
            <a:pPr algn="just"/>
            <a:r>
              <a:rPr lang="zh-CN" altLang="en-US" sz="2000" b="1" dirty="0">
                <a:solidFill>
                  <a:schemeClr val="tx1">
                    <a:lumMod val="85000"/>
                    <a:lumOff val="15000"/>
                  </a:schemeClr>
                </a:solidFill>
                <a:cs typeface="+mn-ea"/>
                <a:sym typeface="+mn-lt"/>
              </a:rPr>
              <a:t>共享带宽与独享带宽等</a:t>
            </a:r>
            <a:endParaRPr lang="en-US" altLang="zh-CN" sz="2000" b="1" dirty="0">
              <a:solidFill>
                <a:schemeClr val="tx1">
                  <a:lumMod val="85000"/>
                  <a:lumOff val="15000"/>
                </a:schemeClr>
              </a:solidFill>
              <a:cs typeface="+mn-ea"/>
              <a:sym typeface="+mn-lt"/>
            </a:endParaRPr>
          </a:p>
        </p:txBody>
      </p:sp>
      <p:sp>
        <p:nvSpPr>
          <p:cNvPr id="25" name="任意多边形 16"/>
          <p:cNvSpPr/>
          <p:nvPr/>
        </p:nvSpPr>
        <p:spPr>
          <a:xfrm rot="10800000" flipH="1">
            <a:off x="232996" y="1996229"/>
            <a:ext cx="8678007" cy="4488653"/>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1F4E79">
                <a:alpha val="6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6" name="文本框 9"/>
          <p:cNvSpPr txBox="1"/>
          <p:nvPr/>
        </p:nvSpPr>
        <p:spPr>
          <a:xfrm>
            <a:off x="888814" y="1165232"/>
            <a:ext cx="7466909" cy="830997"/>
          </a:xfrm>
          <a:prstGeom prst="rect">
            <a:avLst/>
          </a:prstGeom>
          <a:noFill/>
        </p:spPr>
        <p:txBody>
          <a:bodyPr wrap="square" rtlCol="0">
            <a:spAutoFit/>
          </a:bodyPr>
          <a:lstStyle>
            <a:defPPr>
              <a:defRPr lang="zh-CN"/>
            </a:defPPr>
            <a:lvl1pPr>
              <a:defRPr sz="4000" b="1" kern="0">
                <a:solidFill>
                  <a:srgbClr val="8D3D4B"/>
                </a:solidFill>
                <a:effectLst>
                  <a:outerShdw blurRad="38100" dist="38100" dir="2700000" algn="tl">
                    <a:srgbClr val="C0C0C0"/>
                  </a:outerShdw>
                </a:effectLst>
                <a:latin typeface="楷体_GB2312" pitchFamily="49" charset="-122"/>
                <a:ea typeface="楷体_GB2312"/>
                <a:cs typeface="+mj-cs"/>
              </a:defRPr>
            </a:lvl1pPr>
          </a:lstStyle>
          <a:p>
            <a:pPr>
              <a:lnSpc>
                <a:spcPct val="150000"/>
              </a:lnSpc>
            </a:pPr>
            <a:r>
              <a:rPr lang="zh-CN" altLang="en-US" sz="3200" dirty="0">
                <a:solidFill>
                  <a:srgbClr val="466E8C"/>
                </a:solidFill>
                <a:effectLst/>
              </a:rPr>
              <a:t>活动</a:t>
            </a:r>
            <a:r>
              <a:rPr lang="en-US" altLang="zh-CN" sz="3200" dirty="0">
                <a:solidFill>
                  <a:srgbClr val="466E8C"/>
                </a:solidFill>
                <a:effectLst/>
              </a:rPr>
              <a:t>2</a:t>
            </a:r>
            <a:r>
              <a:rPr lang="zh-CN" altLang="en-US" sz="3200" dirty="0">
                <a:solidFill>
                  <a:srgbClr val="466E8C"/>
                </a:solidFill>
                <a:effectLst/>
              </a:rPr>
              <a:t>：网络性能对信息系统的影响</a:t>
            </a:r>
          </a:p>
        </p:txBody>
      </p:sp>
      <p:sp>
        <p:nvSpPr>
          <p:cNvPr id="27" name="等腰三角形 8"/>
          <p:cNvSpPr/>
          <p:nvPr/>
        </p:nvSpPr>
        <p:spPr>
          <a:xfrm rot="5400000">
            <a:off x="508266" y="1522207"/>
            <a:ext cx="193467" cy="166782"/>
          </a:xfrm>
          <a:prstGeom prst="triangle">
            <a:avLst/>
          </a:prstGeom>
          <a:solidFill>
            <a:srgbClr val="7BA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33A"/>
              </a:solidFill>
            </a:endParaRPr>
          </a:p>
        </p:txBody>
      </p:sp>
      <p:sp>
        <p:nvSpPr>
          <p:cNvPr id="28" name="文本框 25"/>
          <p:cNvSpPr txBox="1"/>
          <p:nvPr/>
        </p:nvSpPr>
        <p:spPr>
          <a:xfrm>
            <a:off x="924910" y="2207618"/>
            <a:ext cx="7799356" cy="553998"/>
          </a:xfrm>
          <a:prstGeom prst="rect">
            <a:avLst/>
          </a:prstGeom>
          <a:noFill/>
        </p:spPr>
        <p:txBody>
          <a:bodyPr wrap="square" rtlCol="0">
            <a:spAutoFit/>
          </a:bodyPr>
          <a:lstStyle>
            <a:defPPr>
              <a:defRPr lang="zh-CN"/>
            </a:defPPr>
            <a:lvl1pPr>
              <a:lnSpc>
                <a:spcPct val="150000"/>
              </a:lnSpc>
              <a:defRPr sz="2000" b="1">
                <a:solidFill>
                  <a:srgbClr val="466E8C"/>
                </a:solidFill>
                <a:cs typeface="+mn-ea"/>
              </a:defRPr>
            </a:lvl1pPr>
          </a:lstStyle>
          <a:p>
            <a:r>
              <a:rPr lang="zh-CN" altLang="en-US" dirty="0" smtClean="0">
                <a:solidFill>
                  <a:schemeClr val="tx1"/>
                </a:solidFill>
                <a:latin typeface="+mj-ea"/>
                <a:ea typeface="+mj-ea"/>
                <a:sym typeface="+mn-lt"/>
              </a:rPr>
              <a:t>　　</a:t>
            </a:r>
            <a:r>
              <a:rPr lang="en-US" altLang="zh-CN" dirty="0">
                <a:solidFill>
                  <a:schemeClr val="tx1"/>
                </a:solidFill>
                <a:latin typeface="+mj-ea"/>
                <a:ea typeface="+mj-ea"/>
                <a:sym typeface="+mn-lt"/>
              </a:rPr>
              <a:t>2</a:t>
            </a:r>
            <a:r>
              <a:rPr lang="en-US" altLang="zh-CN" dirty="0" smtClean="0">
                <a:solidFill>
                  <a:schemeClr val="tx1"/>
                </a:solidFill>
                <a:latin typeface="+mj-ea"/>
                <a:ea typeface="+mj-ea"/>
                <a:sym typeface="+mn-lt"/>
              </a:rPr>
              <a:t>.</a:t>
            </a:r>
            <a:r>
              <a:rPr lang="zh-CN" altLang="en-US" dirty="0" smtClean="0">
                <a:solidFill>
                  <a:schemeClr val="tx1"/>
                </a:solidFill>
                <a:latin typeface="+mj-ea"/>
                <a:ea typeface="+mj-ea"/>
                <a:sym typeface="+mn-lt"/>
              </a:rPr>
              <a:t>网络</a:t>
            </a:r>
            <a:r>
              <a:rPr lang="zh-CN" altLang="en-US" dirty="0">
                <a:solidFill>
                  <a:schemeClr val="tx1"/>
                </a:solidFill>
                <a:latin typeface="+mj-ea"/>
                <a:ea typeface="+mj-ea"/>
                <a:sym typeface="+mn-lt"/>
              </a:rPr>
              <a:t>性能测试</a:t>
            </a:r>
          </a:p>
        </p:txBody>
      </p:sp>
    </p:spTree>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7"/>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8" grpId="0" bldLvl="0" animBg="1"/>
      <p:bldP spid="17" grpId="0" bldLvl="0" animBg="1"/>
      <p:bldP spid="21" grpId="0" bldLvl="0" animBg="1"/>
      <p:bldP spid="10" grpId="0" bldLvl="0" animBg="1"/>
      <p:bldP spid="37" grpId="0" animBg="1"/>
      <p:bldP spid="3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643255" y="2765426"/>
            <a:ext cx="2884170" cy="369332"/>
          </a:xfrm>
          <a:prstGeom prst="rect">
            <a:avLst/>
          </a:prstGeom>
          <a:solidFill>
            <a:srgbClr val="00B050"/>
          </a:solidFill>
        </p:spPr>
        <p:txBody>
          <a:bodyPr wrap="square" rtlCol="0" anchor="t">
            <a:spAutoFit/>
          </a:bodyPr>
          <a:lstStyle/>
          <a:p>
            <a:pPr lvl="0" algn="l"/>
            <a:r>
              <a:rPr lang="zh-CN" altLang="en-US" b="1">
                <a:solidFill>
                  <a:schemeClr val="bg1"/>
                </a:solidFill>
                <a:cs typeface="+mn-ea"/>
                <a:sym typeface="+mn-lt"/>
              </a:rPr>
              <a:t>每组笔记本同时测试阶段</a:t>
            </a:r>
            <a:r>
              <a:rPr lang="en-US" altLang="zh-CN" b="1">
                <a:solidFill>
                  <a:schemeClr val="bg1"/>
                </a:solidFill>
                <a:cs typeface="+mn-ea"/>
                <a:sym typeface="+mn-lt"/>
              </a:rPr>
              <a:t>A</a:t>
            </a:r>
          </a:p>
        </p:txBody>
      </p:sp>
      <p:sp>
        <p:nvSpPr>
          <p:cNvPr id="18" name="文本框 17"/>
          <p:cNvSpPr txBox="1"/>
          <p:nvPr/>
        </p:nvSpPr>
        <p:spPr>
          <a:xfrm>
            <a:off x="1932729" y="5579746"/>
            <a:ext cx="998991" cy="369332"/>
          </a:xfrm>
          <a:prstGeom prst="rect">
            <a:avLst/>
          </a:prstGeom>
          <a:solidFill>
            <a:srgbClr val="00B0F0"/>
          </a:solidFill>
        </p:spPr>
        <p:txBody>
          <a:bodyPr wrap="none" rtlCol="0" anchor="t">
            <a:spAutoFit/>
          </a:bodyPr>
          <a:lstStyle/>
          <a:p>
            <a:pPr algn="l"/>
            <a:r>
              <a:rPr lang="zh-CN" altLang="en-US" b="1">
                <a:solidFill>
                  <a:schemeClr val="bg1"/>
                </a:solidFill>
                <a:cs typeface="+mn-ea"/>
                <a:sym typeface="+mn-lt"/>
              </a:rPr>
              <a:t>限速 ？</a:t>
            </a:r>
          </a:p>
        </p:txBody>
      </p:sp>
      <p:sp>
        <p:nvSpPr>
          <p:cNvPr id="11" name="文本框 10"/>
          <p:cNvSpPr txBox="1"/>
          <p:nvPr/>
        </p:nvSpPr>
        <p:spPr>
          <a:xfrm>
            <a:off x="3725545" y="2765426"/>
            <a:ext cx="2883600" cy="369332"/>
          </a:xfrm>
          <a:prstGeom prst="rect">
            <a:avLst/>
          </a:prstGeom>
          <a:solidFill>
            <a:srgbClr val="00B050"/>
          </a:solidFill>
        </p:spPr>
        <p:txBody>
          <a:bodyPr wrap="square" rtlCol="0" anchor="t">
            <a:spAutoFit/>
          </a:bodyPr>
          <a:lstStyle/>
          <a:p>
            <a:pPr lvl="0" algn="l"/>
            <a:r>
              <a:rPr lang="zh-CN" altLang="en-US" b="1">
                <a:solidFill>
                  <a:schemeClr val="bg1"/>
                </a:solidFill>
                <a:cs typeface="+mn-ea"/>
                <a:sym typeface="+mn-lt"/>
              </a:rPr>
              <a:t>每组笔记本同时测试阶段</a:t>
            </a:r>
            <a:r>
              <a:rPr lang="en-US" altLang="zh-CN" b="1">
                <a:solidFill>
                  <a:schemeClr val="bg1"/>
                </a:solidFill>
                <a:cs typeface="+mn-ea"/>
                <a:sym typeface="+mn-lt"/>
              </a:rPr>
              <a:t>B</a:t>
            </a:r>
          </a:p>
        </p:txBody>
      </p:sp>
      <p:sp>
        <p:nvSpPr>
          <p:cNvPr id="17" name="文本框 16"/>
          <p:cNvSpPr txBox="1"/>
          <p:nvPr/>
        </p:nvSpPr>
        <p:spPr>
          <a:xfrm>
            <a:off x="628015" y="5579746"/>
            <a:ext cx="1066800" cy="369332"/>
          </a:xfrm>
          <a:prstGeom prst="rect">
            <a:avLst/>
          </a:prstGeom>
          <a:solidFill>
            <a:srgbClr val="00B050"/>
          </a:solidFill>
        </p:spPr>
        <p:txBody>
          <a:bodyPr wrap="square" rtlCol="0" anchor="t">
            <a:spAutoFit/>
          </a:bodyPr>
          <a:lstStyle/>
          <a:p>
            <a:pPr lvl="0" algn="l"/>
            <a:r>
              <a:rPr lang="zh-CN" altLang="en-US" b="1">
                <a:solidFill>
                  <a:schemeClr val="bg1"/>
                </a:solidFill>
                <a:cs typeface="+mn-ea"/>
                <a:sym typeface="+mn-lt"/>
              </a:rPr>
              <a:t>结论：</a:t>
            </a:r>
          </a:p>
        </p:txBody>
      </p:sp>
      <p:grpSp>
        <p:nvGrpSpPr>
          <p:cNvPr id="23" name="组合 22"/>
          <p:cNvGrpSpPr/>
          <p:nvPr/>
        </p:nvGrpSpPr>
        <p:grpSpPr>
          <a:xfrm>
            <a:off x="643255" y="3307082"/>
            <a:ext cx="2884170" cy="1933575"/>
            <a:chOff x="1424" y="3131"/>
            <a:chExt cx="4200" cy="3045"/>
          </a:xfrm>
          <a:solidFill>
            <a:srgbClr val="466E8C"/>
          </a:solidFill>
        </p:grpSpPr>
        <p:sp>
          <p:nvSpPr>
            <p:cNvPr id="5" name="文本框 4"/>
            <p:cNvSpPr txBox="1"/>
            <p:nvPr/>
          </p:nvSpPr>
          <p:spPr>
            <a:xfrm>
              <a:off x="1424" y="3131"/>
              <a:ext cx="4200" cy="582"/>
            </a:xfrm>
            <a:prstGeom prst="rect">
              <a:avLst/>
            </a:prstGeom>
            <a:grpFill/>
          </p:spPr>
          <p:txBody>
            <a:bodyPr wrap="square" rtlCol="0" anchor="t">
              <a:spAutoFit/>
            </a:bodyPr>
            <a:lstStyle/>
            <a:p>
              <a:pPr algn="l"/>
              <a:r>
                <a:rPr lang="en-US" altLang="zh-CN" b="1" dirty="0">
                  <a:solidFill>
                    <a:schemeClr val="bg1"/>
                  </a:solidFill>
                  <a:cs typeface="+mn-ea"/>
                  <a:sym typeface="+mn-lt"/>
                </a:rPr>
                <a:t>1</a:t>
              </a:r>
              <a:r>
                <a:rPr lang="zh-CN" altLang="en-US" b="1" dirty="0">
                  <a:solidFill>
                    <a:schemeClr val="bg1"/>
                  </a:solidFill>
                  <a:cs typeface="+mn-ea"/>
                  <a:sym typeface="+mn-lt"/>
                </a:rPr>
                <a:t>组下载速率</a:t>
              </a:r>
              <a:r>
                <a:rPr lang="zh-CN" altLang="en-US" b="1" u="sng" dirty="0">
                  <a:solidFill>
                    <a:schemeClr val="bg1"/>
                  </a:solidFill>
                  <a:cs typeface="+mn-ea"/>
                  <a:sym typeface="+mn-lt"/>
                </a:rPr>
                <a:t>        </a:t>
              </a:r>
              <a:r>
                <a:rPr lang="en-US" altLang="zh-CN" b="1" dirty="0">
                  <a:solidFill>
                    <a:schemeClr val="bg1"/>
                  </a:solidFill>
                  <a:cs typeface="+mn-ea"/>
                  <a:sym typeface="+mn-lt"/>
                </a:rPr>
                <a:t>MB/S</a:t>
              </a:r>
              <a:endParaRPr lang="zh-CN" altLang="en-US" b="1" dirty="0">
                <a:solidFill>
                  <a:schemeClr val="bg1"/>
                </a:solidFill>
                <a:cs typeface="+mn-ea"/>
                <a:sym typeface="+mn-lt"/>
              </a:endParaRPr>
            </a:p>
          </p:txBody>
        </p:sp>
        <p:sp>
          <p:nvSpPr>
            <p:cNvPr id="3" name="文本框 2"/>
            <p:cNvSpPr txBox="1"/>
            <p:nvPr/>
          </p:nvSpPr>
          <p:spPr>
            <a:xfrm>
              <a:off x="1424" y="3952"/>
              <a:ext cx="4200" cy="582"/>
            </a:xfrm>
            <a:prstGeom prst="rect">
              <a:avLst/>
            </a:prstGeom>
            <a:grpFill/>
          </p:spPr>
          <p:txBody>
            <a:bodyPr wrap="square" rtlCol="0" anchor="t">
              <a:spAutoFit/>
            </a:bodyPr>
            <a:lstStyle/>
            <a:p>
              <a:pPr algn="l"/>
              <a:r>
                <a:rPr lang="en-US" altLang="zh-CN" b="1">
                  <a:solidFill>
                    <a:schemeClr val="bg1"/>
                  </a:solidFill>
                  <a:cs typeface="+mn-ea"/>
                  <a:sym typeface="+mn-lt"/>
                </a:rPr>
                <a:t>2</a:t>
              </a:r>
              <a:r>
                <a:rPr lang="zh-CN" altLang="en-US" b="1">
                  <a:solidFill>
                    <a:schemeClr val="bg1"/>
                  </a:solidFill>
                  <a:cs typeface="+mn-ea"/>
                  <a:sym typeface="+mn-lt"/>
                </a:rPr>
                <a:t>组下载速率</a:t>
              </a:r>
              <a:r>
                <a:rPr lang="zh-CN" altLang="en-US" b="1" u="sng">
                  <a:solidFill>
                    <a:schemeClr val="bg1"/>
                  </a:solidFill>
                  <a:cs typeface="+mn-ea"/>
                  <a:sym typeface="+mn-lt"/>
                </a:rPr>
                <a:t>        </a:t>
              </a:r>
              <a:r>
                <a:rPr lang="en-US" altLang="zh-CN" b="1">
                  <a:solidFill>
                    <a:schemeClr val="bg1"/>
                  </a:solidFill>
                  <a:cs typeface="+mn-ea"/>
                  <a:sym typeface="+mn-lt"/>
                </a:rPr>
                <a:t>MB/S</a:t>
              </a:r>
              <a:endParaRPr lang="zh-CN" altLang="en-US" b="1">
                <a:solidFill>
                  <a:schemeClr val="bg1"/>
                </a:solidFill>
                <a:cs typeface="+mn-ea"/>
                <a:sym typeface="+mn-lt"/>
              </a:endParaRPr>
            </a:p>
          </p:txBody>
        </p:sp>
        <p:sp>
          <p:nvSpPr>
            <p:cNvPr id="9" name="文本框 8"/>
            <p:cNvSpPr txBox="1"/>
            <p:nvPr/>
          </p:nvSpPr>
          <p:spPr>
            <a:xfrm>
              <a:off x="1424" y="4773"/>
              <a:ext cx="4200" cy="582"/>
            </a:xfrm>
            <a:prstGeom prst="rect">
              <a:avLst/>
            </a:prstGeom>
            <a:grpFill/>
          </p:spPr>
          <p:txBody>
            <a:bodyPr wrap="square" rtlCol="0" anchor="t">
              <a:spAutoFit/>
            </a:bodyPr>
            <a:lstStyle/>
            <a:p>
              <a:pPr algn="l"/>
              <a:r>
                <a:rPr lang="en-US" altLang="zh-CN" b="1">
                  <a:solidFill>
                    <a:schemeClr val="bg1"/>
                  </a:solidFill>
                  <a:cs typeface="+mn-ea"/>
                  <a:sym typeface="+mn-lt"/>
                </a:rPr>
                <a:t>3</a:t>
              </a:r>
              <a:r>
                <a:rPr lang="zh-CN" altLang="en-US" b="1">
                  <a:solidFill>
                    <a:schemeClr val="bg1"/>
                  </a:solidFill>
                  <a:cs typeface="+mn-ea"/>
                  <a:sym typeface="+mn-lt"/>
                </a:rPr>
                <a:t>组下载速率</a:t>
              </a:r>
              <a:r>
                <a:rPr lang="zh-CN" altLang="en-US" b="1" u="sng">
                  <a:solidFill>
                    <a:schemeClr val="bg1"/>
                  </a:solidFill>
                  <a:cs typeface="+mn-ea"/>
                  <a:sym typeface="+mn-lt"/>
                </a:rPr>
                <a:t>        </a:t>
              </a:r>
              <a:r>
                <a:rPr lang="en-US" altLang="zh-CN" b="1">
                  <a:solidFill>
                    <a:schemeClr val="bg1"/>
                  </a:solidFill>
                  <a:cs typeface="+mn-ea"/>
                  <a:sym typeface="+mn-lt"/>
                </a:rPr>
                <a:t>MB/S</a:t>
              </a:r>
              <a:endParaRPr lang="zh-CN" altLang="en-US" b="1">
                <a:solidFill>
                  <a:schemeClr val="bg1"/>
                </a:solidFill>
                <a:cs typeface="+mn-ea"/>
                <a:sym typeface="+mn-lt"/>
              </a:endParaRPr>
            </a:p>
          </p:txBody>
        </p:sp>
        <p:sp>
          <p:nvSpPr>
            <p:cNvPr id="10" name="文本框 9"/>
            <p:cNvSpPr txBox="1"/>
            <p:nvPr/>
          </p:nvSpPr>
          <p:spPr>
            <a:xfrm>
              <a:off x="1424" y="5594"/>
              <a:ext cx="4200" cy="582"/>
            </a:xfrm>
            <a:prstGeom prst="rect">
              <a:avLst/>
            </a:prstGeom>
            <a:grpFill/>
          </p:spPr>
          <p:txBody>
            <a:bodyPr wrap="square" rtlCol="0" anchor="t">
              <a:spAutoFit/>
            </a:bodyPr>
            <a:lstStyle/>
            <a:p>
              <a:pPr algn="l"/>
              <a:r>
                <a:rPr lang="en-US" altLang="zh-CN" b="1">
                  <a:solidFill>
                    <a:schemeClr val="bg1"/>
                  </a:solidFill>
                  <a:cs typeface="+mn-ea"/>
                  <a:sym typeface="+mn-lt"/>
                </a:rPr>
                <a:t>4</a:t>
              </a:r>
              <a:r>
                <a:rPr lang="zh-CN" altLang="en-US" b="1">
                  <a:solidFill>
                    <a:schemeClr val="bg1"/>
                  </a:solidFill>
                  <a:cs typeface="+mn-ea"/>
                  <a:sym typeface="+mn-lt"/>
                </a:rPr>
                <a:t>组下载速率</a:t>
              </a:r>
              <a:r>
                <a:rPr lang="zh-CN" altLang="en-US" b="1" u="sng">
                  <a:solidFill>
                    <a:schemeClr val="bg1"/>
                  </a:solidFill>
                  <a:cs typeface="+mn-ea"/>
                  <a:sym typeface="+mn-lt"/>
                </a:rPr>
                <a:t>        </a:t>
              </a:r>
              <a:r>
                <a:rPr lang="en-US" altLang="zh-CN" b="1">
                  <a:solidFill>
                    <a:schemeClr val="bg1"/>
                  </a:solidFill>
                  <a:cs typeface="+mn-ea"/>
                  <a:sym typeface="+mn-lt"/>
                </a:rPr>
                <a:t>MB/S</a:t>
              </a:r>
              <a:endParaRPr lang="zh-CN" altLang="en-US" b="1">
                <a:solidFill>
                  <a:schemeClr val="bg1"/>
                </a:solidFill>
                <a:cs typeface="+mn-ea"/>
                <a:sym typeface="+mn-lt"/>
              </a:endParaRPr>
            </a:p>
          </p:txBody>
        </p:sp>
      </p:grpSp>
      <p:grpSp>
        <p:nvGrpSpPr>
          <p:cNvPr id="24" name="组合 23"/>
          <p:cNvGrpSpPr/>
          <p:nvPr/>
        </p:nvGrpSpPr>
        <p:grpSpPr>
          <a:xfrm>
            <a:off x="3725545" y="3307082"/>
            <a:ext cx="2884170" cy="1933575"/>
            <a:chOff x="1424" y="3131"/>
            <a:chExt cx="4200" cy="3045"/>
          </a:xfrm>
          <a:solidFill>
            <a:srgbClr val="466E8C"/>
          </a:solidFill>
        </p:grpSpPr>
        <p:sp>
          <p:nvSpPr>
            <p:cNvPr id="25" name="文本框 24"/>
            <p:cNvSpPr txBox="1"/>
            <p:nvPr/>
          </p:nvSpPr>
          <p:spPr>
            <a:xfrm>
              <a:off x="1424" y="3131"/>
              <a:ext cx="4200" cy="582"/>
            </a:xfrm>
            <a:prstGeom prst="rect">
              <a:avLst/>
            </a:prstGeom>
            <a:grpFill/>
          </p:spPr>
          <p:txBody>
            <a:bodyPr wrap="square" rtlCol="0" anchor="t">
              <a:spAutoFit/>
            </a:bodyPr>
            <a:lstStyle/>
            <a:p>
              <a:pPr algn="l"/>
              <a:r>
                <a:rPr lang="en-US" altLang="zh-CN" b="1" dirty="0">
                  <a:solidFill>
                    <a:schemeClr val="bg1"/>
                  </a:solidFill>
                  <a:cs typeface="+mn-ea"/>
                  <a:sym typeface="+mn-lt"/>
                </a:rPr>
                <a:t>1</a:t>
              </a:r>
              <a:r>
                <a:rPr lang="zh-CN" altLang="en-US" b="1" dirty="0">
                  <a:solidFill>
                    <a:schemeClr val="bg1"/>
                  </a:solidFill>
                  <a:cs typeface="+mn-ea"/>
                  <a:sym typeface="+mn-lt"/>
                </a:rPr>
                <a:t>组下载速率</a:t>
              </a:r>
              <a:r>
                <a:rPr lang="zh-CN" altLang="en-US" b="1" u="sng" dirty="0">
                  <a:solidFill>
                    <a:schemeClr val="bg1"/>
                  </a:solidFill>
                  <a:cs typeface="+mn-ea"/>
                  <a:sym typeface="+mn-lt"/>
                </a:rPr>
                <a:t>        </a:t>
              </a:r>
              <a:r>
                <a:rPr lang="en-US" altLang="zh-CN" b="1" dirty="0">
                  <a:solidFill>
                    <a:schemeClr val="bg1"/>
                  </a:solidFill>
                  <a:cs typeface="+mn-ea"/>
                  <a:sym typeface="+mn-lt"/>
                </a:rPr>
                <a:t>MB/S</a:t>
              </a:r>
              <a:endParaRPr lang="zh-CN" altLang="en-US" b="1" dirty="0">
                <a:solidFill>
                  <a:schemeClr val="bg1"/>
                </a:solidFill>
                <a:cs typeface="+mn-ea"/>
                <a:sym typeface="+mn-lt"/>
              </a:endParaRPr>
            </a:p>
          </p:txBody>
        </p:sp>
        <p:sp>
          <p:nvSpPr>
            <p:cNvPr id="26" name="文本框 25"/>
            <p:cNvSpPr txBox="1"/>
            <p:nvPr/>
          </p:nvSpPr>
          <p:spPr>
            <a:xfrm>
              <a:off x="1424" y="3952"/>
              <a:ext cx="4200" cy="582"/>
            </a:xfrm>
            <a:prstGeom prst="rect">
              <a:avLst/>
            </a:prstGeom>
            <a:grpFill/>
          </p:spPr>
          <p:txBody>
            <a:bodyPr wrap="square" rtlCol="0" anchor="t">
              <a:spAutoFit/>
            </a:bodyPr>
            <a:lstStyle/>
            <a:p>
              <a:pPr algn="l"/>
              <a:r>
                <a:rPr lang="en-US" altLang="zh-CN" b="1">
                  <a:solidFill>
                    <a:schemeClr val="bg1"/>
                  </a:solidFill>
                  <a:cs typeface="+mn-ea"/>
                  <a:sym typeface="+mn-lt"/>
                </a:rPr>
                <a:t>2</a:t>
              </a:r>
              <a:r>
                <a:rPr lang="zh-CN" altLang="en-US" b="1">
                  <a:solidFill>
                    <a:schemeClr val="bg1"/>
                  </a:solidFill>
                  <a:cs typeface="+mn-ea"/>
                  <a:sym typeface="+mn-lt"/>
                </a:rPr>
                <a:t>组下载速率</a:t>
              </a:r>
              <a:r>
                <a:rPr lang="zh-CN" altLang="en-US" b="1" u="sng">
                  <a:solidFill>
                    <a:schemeClr val="bg1"/>
                  </a:solidFill>
                  <a:cs typeface="+mn-ea"/>
                  <a:sym typeface="+mn-lt"/>
                </a:rPr>
                <a:t>        </a:t>
              </a:r>
              <a:r>
                <a:rPr lang="en-US" altLang="zh-CN" b="1">
                  <a:solidFill>
                    <a:schemeClr val="bg1"/>
                  </a:solidFill>
                  <a:cs typeface="+mn-ea"/>
                  <a:sym typeface="+mn-lt"/>
                </a:rPr>
                <a:t>MB/S</a:t>
              </a:r>
              <a:endParaRPr lang="zh-CN" altLang="en-US" b="1">
                <a:solidFill>
                  <a:schemeClr val="bg1"/>
                </a:solidFill>
                <a:cs typeface="+mn-ea"/>
                <a:sym typeface="+mn-lt"/>
              </a:endParaRPr>
            </a:p>
          </p:txBody>
        </p:sp>
        <p:sp>
          <p:nvSpPr>
            <p:cNvPr id="27" name="文本框 26"/>
            <p:cNvSpPr txBox="1"/>
            <p:nvPr/>
          </p:nvSpPr>
          <p:spPr>
            <a:xfrm>
              <a:off x="1424" y="4773"/>
              <a:ext cx="4200" cy="582"/>
            </a:xfrm>
            <a:prstGeom prst="rect">
              <a:avLst/>
            </a:prstGeom>
            <a:grpFill/>
          </p:spPr>
          <p:txBody>
            <a:bodyPr wrap="square" rtlCol="0" anchor="t">
              <a:spAutoFit/>
            </a:bodyPr>
            <a:lstStyle/>
            <a:p>
              <a:pPr algn="l"/>
              <a:r>
                <a:rPr lang="en-US" altLang="zh-CN" b="1">
                  <a:solidFill>
                    <a:schemeClr val="bg1"/>
                  </a:solidFill>
                  <a:cs typeface="+mn-ea"/>
                  <a:sym typeface="+mn-lt"/>
                </a:rPr>
                <a:t>3</a:t>
              </a:r>
              <a:r>
                <a:rPr lang="zh-CN" altLang="en-US" b="1">
                  <a:solidFill>
                    <a:schemeClr val="bg1"/>
                  </a:solidFill>
                  <a:cs typeface="+mn-ea"/>
                  <a:sym typeface="+mn-lt"/>
                </a:rPr>
                <a:t>组下载速率</a:t>
              </a:r>
              <a:r>
                <a:rPr lang="zh-CN" altLang="en-US" b="1" u="sng">
                  <a:solidFill>
                    <a:schemeClr val="bg1"/>
                  </a:solidFill>
                  <a:cs typeface="+mn-ea"/>
                  <a:sym typeface="+mn-lt"/>
                </a:rPr>
                <a:t>        </a:t>
              </a:r>
              <a:r>
                <a:rPr lang="en-US" altLang="zh-CN" b="1">
                  <a:solidFill>
                    <a:schemeClr val="bg1"/>
                  </a:solidFill>
                  <a:cs typeface="+mn-ea"/>
                  <a:sym typeface="+mn-lt"/>
                </a:rPr>
                <a:t>MB/S</a:t>
              </a:r>
              <a:endParaRPr lang="zh-CN" altLang="en-US" b="1">
                <a:solidFill>
                  <a:schemeClr val="bg1"/>
                </a:solidFill>
                <a:cs typeface="+mn-ea"/>
                <a:sym typeface="+mn-lt"/>
              </a:endParaRPr>
            </a:p>
          </p:txBody>
        </p:sp>
        <p:sp>
          <p:nvSpPr>
            <p:cNvPr id="28" name="文本框 27"/>
            <p:cNvSpPr txBox="1"/>
            <p:nvPr/>
          </p:nvSpPr>
          <p:spPr>
            <a:xfrm>
              <a:off x="1424" y="5594"/>
              <a:ext cx="4200" cy="582"/>
            </a:xfrm>
            <a:prstGeom prst="rect">
              <a:avLst/>
            </a:prstGeom>
            <a:grpFill/>
          </p:spPr>
          <p:txBody>
            <a:bodyPr wrap="square" rtlCol="0" anchor="t">
              <a:spAutoFit/>
            </a:bodyPr>
            <a:lstStyle/>
            <a:p>
              <a:pPr algn="l"/>
              <a:r>
                <a:rPr lang="en-US" altLang="zh-CN" b="1">
                  <a:solidFill>
                    <a:schemeClr val="bg1"/>
                  </a:solidFill>
                  <a:cs typeface="+mn-ea"/>
                  <a:sym typeface="+mn-lt"/>
                </a:rPr>
                <a:t>4</a:t>
              </a:r>
              <a:r>
                <a:rPr lang="zh-CN" altLang="en-US" b="1">
                  <a:solidFill>
                    <a:schemeClr val="bg1"/>
                  </a:solidFill>
                  <a:cs typeface="+mn-ea"/>
                  <a:sym typeface="+mn-lt"/>
                </a:rPr>
                <a:t>组下载速率</a:t>
              </a:r>
              <a:r>
                <a:rPr lang="zh-CN" altLang="en-US" b="1" u="sng">
                  <a:solidFill>
                    <a:schemeClr val="bg1"/>
                  </a:solidFill>
                  <a:cs typeface="+mn-ea"/>
                  <a:sym typeface="+mn-lt"/>
                </a:rPr>
                <a:t>        </a:t>
              </a:r>
              <a:r>
                <a:rPr lang="en-US" altLang="zh-CN" b="1">
                  <a:solidFill>
                    <a:schemeClr val="bg1"/>
                  </a:solidFill>
                  <a:cs typeface="+mn-ea"/>
                  <a:sym typeface="+mn-lt"/>
                </a:rPr>
                <a:t>MB/S</a:t>
              </a:r>
              <a:endParaRPr lang="zh-CN" altLang="en-US" b="1">
                <a:solidFill>
                  <a:schemeClr val="bg1"/>
                </a:solidFill>
                <a:cs typeface="+mn-ea"/>
                <a:sym typeface="+mn-lt"/>
              </a:endParaRPr>
            </a:p>
          </p:txBody>
        </p:sp>
      </p:grpSp>
      <p:sp>
        <p:nvSpPr>
          <p:cNvPr id="12" name="文本框 11"/>
          <p:cNvSpPr txBox="1"/>
          <p:nvPr/>
        </p:nvSpPr>
        <p:spPr>
          <a:xfrm rot="20340000">
            <a:off x="1240157" y="5533579"/>
            <a:ext cx="1690370" cy="461665"/>
          </a:xfrm>
          <a:prstGeom prst="rect">
            <a:avLst/>
          </a:prstGeom>
          <a:solidFill>
            <a:srgbClr val="FF0000"/>
          </a:solidFill>
        </p:spPr>
        <p:txBody>
          <a:bodyPr wrap="square" rtlCol="0" anchor="t">
            <a:spAutoFit/>
          </a:bodyPr>
          <a:lstStyle/>
          <a:p>
            <a:pPr lvl="0" algn="ctr"/>
            <a:r>
              <a:rPr lang="zh-CN" altLang="en-US" sz="2400" b="1">
                <a:solidFill>
                  <a:schemeClr val="bg1"/>
                </a:solidFill>
                <a:cs typeface="+mn-ea"/>
                <a:sym typeface="+mn-lt"/>
              </a:rPr>
              <a:t>逻辑角度</a:t>
            </a:r>
          </a:p>
        </p:txBody>
      </p:sp>
      <p:sp>
        <p:nvSpPr>
          <p:cNvPr id="37" name="文本框 36"/>
          <p:cNvSpPr txBox="1"/>
          <p:nvPr/>
        </p:nvSpPr>
        <p:spPr>
          <a:xfrm>
            <a:off x="3725544" y="5579746"/>
            <a:ext cx="846456" cy="369332"/>
          </a:xfrm>
          <a:prstGeom prst="rect">
            <a:avLst/>
          </a:prstGeom>
          <a:solidFill>
            <a:srgbClr val="FF6D67"/>
          </a:solidFill>
        </p:spPr>
        <p:txBody>
          <a:bodyPr wrap="square" rtlCol="0" anchor="t">
            <a:spAutoFit/>
          </a:bodyPr>
          <a:lstStyle/>
          <a:p>
            <a:pPr algn="ctr"/>
            <a:r>
              <a:rPr lang="zh-CN" altLang="en-US" b="1">
                <a:solidFill>
                  <a:schemeClr val="bg1"/>
                </a:solidFill>
                <a:cs typeface="+mn-ea"/>
                <a:sym typeface="+mn-lt"/>
              </a:rPr>
              <a:t>拓展</a:t>
            </a:r>
          </a:p>
        </p:txBody>
      </p:sp>
      <p:sp>
        <p:nvSpPr>
          <p:cNvPr id="38" name="文本框 37"/>
          <p:cNvSpPr txBox="1"/>
          <p:nvPr/>
        </p:nvSpPr>
        <p:spPr>
          <a:xfrm>
            <a:off x="4592903" y="5579746"/>
            <a:ext cx="2909570" cy="369332"/>
          </a:xfrm>
          <a:prstGeom prst="rect">
            <a:avLst/>
          </a:prstGeom>
          <a:noFill/>
          <a:ln w="9525">
            <a:noFill/>
          </a:ln>
        </p:spPr>
        <p:txBody>
          <a:bodyPr wrap="square">
            <a:spAutoFit/>
          </a:bodyPr>
          <a:lstStyle/>
          <a:p>
            <a:pPr algn="just"/>
            <a:r>
              <a:rPr lang="zh-CN" altLang="en-US" b="1" dirty="0">
                <a:solidFill>
                  <a:schemeClr val="tx1">
                    <a:lumMod val="85000"/>
                    <a:lumOff val="15000"/>
                  </a:schemeClr>
                </a:solidFill>
                <a:cs typeface="+mn-ea"/>
                <a:sym typeface="+mn-lt"/>
              </a:rPr>
              <a:t>有线网限速和无线网限速</a:t>
            </a:r>
          </a:p>
        </p:txBody>
      </p:sp>
      <p:grpSp>
        <p:nvGrpSpPr>
          <p:cNvPr id="15" name="组合 14"/>
          <p:cNvGrpSpPr/>
          <p:nvPr/>
        </p:nvGrpSpPr>
        <p:grpSpPr>
          <a:xfrm>
            <a:off x="6788786" y="2765427"/>
            <a:ext cx="2016125" cy="1188085"/>
            <a:chOff x="10691" y="2278"/>
            <a:chExt cx="3175" cy="1871"/>
          </a:xfrm>
        </p:grpSpPr>
        <p:sp>
          <p:nvSpPr>
            <p:cNvPr id="13" name="文本框 12"/>
            <p:cNvSpPr txBox="1"/>
            <p:nvPr/>
          </p:nvSpPr>
          <p:spPr>
            <a:xfrm>
              <a:off x="10691" y="2278"/>
              <a:ext cx="3174" cy="582"/>
            </a:xfrm>
            <a:prstGeom prst="rect">
              <a:avLst/>
            </a:prstGeom>
            <a:solidFill>
              <a:srgbClr val="00B050"/>
            </a:solidFill>
          </p:spPr>
          <p:txBody>
            <a:bodyPr wrap="square" rtlCol="0" anchor="t">
              <a:spAutoFit/>
            </a:bodyPr>
            <a:lstStyle/>
            <a:p>
              <a:pPr lvl="0" algn="ctr"/>
              <a:r>
                <a:rPr lang="en-US" altLang="zh-CN" b="1">
                  <a:solidFill>
                    <a:schemeClr val="bg1"/>
                  </a:solidFill>
                  <a:cs typeface="+mn-ea"/>
                  <a:sym typeface="+mn-lt"/>
                </a:rPr>
                <a:t>Plus</a:t>
              </a:r>
              <a:r>
                <a:rPr lang="zh-CN" altLang="en-US" b="1">
                  <a:solidFill>
                    <a:schemeClr val="bg1"/>
                  </a:solidFill>
                  <a:cs typeface="+mn-ea"/>
                  <a:sym typeface="+mn-lt"/>
                </a:rPr>
                <a:t>单独测试</a:t>
              </a:r>
            </a:p>
          </p:txBody>
        </p:sp>
        <p:sp>
          <p:nvSpPr>
            <p:cNvPr id="14" name="文本框 13"/>
            <p:cNvSpPr txBox="1"/>
            <p:nvPr/>
          </p:nvSpPr>
          <p:spPr>
            <a:xfrm>
              <a:off x="10691" y="3131"/>
              <a:ext cx="3175" cy="1018"/>
            </a:xfrm>
            <a:prstGeom prst="rect">
              <a:avLst/>
            </a:prstGeom>
            <a:solidFill>
              <a:srgbClr val="466E8C"/>
            </a:solidFill>
          </p:spPr>
          <p:txBody>
            <a:bodyPr wrap="square" rtlCol="0" anchor="t">
              <a:spAutoFit/>
            </a:bodyPr>
            <a:lstStyle/>
            <a:p>
              <a:pPr algn="l"/>
              <a:r>
                <a:rPr lang="zh-CN" altLang="en-US" b="1">
                  <a:solidFill>
                    <a:schemeClr val="bg1"/>
                  </a:solidFill>
                  <a:cs typeface="+mn-ea"/>
                  <a:sym typeface="+mn-lt"/>
                </a:rPr>
                <a:t>下载速率</a:t>
              </a:r>
              <a:r>
                <a:rPr lang="zh-CN" altLang="en-US" b="1" u="sng">
                  <a:solidFill>
                    <a:schemeClr val="bg1"/>
                  </a:solidFill>
                  <a:cs typeface="+mn-ea"/>
                  <a:sym typeface="+mn-lt"/>
                </a:rPr>
                <a:t>    </a:t>
              </a:r>
              <a:r>
                <a:rPr lang="en-US" altLang="zh-CN" b="1">
                  <a:solidFill>
                    <a:schemeClr val="bg1"/>
                  </a:solidFill>
                  <a:cs typeface="+mn-ea"/>
                  <a:sym typeface="+mn-lt"/>
                </a:rPr>
                <a:t>MB/S</a:t>
              </a:r>
              <a:endParaRPr lang="zh-CN" altLang="en-US" b="1">
                <a:solidFill>
                  <a:schemeClr val="bg1"/>
                </a:solidFill>
                <a:cs typeface="+mn-ea"/>
                <a:sym typeface="+mn-lt"/>
              </a:endParaRPr>
            </a:p>
          </p:txBody>
        </p:sp>
      </p:grpSp>
      <p:sp>
        <p:nvSpPr>
          <p:cNvPr id="16" name="文本框 15"/>
          <p:cNvSpPr txBox="1"/>
          <p:nvPr/>
        </p:nvSpPr>
        <p:spPr>
          <a:xfrm>
            <a:off x="2869354" y="3828417"/>
            <a:ext cx="1723549" cy="461665"/>
          </a:xfrm>
          <a:prstGeom prst="rect">
            <a:avLst/>
          </a:prstGeom>
          <a:solidFill>
            <a:srgbClr val="00B0F0"/>
          </a:solidFill>
        </p:spPr>
        <p:txBody>
          <a:bodyPr wrap="none" rtlCol="0" anchor="t">
            <a:spAutoFit/>
          </a:bodyPr>
          <a:lstStyle/>
          <a:p>
            <a:pPr algn="l"/>
            <a:r>
              <a:rPr lang="zh-CN" altLang="en-US" sz="2400" b="1">
                <a:solidFill>
                  <a:schemeClr val="bg1"/>
                </a:solidFill>
                <a:cs typeface="+mn-ea"/>
                <a:sym typeface="+mn-lt"/>
              </a:rPr>
              <a:t>有线网限速</a:t>
            </a:r>
          </a:p>
        </p:txBody>
      </p:sp>
      <p:sp>
        <p:nvSpPr>
          <p:cNvPr id="20" name="文本框 19"/>
          <p:cNvSpPr txBox="1"/>
          <p:nvPr/>
        </p:nvSpPr>
        <p:spPr>
          <a:xfrm>
            <a:off x="6843133" y="4012279"/>
            <a:ext cx="1723549" cy="461665"/>
          </a:xfrm>
          <a:prstGeom prst="rect">
            <a:avLst/>
          </a:prstGeom>
          <a:solidFill>
            <a:srgbClr val="00B0F0"/>
          </a:solidFill>
        </p:spPr>
        <p:txBody>
          <a:bodyPr wrap="none" rtlCol="0" anchor="t">
            <a:spAutoFit/>
          </a:bodyPr>
          <a:lstStyle/>
          <a:p>
            <a:pPr algn="l"/>
            <a:r>
              <a:rPr lang="zh-CN" altLang="en-US" sz="2400" b="1">
                <a:solidFill>
                  <a:schemeClr val="bg1"/>
                </a:solidFill>
                <a:cs typeface="+mn-ea"/>
                <a:sym typeface="+mn-lt"/>
              </a:rPr>
              <a:t>无线网限速</a:t>
            </a:r>
          </a:p>
        </p:txBody>
      </p:sp>
      <p:sp>
        <p:nvSpPr>
          <p:cNvPr id="32" name="文本框 9"/>
          <p:cNvSpPr txBox="1"/>
          <p:nvPr/>
        </p:nvSpPr>
        <p:spPr>
          <a:xfrm>
            <a:off x="888814" y="1165232"/>
            <a:ext cx="7466909" cy="830997"/>
          </a:xfrm>
          <a:prstGeom prst="rect">
            <a:avLst/>
          </a:prstGeom>
          <a:noFill/>
        </p:spPr>
        <p:txBody>
          <a:bodyPr wrap="square" rtlCol="0">
            <a:spAutoFit/>
          </a:bodyPr>
          <a:lstStyle>
            <a:defPPr>
              <a:defRPr lang="zh-CN"/>
            </a:defPPr>
            <a:lvl1pPr>
              <a:defRPr sz="4000" b="1" kern="0">
                <a:solidFill>
                  <a:srgbClr val="8D3D4B"/>
                </a:solidFill>
                <a:effectLst>
                  <a:outerShdw blurRad="38100" dist="38100" dir="2700000" algn="tl">
                    <a:srgbClr val="C0C0C0"/>
                  </a:outerShdw>
                </a:effectLst>
                <a:latin typeface="楷体_GB2312" pitchFamily="49" charset="-122"/>
                <a:ea typeface="楷体_GB2312"/>
                <a:cs typeface="+mj-cs"/>
              </a:defRPr>
            </a:lvl1pPr>
          </a:lstStyle>
          <a:p>
            <a:pPr>
              <a:lnSpc>
                <a:spcPct val="150000"/>
              </a:lnSpc>
            </a:pPr>
            <a:r>
              <a:rPr lang="zh-CN" altLang="en-US" sz="3200" dirty="0">
                <a:solidFill>
                  <a:srgbClr val="466E8C"/>
                </a:solidFill>
                <a:effectLst/>
              </a:rPr>
              <a:t>活动</a:t>
            </a:r>
            <a:r>
              <a:rPr lang="en-US" altLang="zh-CN" sz="3200" dirty="0">
                <a:solidFill>
                  <a:srgbClr val="466E8C"/>
                </a:solidFill>
                <a:effectLst/>
              </a:rPr>
              <a:t>2</a:t>
            </a:r>
            <a:r>
              <a:rPr lang="zh-CN" altLang="en-US" sz="3200" dirty="0">
                <a:solidFill>
                  <a:srgbClr val="466E8C"/>
                </a:solidFill>
                <a:effectLst/>
              </a:rPr>
              <a:t>：网络性能对信息系统的影响</a:t>
            </a:r>
          </a:p>
        </p:txBody>
      </p:sp>
      <p:sp>
        <p:nvSpPr>
          <p:cNvPr id="33" name="等腰三角形 8"/>
          <p:cNvSpPr/>
          <p:nvPr/>
        </p:nvSpPr>
        <p:spPr>
          <a:xfrm rot="5400000">
            <a:off x="508266" y="1522207"/>
            <a:ext cx="193467" cy="166782"/>
          </a:xfrm>
          <a:prstGeom prst="triangle">
            <a:avLst/>
          </a:prstGeom>
          <a:solidFill>
            <a:srgbClr val="7BA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33A"/>
              </a:solidFill>
            </a:endParaRPr>
          </a:p>
        </p:txBody>
      </p:sp>
      <p:sp>
        <p:nvSpPr>
          <p:cNvPr id="34" name="文本框 25"/>
          <p:cNvSpPr txBox="1"/>
          <p:nvPr/>
        </p:nvSpPr>
        <p:spPr>
          <a:xfrm>
            <a:off x="924910" y="2207618"/>
            <a:ext cx="7799356" cy="553998"/>
          </a:xfrm>
          <a:prstGeom prst="rect">
            <a:avLst/>
          </a:prstGeom>
          <a:noFill/>
        </p:spPr>
        <p:txBody>
          <a:bodyPr wrap="square" rtlCol="0">
            <a:spAutoFit/>
          </a:bodyPr>
          <a:lstStyle>
            <a:defPPr>
              <a:defRPr lang="zh-CN"/>
            </a:defPPr>
            <a:lvl1pPr>
              <a:lnSpc>
                <a:spcPct val="150000"/>
              </a:lnSpc>
              <a:defRPr sz="2000" b="1">
                <a:solidFill>
                  <a:srgbClr val="466E8C"/>
                </a:solidFill>
                <a:cs typeface="+mn-ea"/>
              </a:defRPr>
            </a:lvl1pPr>
          </a:lstStyle>
          <a:p>
            <a:r>
              <a:rPr lang="zh-CN" altLang="en-US" dirty="0" smtClean="0">
                <a:solidFill>
                  <a:schemeClr val="tx1"/>
                </a:solidFill>
                <a:latin typeface="+mj-ea"/>
                <a:ea typeface="+mj-ea"/>
                <a:sym typeface="+mn-lt"/>
              </a:rPr>
              <a:t>　　</a:t>
            </a:r>
            <a:r>
              <a:rPr lang="en-US" altLang="zh-CN" dirty="0">
                <a:solidFill>
                  <a:schemeClr val="tx1"/>
                </a:solidFill>
                <a:latin typeface="+mj-ea"/>
                <a:ea typeface="+mj-ea"/>
                <a:sym typeface="+mn-lt"/>
              </a:rPr>
              <a:t>2</a:t>
            </a:r>
            <a:r>
              <a:rPr lang="en-US" altLang="zh-CN" dirty="0" smtClean="0">
                <a:solidFill>
                  <a:schemeClr val="tx1"/>
                </a:solidFill>
                <a:latin typeface="+mj-ea"/>
                <a:ea typeface="+mj-ea"/>
                <a:sym typeface="+mn-lt"/>
              </a:rPr>
              <a:t>.</a:t>
            </a:r>
            <a:r>
              <a:rPr lang="zh-CN" altLang="en-US" dirty="0" smtClean="0">
                <a:solidFill>
                  <a:schemeClr val="tx1"/>
                </a:solidFill>
                <a:latin typeface="+mj-ea"/>
                <a:ea typeface="+mj-ea"/>
                <a:sym typeface="+mn-lt"/>
              </a:rPr>
              <a:t>网络</a:t>
            </a:r>
            <a:r>
              <a:rPr lang="zh-CN" altLang="en-US" dirty="0">
                <a:solidFill>
                  <a:schemeClr val="tx1"/>
                </a:solidFill>
                <a:latin typeface="+mj-ea"/>
                <a:ea typeface="+mj-ea"/>
                <a:sym typeface="+mn-lt"/>
              </a:rPr>
              <a:t>性能测试</a:t>
            </a:r>
          </a:p>
        </p:txBody>
      </p:sp>
      <p:sp>
        <p:nvSpPr>
          <p:cNvPr id="35" name="任意多边形 16"/>
          <p:cNvSpPr/>
          <p:nvPr/>
        </p:nvSpPr>
        <p:spPr>
          <a:xfrm rot="10800000" flipH="1">
            <a:off x="232996" y="1996229"/>
            <a:ext cx="8678007" cy="4488653"/>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1F4E79">
                <a:alpha val="6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ppt_w</p:attrName>
                                        </p:attrNameLst>
                                      </p:cBhvr>
                                      <p:tavLst>
                                        <p:tav tm="0">
                                          <p:val>
                                            <p:fltVal val="0"/>
                                          </p:val>
                                        </p:tav>
                                        <p:tav tm="100000">
                                          <p:val>
                                            <p:strVal val="#ppt_w"/>
                                          </p:val>
                                        </p:tav>
                                      </p:tavLst>
                                    </p:anim>
                                    <p:anim calcmode="lin" valueType="num">
                                      <p:cBhvr>
                                        <p:cTn id="40" dur="500" fill="hold"/>
                                        <p:tgtEl>
                                          <p:spTgt spid="12"/>
                                        </p:tgtEl>
                                        <p:attrNameLst>
                                          <p:attrName>ppt_h</p:attrName>
                                        </p:attrNameLst>
                                      </p:cBhvr>
                                      <p:tavLst>
                                        <p:tav tm="0">
                                          <p:val>
                                            <p:fltVal val="0"/>
                                          </p:val>
                                        </p:tav>
                                        <p:tav tm="100000">
                                          <p:val>
                                            <p:strVal val="#ppt_h"/>
                                          </p:val>
                                        </p:tav>
                                      </p:tavLst>
                                    </p:anim>
                                    <p:animEffect transition="in" filter="fade">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11" grpId="0" bldLvl="0" animBg="1"/>
      <p:bldP spid="17" grpId="0" bldLvl="0" animBg="1"/>
      <p:bldP spid="12" grpId="0" bldLvl="0" animBg="1"/>
      <p:bldP spid="37" grpId="0" animBg="1"/>
      <p:bldP spid="38" grpId="0"/>
      <p:bldP spid="16" grpId="0" bldLvl="0" animBg="1"/>
      <p:bldP spid="20"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521608" y="3134283"/>
            <a:ext cx="1517399" cy="400110"/>
          </a:xfrm>
          <a:prstGeom prst="rect">
            <a:avLst/>
          </a:prstGeom>
          <a:solidFill>
            <a:srgbClr val="00B050"/>
          </a:solidFill>
        </p:spPr>
        <p:txBody>
          <a:bodyPr wrap="square" rtlCol="0" anchor="t">
            <a:spAutoFit/>
          </a:bodyPr>
          <a:lstStyle/>
          <a:p>
            <a:pPr lvl="0" algn="ctr"/>
            <a:r>
              <a:rPr lang="zh-CN" altLang="en-US" sz="2000" b="1" dirty="0">
                <a:solidFill>
                  <a:schemeClr val="bg1"/>
                </a:solidFill>
                <a:cs typeface="+mn-ea"/>
                <a:sym typeface="+mn-lt"/>
              </a:rPr>
              <a:t>对个人用户</a:t>
            </a:r>
          </a:p>
        </p:txBody>
      </p:sp>
      <p:sp>
        <p:nvSpPr>
          <p:cNvPr id="23" name="文本框 22"/>
          <p:cNvSpPr txBox="1"/>
          <p:nvPr/>
        </p:nvSpPr>
        <p:spPr>
          <a:xfrm>
            <a:off x="2037398" y="3134283"/>
            <a:ext cx="5939765" cy="400110"/>
          </a:xfrm>
          <a:prstGeom prst="rect">
            <a:avLst/>
          </a:prstGeom>
          <a:noFill/>
          <a:ln w="9525">
            <a:noFill/>
          </a:ln>
        </p:spPr>
        <p:txBody>
          <a:bodyPr wrap="square">
            <a:spAutoFit/>
          </a:bodyPr>
          <a:lstStyle/>
          <a:p>
            <a:pPr algn="just"/>
            <a:r>
              <a:rPr lang="zh-CN" altLang="en-US" sz="2000" b="1" dirty="0" smtClean="0">
                <a:solidFill>
                  <a:schemeClr val="tx1">
                    <a:lumMod val="85000"/>
                    <a:lumOff val="15000"/>
                  </a:schemeClr>
                </a:solidFill>
                <a:cs typeface="+mn-ea"/>
                <a:sym typeface="+mn-lt"/>
              </a:rPr>
              <a:t>带宽</a:t>
            </a:r>
            <a:r>
              <a:rPr lang="zh-CN" altLang="en-US" sz="2000" b="1" dirty="0">
                <a:solidFill>
                  <a:schemeClr val="tx1">
                    <a:lumMod val="85000"/>
                    <a:lumOff val="15000"/>
                  </a:schemeClr>
                </a:solidFill>
                <a:cs typeface="+mn-ea"/>
                <a:sym typeface="+mn-lt"/>
              </a:rPr>
              <a:t>越</a:t>
            </a:r>
            <a:r>
              <a:rPr lang="en-US" altLang="zh-CN" sz="2000" b="1" u="sng" dirty="0">
                <a:solidFill>
                  <a:schemeClr val="tx1">
                    <a:lumMod val="85000"/>
                    <a:lumOff val="15000"/>
                  </a:schemeClr>
                </a:solidFill>
                <a:cs typeface="+mn-ea"/>
                <a:sym typeface="+mn-lt"/>
              </a:rPr>
              <a:t>          </a:t>
            </a:r>
            <a:r>
              <a:rPr lang="zh-CN" altLang="en-US" sz="2000" b="1" dirty="0">
                <a:solidFill>
                  <a:schemeClr val="tx1">
                    <a:lumMod val="85000"/>
                    <a:lumOff val="15000"/>
                  </a:schemeClr>
                </a:solidFill>
                <a:cs typeface="+mn-ea"/>
                <a:sym typeface="+mn-lt"/>
              </a:rPr>
              <a:t>，网络访问体验通常就会越好。</a:t>
            </a:r>
            <a:endParaRPr lang="en-US" altLang="zh-CN" sz="2000" b="1" dirty="0">
              <a:solidFill>
                <a:schemeClr val="tx1">
                  <a:lumMod val="85000"/>
                  <a:lumOff val="15000"/>
                </a:schemeClr>
              </a:solidFill>
              <a:cs typeface="+mn-ea"/>
              <a:sym typeface="+mn-lt"/>
            </a:endParaRPr>
          </a:p>
        </p:txBody>
      </p:sp>
      <p:sp>
        <p:nvSpPr>
          <p:cNvPr id="11" name="文本框 10"/>
          <p:cNvSpPr txBox="1"/>
          <p:nvPr/>
        </p:nvSpPr>
        <p:spPr>
          <a:xfrm>
            <a:off x="3322069" y="3069628"/>
            <a:ext cx="519430" cy="400110"/>
          </a:xfrm>
          <a:prstGeom prst="rect">
            <a:avLst/>
          </a:prstGeom>
          <a:solidFill>
            <a:srgbClr val="466E8C"/>
          </a:solidFill>
        </p:spPr>
        <p:txBody>
          <a:bodyPr wrap="square" rtlCol="0" anchor="t">
            <a:spAutoFit/>
          </a:bodyPr>
          <a:lstStyle/>
          <a:p>
            <a:pPr algn="ctr"/>
            <a:r>
              <a:rPr lang="zh-CN" altLang="en-US" sz="2000" b="1" dirty="0">
                <a:solidFill>
                  <a:schemeClr val="bg1"/>
                </a:solidFill>
                <a:cs typeface="+mn-ea"/>
                <a:sym typeface="+mn-lt"/>
              </a:rPr>
              <a:t>宽</a:t>
            </a:r>
          </a:p>
        </p:txBody>
      </p:sp>
      <p:sp>
        <p:nvSpPr>
          <p:cNvPr id="5" name="文本框 4"/>
          <p:cNvSpPr txBox="1"/>
          <p:nvPr/>
        </p:nvSpPr>
        <p:spPr>
          <a:xfrm>
            <a:off x="521608" y="3935653"/>
            <a:ext cx="1517398" cy="400110"/>
          </a:xfrm>
          <a:prstGeom prst="rect">
            <a:avLst/>
          </a:prstGeom>
          <a:solidFill>
            <a:srgbClr val="00B050"/>
          </a:solidFill>
        </p:spPr>
        <p:txBody>
          <a:bodyPr wrap="square" rtlCol="0" anchor="t">
            <a:spAutoFit/>
          </a:bodyPr>
          <a:lstStyle/>
          <a:p>
            <a:pPr lvl="0" algn="ctr"/>
            <a:r>
              <a:rPr lang="zh-CN" altLang="en-US" sz="2000" b="1" dirty="0">
                <a:solidFill>
                  <a:schemeClr val="bg1"/>
                </a:solidFill>
                <a:cs typeface="+mn-ea"/>
                <a:sym typeface="+mn-lt"/>
              </a:rPr>
              <a:t>对信息系统</a:t>
            </a:r>
          </a:p>
        </p:txBody>
      </p:sp>
      <p:sp>
        <p:nvSpPr>
          <p:cNvPr id="14" name="文本框 13"/>
          <p:cNvSpPr txBox="1"/>
          <p:nvPr/>
        </p:nvSpPr>
        <p:spPr>
          <a:xfrm>
            <a:off x="2037399" y="3935653"/>
            <a:ext cx="7025846" cy="400110"/>
          </a:xfrm>
          <a:prstGeom prst="rect">
            <a:avLst/>
          </a:prstGeom>
          <a:noFill/>
          <a:ln w="9525">
            <a:noFill/>
          </a:ln>
        </p:spPr>
        <p:txBody>
          <a:bodyPr wrap="square">
            <a:spAutoFit/>
          </a:bodyPr>
          <a:lstStyle/>
          <a:p>
            <a:pPr algn="just"/>
            <a:r>
              <a:rPr lang="zh-CN" altLang="en-US" sz="2000" b="1" dirty="0" smtClean="0">
                <a:solidFill>
                  <a:schemeClr val="tx1">
                    <a:lumMod val="85000"/>
                    <a:lumOff val="15000"/>
                  </a:schemeClr>
                </a:solidFill>
                <a:cs typeface="+mn-ea"/>
                <a:sym typeface="+mn-lt"/>
              </a:rPr>
              <a:t>①服务器</a:t>
            </a:r>
            <a:r>
              <a:rPr lang="zh-CN" altLang="en-US" sz="2000" b="1" dirty="0">
                <a:solidFill>
                  <a:schemeClr val="tx1">
                    <a:lumMod val="85000"/>
                    <a:lumOff val="15000"/>
                  </a:schemeClr>
                </a:solidFill>
                <a:cs typeface="+mn-ea"/>
                <a:sym typeface="+mn-lt"/>
              </a:rPr>
              <a:t>的带宽应与 </a:t>
            </a:r>
            <a:r>
              <a:rPr lang="zh-CN" altLang="en-US" sz="2000" b="1" u="sng" dirty="0" smtClean="0">
                <a:solidFill>
                  <a:schemeClr val="tx1">
                    <a:lumMod val="85000"/>
                    <a:lumOff val="15000"/>
                  </a:schemeClr>
                </a:solidFill>
                <a:cs typeface="+mn-ea"/>
                <a:sym typeface="+mn-lt"/>
              </a:rPr>
              <a:t>                  </a:t>
            </a:r>
            <a:r>
              <a:rPr lang="zh-CN" altLang="en-US" sz="2000" b="1" dirty="0">
                <a:solidFill>
                  <a:schemeClr val="tx1">
                    <a:lumMod val="85000"/>
                    <a:lumOff val="15000"/>
                  </a:schemeClr>
                </a:solidFill>
                <a:cs typeface="+mn-ea"/>
                <a:sym typeface="+mn-lt"/>
              </a:rPr>
              <a:t>相匹配。</a:t>
            </a:r>
            <a:r>
              <a:rPr lang="zh-CN" altLang="en-US" sz="2000" b="1" u="sng" dirty="0">
                <a:solidFill>
                  <a:schemeClr val="tx1">
                    <a:lumMod val="85000"/>
                    <a:lumOff val="15000"/>
                  </a:schemeClr>
                </a:solidFill>
                <a:cs typeface="+mn-ea"/>
                <a:sym typeface="+mn-lt"/>
              </a:rPr>
              <a:t> </a:t>
            </a:r>
            <a:r>
              <a:rPr lang="zh-CN" altLang="en-US" sz="2000" b="1" dirty="0">
                <a:solidFill>
                  <a:schemeClr val="tx1">
                    <a:lumMod val="85000"/>
                    <a:lumOff val="15000"/>
                  </a:schemeClr>
                </a:solidFill>
                <a:cs typeface="+mn-ea"/>
                <a:sym typeface="+mn-lt"/>
              </a:rPr>
              <a:t>  </a:t>
            </a:r>
            <a:endParaRPr lang="en-US" altLang="zh-CN" sz="2000" b="1" dirty="0">
              <a:solidFill>
                <a:schemeClr val="tx1">
                  <a:lumMod val="85000"/>
                  <a:lumOff val="15000"/>
                </a:schemeClr>
              </a:solidFill>
              <a:cs typeface="+mn-ea"/>
              <a:sym typeface="+mn-lt"/>
            </a:endParaRPr>
          </a:p>
        </p:txBody>
      </p:sp>
      <p:sp>
        <p:nvSpPr>
          <p:cNvPr id="15" name="文本框 14"/>
          <p:cNvSpPr txBox="1"/>
          <p:nvPr/>
        </p:nvSpPr>
        <p:spPr>
          <a:xfrm>
            <a:off x="4839963" y="3863202"/>
            <a:ext cx="1802765" cy="400110"/>
          </a:xfrm>
          <a:prstGeom prst="rect">
            <a:avLst/>
          </a:prstGeom>
          <a:solidFill>
            <a:srgbClr val="466E8C"/>
          </a:solidFill>
        </p:spPr>
        <p:txBody>
          <a:bodyPr wrap="square" rtlCol="0" anchor="t">
            <a:spAutoFit/>
          </a:bodyPr>
          <a:lstStyle/>
          <a:p>
            <a:pPr algn="ctr"/>
            <a:r>
              <a:rPr lang="zh-CN" altLang="en-US" sz="2000" b="1" dirty="0">
                <a:solidFill>
                  <a:schemeClr val="bg1"/>
                </a:solidFill>
                <a:cs typeface="+mn-ea"/>
                <a:sym typeface="+mn-lt"/>
              </a:rPr>
              <a:t>信息服务类型</a:t>
            </a:r>
          </a:p>
        </p:txBody>
      </p:sp>
      <p:sp>
        <p:nvSpPr>
          <p:cNvPr id="17" name="文本框 16"/>
          <p:cNvSpPr txBox="1"/>
          <p:nvPr/>
        </p:nvSpPr>
        <p:spPr>
          <a:xfrm>
            <a:off x="2037399" y="4582718"/>
            <a:ext cx="5803318" cy="481863"/>
          </a:xfrm>
          <a:prstGeom prst="rect">
            <a:avLst/>
          </a:prstGeom>
          <a:noFill/>
          <a:ln w="9525">
            <a:noFill/>
          </a:ln>
        </p:spPr>
        <p:txBody>
          <a:bodyPr wrap="square">
            <a:spAutoFit/>
          </a:bodyPr>
          <a:lstStyle/>
          <a:p>
            <a:pPr algn="just">
              <a:lnSpc>
                <a:spcPct val="150000"/>
              </a:lnSpc>
            </a:pPr>
            <a:r>
              <a:rPr lang="zh-CN" altLang="en-US" sz="2000" b="1" dirty="0" smtClean="0">
                <a:solidFill>
                  <a:schemeClr val="tx1">
                    <a:lumMod val="85000"/>
                    <a:lumOff val="15000"/>
                  </a:schemeClr>
                </a:solidFill>
                <a:cs typeface="+mn-ea"/>
                <a:sym typeface="+mn-lt"/>
              </a:rPr>
              <a:t>②服务器</a:t>
            </a:r>
            <a:r>
              <a:rPr lang="zh-CN" altLang="en-US" sz="2000" b="1" dirty="0">
                <a:solidFill>
                  <a:schemeClr val="tx1">
                    <a:lumMod val="85000"/>
                    <a:lumOff val="15000"/>
                  </a:schemeClr>
                </a:solidFill>
                <a:cs typeface="+mn-ea"/>
                <a:sym typeface="+mn-lt"/>
              </a:rPr>
              <a:t>的带宽还需要考虑</a:t>
            </a:r>
            <a:r>
              <a:rPr lang="zh-CN" altLang="en-US" sz="2000" b="1" u="sng" dirty="0">
                <a:solidFill>
                  <a:schemeClr val="tx1">
                    <a:lumMod val="85000"/>
                    <a:lumOff val="15000"/>
                  </a:schemeClr>
                </a:solidFill>
                <a:cs typeface="+mn-ea"/>
                <a:sym typeface="+mn-lt"/>
              </a:rPr>
              <a:t>              </a:t>
            </a:r>
            <a:r>
              <a:rPr lang="zh-CN" altLang="en-US" sz="2000" b="1" u="sng" dirty="0" smtClean="0">
                <a:solidFill>
                  <a:schemeClr val="tx1">
                    <a:lumMod val="85000"/>
                    <a:lumOff val="15000"/>
                  </a:schemeClr>
                </a:solidFill>
                <a:cs typeface="+mn-ea"/>
                <a:sym typeface="+mn-lt"/>
              </a:rPr>
              <a:t>　</a:t>
            </a:r>
            <a:r>
              <a:rPr lang="zh-CN" altLang="en-US" sz="2000" b="1" dirty="0" smtClean="0">
                <a:solidFill>
                  <a:schemeClr val="tx1">
                    <a:lumMod val="85000"/>
                    <a:lumOff val="15000"/>
                  </a:schemeClr>
                </a:solidFill>
                <a:cs typeface="+mn-ea"/>
                <a:sym typeface="+mn-lt"/>
              </a:rPr>
              <a:t> </a:t>
            </a:r>
            <a:r>
              <a:rPr lang="zh-CN" altLang="en-US" sz="2000" b="1" dirty="0">
                <a:solidFill>
                  <a:schemeClr val="tx1">
                    <a:lumMod val="85000"/>
                    <a:lumOff val="15000"/>
                  </a:schemeClr>
                </a:solidFill>
                <a:cs typeface="+mn-ea"/>
                <a:sym typeface="+mn-lt"/>
              </a:rPr>
              <a:t>。</a:t>
            </a:r>
            <a:r>
              <a:rPr lang="zh-CN" altLang="en-US" sz="2000" b="1" u="sng" dirty="0">
                <a:solidFill>
                  <a:schemeClr val="tx1">
                    <a:lumMod val="85000"/>
                    <a:lumOff val="15000"/>
                  </a:schemeClr>
                </a:solidFill>
                <a:cs typeface="+mn-ea"/>
                <a:sym typeface="+mn-lt"/>
              </a:rPr>
              <a:t> </a:t>
            </a:r>
            <a:r>
              <a:rPr lang="zh-CN" altLang="en-US" sz="2000" b="1" dirty="0">
                <a:solidFill>
                  <a:schemeClr val="tx1">
                    <a:lumMod val="85000"/>
                    <a:lumOff val="15000"/>
                  </a:schemeClr>
                </a:solidFill>
                <a:cs typeface="+mn-ea"/>
                <a:sym typeface="+mn-lt"/>
              </a:rPr>
              <a:t>  </a:t>
            </a:r>
            <a:endParaRPr lang="en-US" altLang="zh-CN" sz="2000" b="1" dirty="0">
              <a:solidFill>
                <a:schemeClr val="tx1">
                  <a:lumMod val="85000"/>
                  <a:lumOff val="15000"/>
                </a:schemeClr>
              </a:solidFill>
              <a:cs typeface="+mn-ea"/>
              <a:sym typeface="+mn-lt"/>
            </a:endParaRPr>
          </a:p>
        </p:txBody>
      </p:sp>
      <p:sp>
        <p:nvSpPr>
          <p:cNvPr id="21" name="文本框 20"/>
          <p:cNvSpPr txBox="1"/>
          <p:nvPr/>
        </p:nvSpPr>
        <p:spPr>
          <a:xfrm>
            <a:off x="2037399" y="5442326"/>
            <a:ext cx="7025846" cy="400110"/>
          </a:xfrm>
          <a:prstGeom prst="rect">
            <a:avLst/>
          </a:prstGeom>
          <a:noFill/>
          <a:ln w="9525">
            <a:noFill/>
          </a:ln>
        </p:spPr>
        <p:txBody>
          <a:bodyPr wrap="square">
            <a:spAutoFit/>
          </a:bodyPr>
          <a:lstStyle/>
          <a:p>
            <a:pPr algn="just"/>
            <a:r>
              <a:rPr lang="zh-CN" altLang="en-US" sz="2000" b="1" dirty="0" smtClean="0">
                <a:solidFill>
                  <a:schemeClr val="tx1">
                    <a:lumMod val="85000"/>
                    <a:lumOff val="15000"/>
                  </a:schemeClr>
                </a:solidFill>
                <a:cs typeface="+mn-ea"/>
                <a:sym typeface="+mn-lt"/>
              </a:rPr>
              <a:t>③服务器</a:t>
            </a:r>
            <a:r>
              <a:rPr lang="zh-CN" altLang="en-US" sz="2000" b="1" dirty="0">
                <a:solidFill>
                  <a:schemeClr val="tx1">
                    <a:lumMod val="85000"/>
                    <a:lumOff val="15000"/>
                  </a:schemeClr>
                </a:solidFill>
                <a:cs typeface="+mn-ea"/>
                <a:sym typeface="+mn-lt"/>
              </a:rPr>
              <a:t>的带宽还需要为发展留有</a:t>
            </a:r>
            <a:r>
              <a:rPr lang="zh-CN" altLang="en-US" sz="2000" b="1" u="sng" dirty="0">
                <a:solidFill>
                  <a:schemeClr val="tx1">
                    <a:lumMod val="85000"/>
                    <a:lumOff val="15000"/>
                  </a:schemeClr>
                </a:solidFill>
                <a:cs typeface="+mn-ea"/>
                <a:sym typeface="+mn-lt"/>
              </a:rPr>
              <a:t> </a:t>
            </a:r>
            <a:r>
              <a:rPr lang="zh-CN" altLang="en-US" sz="2000" b="1" u="sng" dirty="0" smtClean="0">
                <a:solidFill>
                  <a:schemeClr val="tx1">
                    <a:lumMod val="85000"/>
                    <a:lumOff val="15000"/>
                  </a:schemeClr>
                </a:solidFill>
                <a:cs typeface="+mn-ea"/>
                <a:sym typeface="+mn-lt"/>
              </a:rPr>
              <a:t>　       </a:t>
            </a:r>
            <a:r>
              <a:rPr lang="zh-CN" altLang="en-US" sz="2000" b="1" dirty="0" smtClean="0">
                <a:solidFill>
                  <a:schemeClr val="tx1">
                    <a:lumMod val="85000"/>
                    <a:lumOff val="15000"/>
                  </a:schemeClr>
                </a:solidFill>
                <a:cs typeface="+mn-ea"/>
                <a:sym typeface="+mn-lt"/>
              </a:rPr>
              <a:t> </a:t>
            </a:r>
            <a:r>
              <a:rPr lang="zh-CN" altLang="en-US" sz="2000" b="1" dirty="0">
                <a:solidFill>
                  <a:schemeClr val="tx1">
                    <a:lumMod val="85000"/>
                    <a:lumOff val="15000"/>
                  </a:schemeClr>
                </a:solidFill>
                <a:cs typeface="+mn-ea"/>
                <a:sym typeface="+mn-lt"/>
              </a:rPr>
              <a:t>。</a:t>
            </a:r>
            <a:r>
              <a:rPr lang="zh-CN" altLang="en-US" sz="2000" b="1" u="sng" dirty="0">
                <a:solidFill>
                  <a:schemeClr val="tx1">
                    <a:lumMod val="85000"/>
                    <a:lumOff val="15000"/>
                  </a:schemeClr>
                </a:solidFill>
                <a:cs typeface="+mn-ea"/>
                <a:sym typeface="+mn-lt"/>
              </a:rPr>
              <a:t> </a:t>
            </a:r>
            <a:r>
              <a:rPr lang="zh-CN" altLang="en-US" sz="2000" b="1" dirty="0">
                <a:solidFill>
                  <a:schemeClr val="tx1">
                    <a:lumMod val="85000"/>
                    <a:lumOff val="15000"/>
                  </a:schemeClr>
                </a:solidFill>
                <a:cs typeface="+mn-ea"/>
                <a:sym typeface="+mn-lt"/>
              </a:rPr>
              <a:t>  </a:t>
            </a:r>
            <a:endParaRPr lang="en-US" altLang="zh-CN" sz="2000" b="1" dirty="0">
              <a:solidFill>
                <a:schemeClr val="tx1">
                  <a:lumMod val="85000"/>
                  <a:lumOff val="15000"/>
                </a:schemeClr>
              </a:solidFill>
              <a:cs typeface="+mn-ea"/>
              <a:sym typeface="+mn-lt"/>
            </a:endParaRPr>
          </a:p>
        </p:txBody>
      </p:sp>
      <p:sp>
        <p:nvSpPr>
          <p:cNvPr id="25" name="文本框 24"/>
          <p:cNvSpPr txBox="1"/>
          <p:nvPr/>
        </p:nvSpPr>
        <p:spPr>
          <a:xfrm>
            <a:off x="5582044" y="4593228"/>
            <a:ext cx="1546225" cy="400110"/>
          </a:xfrm>
          <a:prstGeom prst="rect">
            <a:avLst/>
          </a:prstGeom>
          <a:solidFill>
            <a:srgbClr val="466E8C"/>
          </a:solidFill>
        </p:spPr>
        <p:txBody>
          <a:bodyPr wrap="square" rtlCol="0" anchor="t">
            <a:spAutoFit/>
          </a:bodyPr>
          <a:lstStyle/>
          <a:p>
            <a:pPr algn="ctr"/>
            <a:r>
              <a:rPr lang="zh-CN" altLang="en-US" sz="2000" b="1" dirty="0">
                <a:solidFill>
                  <a:schemeClr val="bg1"/>
                </a:solidFill>
                <a:cs typeface="+mn-ea"/>
                <a:sym typeface="+mn-lt"/>
              </a:rPr>
              <a:t>用户规模</a:t>
            </a:r>
          </a:p>
        </p:txBody>
      </p:sp>
      <p:sp>
        <p:nvSpPr>
          <p:cNvPr id="26" name="文本框 25"/>
          <p:cNvSpPr txBox="1"/>
          <p:nvPr/>
        </p:nvSpPr>
        <p:spPr>
          <a:xfrm>
            <a:off x="6162329" y="5372021"/>
            <a:ext cx="939800" cy="400110"/>
          </a:xfrm>
          <a:prstGeom prst="rect">
            <a:avLst/>
          </a:prstGeom>
          <a:solidFill>
            <a:srgbClr val="466E8C"/>
          </a:solidFill>
        </p:spPr>
        <p:txBody>
          <a:bodyPr wrap="square" rtlCol="0" anchor="t">
            <a:spAutoFit/>
          </a:bodyPr>
          <a:lstStyle/>
          <a:p>
            <a:pPr algn="ctr"/>
            <a:r>
              <a:rPr lang="zh-CN" altLang="en-US" sz="2000" b="1" dirty="0">
                <a:solidFill>
                  <a:schemeClr val="bg1"/>
                </a:solidFill>
                <a:cs typeface="+mn-ea"/>
                <a:sym typeface="+mn-lt"/>
              </a:rPr>
              <a:t>余量</a:t>
            </a:r>
          </a:p>
        </p:txBody>
      </p:sp>
      <p:sp>
        <p:nvSpPr>
          <p:cNvPr id="20" name="文本框 19"/>
          <p:cNvSpPr txBox="1"/>
          <p:nvPr/>
        </p:nvSpPr>
        <p:spPr>
          <a:xfrm>
            <a:off x="961464" y="2322936"/>
            <a:ext cx="7835639" cy="400110"/>
          </a:xfrm>
          <a:prstGeom prst="rect">
            <a:avLst/>
          </a:prstGeom>
          <a:noFill/>
        </p:spPr>
        <p:txBody>
          <a:bodyPr wrap="square" rtlCol="0">
            <a:spAutoFit/>
          </a:bodyPr>
          <a:lstStyle>
            <a:defPPr>
              <a:defRPr lang="zh-CN"/>
            </a:defPPr>
            <a:lvl1pPr>
              <a:lnSpc>
                <a:spcPct val="150000"/>
              </a:lnSpc>
              <a:defRPr sz="2000" b="1">
                <a:solidFill>
                  <a:srgbClr val="466E8C"/>
                </a:solidFill>
                <a:cs typeface="+mn-ea"/>
              </a:defRPr>
            </a:lvl1pPr>
          </a:lstStyle>
          <a:p>
            <a:pPr>
              <a:lnSpc>
                <a:spcPct val="100000"/>
              </a:lnSpc>
            </a:pPr>
            <a:r>
              <a:rPr lang="zh-CN" altLang="en-US" dirty="0" smtClean="0">
                <a:solidFill>
                  <a:schemeClr val="tx1"/>
                </a:solidFill>
                <a:sym typeface="+mn-lt"/>
              </a:rPr>
              <a:t>　　</a:t>
            </a:r>
            <a:r>
              <a:rPr lang="en-US" altLang="zh-CN" dirty="0" smtClean="0">
                <a:solidFill>
                  <a:schemeClr val="tx1"/>
                </a:solidFill>
                <a:sym typeface="+mn-lt"/>
              </a:rPr>
              <a:t>3.</a:t>
            </a:r>
            <a:r>
              <a:rPr lang="zh-CN" altLang="en-US" dirty="0" smtClean="0">
                <a:solidFill>
                  <a:schemeClr val="tx1"/>
                </a:solidFill>
                <a:sym typeface="+mn-lt"/>
              </a:rPr>
              <a:t>观看阅读</a:t>
            </a:r>
            <a:r>
              <a:rPr lang="zh-CN" altLang="en-US" dirty="0">
                <a:solidFill>
                  <a:schemeClr val="tx1"/>
                </a:solidFill>
                <a:sym typeface="+mn-lt"/>
              </a:rPr>
              <a:t>材料，思考带宽对个人及信息系统的</a:t>
            </a:r>
            <a:r>
              <a:rPr lang="zh-CN" altLang="en-US" dirty="0" smtClean="0">
                <a:solidFill>
                  <a:schemeClr val="tx1"/>
                </a:solidFill>
                <a:sym typeface="+mn-lt"/>
              </a:rPr>
              <a:t>影响。</a:t>
            </a:r>
            <a:endParaRPr lang="zh-CN" altLang="en-US" dirty="0">
              <a:solidFill>
                <a:schemeClr val="tx1"/>
              </a:solidFill>
              <a:sym typeface="+mn-lt"/>
            </a:endParaRPr>
          </a:p>
        </p:txBody>
      </p:sp>
      <p:sp>
        <p:nvSpPr>
          <p:cNvPr id="16" name="文本框 9"/>
          <p:cNvSpPr txBox="1"/>
          <p:nvPr/>
        </p:nvSpPr>
        <p:spPr>
          <a:xfrm>
            <a:off x="888814" y="1165232"/>
            <a:ext cx="7466909" cy="830997"/>
          </a:xfrm>
          <a:prstGeom prst="rect">
            <a:avLst/>
          </a:prstGeom>
          <a:noFill/>
        </p:spPr>
        <p:txBody>
          <a:bodyPr wrap="square" rtlCol="0">
            <a:spAutoFit/>
          </a:bodyPr>
          <a:lstStyle>
            <a:defPPr>
              <a:defRPr lang="zh-CN"/>
            </a:defPPr>
            <a:lvl1pPr>
              <a:defRPr sz="4000" b="1" kern="0">
                <a:solidFill>
                  <a:srgbClr val="8D3D4B"/>
                </a:solidFill>
                <a:effectLst>
                  <a:outerShdw blurRad="38100" dist="38100" dir="2700000" algn="tl">
                    <a:srgbClr val="C0C0C0"/>
                  </a:outerShdw>
                </a:effectLst>
                <a:latin typeface="楷体_GB2312" pitchFamily="49" charset="-122"/>
                <a:ea typeface="楷体_GB2312"/>
                <a:cs typeface="+mj-cs"/>
              </a:defRPr>
            </a:lvl1pPr>
          </a:lstStyle>
          <a:p>
            <a:pPr>
              <a:lnSpc>
                <a:spcPct val="150000"/>
              </a:lnSpc>
            </a:pPr>
            <a:r>
              <a:rPr lang="zh-CN" altLang="en-US" sz="3200" dirty="0">
                <a:solidFill>
                  <a:srgbClr val="466E8C"/>
                </a:solidFill>
                <a:effectLst/>
              </a:rPr>
              <a:t>活动</a:t>
            </a:r>
            <a:r>
              <a:rPr lang="en-US" altLang="zh-CN" sz="3200" dirty="0">
                <a:solidFill>
                  <a:srgbClr val="466E8C"/>
                </a:solidFill>
                <a:effectLst/>
              </a:rPr>
              <a:t>2</a:t>
            </a:r>
            <a:r>
              <a:rPr lang="zh-CN" altLang="en-US" sz="3200" dirty="0">
                <a:solidFill>
                  <a:srgbClr val="466E8C"/>
                </a:solidFill>
                <a:effectLst/>
              </a:rPr>
              <a:t>：网络性能对信息系统的影响</a:t>
            </a:r>
          </a:p>
        </p:txBody>
      </p:sp>
      <p:sp>
        <p:nvSpPr>
          <p:cNvPr id="24" name="等腰三角形 8"/>
          <p:cNvSpPr/>
          <p:nvPr/>
        </p:nvSpPr>
        <p:spPr>
          <a:xfrm rot="5400000">
            <a:off x="508266" y="1522207"/>
            <a:ext cx="193467" cy="166782"/>
          </a:xfrm>
          <a:prstGeom prst="triangle">
            <a:avLst/>
          </a:prstGeom>
          <a:solidFill>
            <a:srgbClr val="7BA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33A"/>
              </a:solidFill>
            </a:endParaRPr>
          </a:p>
        </p:txBody>
      </p:sp>
      <p:sp>
        <p:nvSpPr>
          <p:cNvPr id="27" name="任意多边形 16"/>
          <p:cNvSpPr/>
          <p:nvPr/>
        </p:nvSpPr>
        <p:spPr>
          <a:xfrm rot="10800000" flipH="1">
            <a:off x="232996" y="1996229"/>
            <a:ext cx="8678007" cy="4488653"/>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1F4E79">
                <a:alpha val="6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p:bldP spid="11" grpId="0" animBg="1"/>
      <p:bldP spid="5" grpId="0" animBg="1"/>
      <p:bldP spid="14" grpId="0"/>
      <p:bldP spid="15" grpId="0" animBg="1"/>
      <p:bldP spid="17" grpId="0"/>
      <p:bldP spid="21" grpId="0"/>
      <p:bldP spid="25" grpId="0" bldLvl="0" animBg="1"/>
      <p:bldP spid="26"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任意多边形 16"/>
          <p:cNvSpPr/>
          <p:nvPr/>
        </p:nvSpPr>
        <p:spPr>
          <a:xfrm rot="10800000" flipH="1">
            <a:off x="232996" y="1996229"/>
            <a:ext cx="8678007" cy="4488653"/>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1F4E79">
                <a:alpha val="6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33" name="直接连接符 32"/>
          <p:cNvCxnSpPr>
            <a:stCxn id="13" idx="2"/>
            <a:endCxn id="14" idx="0"/>
          </p:cNvCxnSpPr>
          <p:nvPr/>
        </p:nvCxnSpPr>
        <p:spPr>
          <a:xfrm flipH="1">
            <a:off x="1899721" y="2446151"/>
            <a:ext cx="1534472" cy="710832"/>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7407846" y="4877747"/>
            <a:ext cx="1433501" cy="1249680"/>
            <a:chOff x="12142" y="5274"/>
            <a:chExt cx="2299" cy="1968"/>
          </a:xfrm>
          <a:solidFill>
            <a:srgbClr val="466E8C"/>
          </a:solidFill>
        </p:grpSpPr>
        <p:sp>
          <p:nvSpPr>
            <p:cNvPr id="25" name="文本框 24"/>
            <p:cNvSpPr txBox="1"/>
            <p:nvPr/>
          </p:nvSpPr>
          <p:spPr>
            <a:xfrm>
              <a:off x="12142" y="5274"/>
              <a:ext cx="2299" cy="582"/>
            </a:xfrm>
            <a:prstGeom prst="rect">
              <a:avLst/>
            </a:prstGeom>
            <a:grpFill/>
          </p:spPr>
          <p:txBody>
            <a:bodyPr wrap="square" rtlCol="0" anchor="t">
              <a:spAutoFit/>
            </a:bodyPr>
            <a:lstStyle/>
            <a:p>
              <a:pPr lvl="0" algn="ctr"/>
              <a:r>
                <a:rPr lang="zh-CN" altLang="en-US" b="1" dirty="0">
                  <a:solidFill>
                    <a:schemeClr val="bg1"/>
                  </a:solidFill>
                  <a:cs typeface="+mn-ea"/>
                  <a:sym typeface="+mn-lt"/>
                </a:rPr>
                <a:t>服务类型</a:t>
              </a:r>
            </a:p>
          </p:txBody>
        </p:sp>
        <p:sp>
          <p:nvSpPr>
            <p:cNvPr id="29" name="文本框 28"/>
            <p:cNvSpPr txBox="1"/>
            <p:nvPr/>
          </p:nvSpPr>
          <p:spPr>
            <a:xfrm>
              <a:off x="12142" y="5967"/>
              <a:ext cx="2299" cy="582"/>
            </a:xfrm>
            <a:prstGeom prst="rect">
              <a:avLst/>
            </a:prstGeom>
            <a:grpFill/>
          </p:spPr>
          <p:txBody>
            <a:bodyPr wrap="square" rtlCol="0" anchor="t">
              <a:spAutoFit/>
            </a:bodyPr>
            <a:lstStyle/>
            <a:p>
              <a:pPr lvl="0" algn="ctr"/>
              <a:r>
                <a:rPr lang="zh-CN" altLang="en-US" b="1">
                  <a:solidFill>
                    <a:schemeClr val="bg1"/>
                  </a:solidFill>
                  <a:cs typeface="+mn-ea"/>
                  <a:sym typeface="+mn-lt"/>
                </a:rPr>
                <a:t>用户规模</a:t>
              </a:r>
            </a:p>
          </p:txBody>
        </p:sp>
        <p:sp>
          <p:nvSpPr>
            <p:cNvPr id="31" name="文本框 30"/>
            <p:cNvSpPr txBox="1"/>
            <p:nvPr/>
          </p:nvSpPr>
          <p:spPr>
            <a:xfrm>
              <a:off x="12142" y="6660"/>
              <a:ext cx="2282" cy="582"/>
            </a:xfrm>
            <a:prstGeom prst="rect">
              <a:avLst/>
            </a:prstGeom>
            <a:grpFill/>
          </p:spPr>
          <p:txBody>
            <a:bodyPr wrap="square" rtlCol="0" anchor="t">
              <a:spAutoFit/>
            </a:bodyPr>
            <a:lstStyle/>
            <a:p>
              <a:pPr lvl="0" algn="ctr"/>
              <a:r>
                <a:rPr lang="zh-CN" altLang="en-US" b="1">
                  <a:solidFill>
                    <a:schemeClr val="bg1"/>
                  </a:solidFill>
                  <a:cs typeface="+mn-ea"/>
                  <a:sym typeface="+mn-lt"/>
                </a:rPr>
                <a:t>发展余量</a:t>
              </a:r>
            </a:p>
          </p:txBody>
        </p:sp>
      </p:grpSp>
      <p:sp>
        <p:nvSpPr>
          <p:cNvPr id="32" name="文本框 31"/>
          <p:cNvSpPr txBox="1"/>
          <p:nvPr/>
        </p:nvSpPr>
        <p:spPr>
          <a:xfrm>
            <a:off x="6519846" y="4877747"/>
            <a:ext cx="775674" cy="369570"/>
          </a:xfrm>
          <a:prstGeom prst="rect">
            <a:avLst/>
          </a:prstGeom>
          <a:solidFill>
            <a:srgbClr val="466E8C"/>
          </a:solidFill>
        </p:spPr>
        <p:txBody>
          <a:bodyPr wrap="square" rtlCol="0" anchor="t">
            <a:spAutoFit/>
          </a:bodyPr>
          <a:lstStyle/>
          <a:p>
            <a:pPr lvl="0" algn="ctr"/>
            <a:r>
              <a:rPr lang="zh-CN" altLang="en-US" b="1">
                <a:solidFill>
                  <a:schemeClr val="bg1"/>
                </a:solidFill>
                <a:cs typeface="+mn-ea"/>
                <a:sym typeface="+mn-lt"/>
              </a:rPr>
              <a:t>宽</a:t>
            </a:r>
          </a:p>
        </p:txBody>
      </p:sp>
      <p:sp>
        <p:nvSpPr>
          <p:cNvPr id="21" name="文本框 20"/>
          <p:cNvSpPr txBox="1"/>
          <p:nvPr/>
        </p:nvSpPr>
        <p:spPr>
          <a:xfrm>
            <a:off x="6519846" y="4437692"/>
            <a:ext cx="775674" cy="369570"/>
          </a:xfrm>
          <a:prstGeom prst="rect">
            <a:avLst/>
          </a:prstGeom>
          <a:solidFill>
            <a:srgbClr val="466E8C"/>
          </a:solidFill>
        </p:spPr>
        <p:txBody>
          <a:bodyPr wrap="square" rtlCol="0" anchor="t">
            <a:spAutoFit/>
          </a:bodyPr>
          <a:lstStyle/>
          <a:p>
            <a:pPr algn="ctr"/>
            <a:r>
              <a:rPr lang="zh-CN" altLang="en-US" b="1">
                <a:solidFill>
                  <a:schemeClr val="bg1"/>
                </a:solidFill>
                <a:cs typeface="+mn-ea"/>
                <a:sym typeface="+mn-lt"/>
              </a:rPr>
              <a:t>个人</a:t>
            </a:r>
          </a:p>
        </p:txBody>
      </p:sp>
      <p:sp>
        <p:nvSpPr>
          <p:cNvPr id="22" name="文本框 21"/>
          <p:cNvSpPr txBox="1"/>
          <p:nvPr/>
        </p:nvSpPr>
        <p:spPr>
          <a:xfrm>
            <a:off x="7407846" y="4416102"/>
            <a:ext cx="1433501" cy="369570"/>
          </a:xfrm>
          <a:prstGeom prst="rect">
            <a:avLst/>
          </a:prstGeom>
          <a:solidFill>
            <a:srgbClr val="466E8C"/>
          </a:solidFill>
        </p:spPr>
        <p:txBody>
          <a:bodyPr wrap="square" rtlCol="0" anchor="t">
            <a:spAutoFit/>
          </a:bodyPr>
          <a:lstStyle/>
          <a:p>
            <a:pPr algn="ctr"/>
            <a:r>
              <a:rPr lang="zh-CN" altLang="en-US" b="1">
                <a:solidFill>
                  <a:schemeClr val="bg1"/>
                </a:solidFill>
                <a:cs typeface="+mn-ea"/>
                <a:sym typeface="+mn-lt"/>
              </a:rPr>
              <a:t>信息系统</a:t>
            </a:r>
          </a:p>
        </p:txBody>
      </p:sp>
      <p:grpSp>
        <p:nvGrpSpPr>
          <p:cNvPr id="72" name="组合 71"/>
          <p:cNvGrpSpPr/>
          <p:nvPr/>
        </p:nvGrpSpPr>
        <p:grpSpPr>
          <a:xfrm>
            <a:off x="6907940" y="4192972"/>
            <a:ext cx="1216512" cy="245110"/>
            <a:chOff x="11138" y="3997"/>
            <a:chExt cx="1951" cy="386"/>
          </a:xfrm>
          <a:solidFill>
            <a:srgbClr val="466E8C"/>
          </a:solidFill>
        </p:grpSpPr>
        <p:cxnSp>
          <p:nvCxnSpPr>
            <p:cNvPr id="46" name="直接连接符 45"/>
            <p:cNvCxnSpPr>
              <a:stCxn id="20" idx="2"/>
              <a:endCxn id="21" idx="0"/>
            </p:cNvCxnSpPr>
            <p:nvPr/>
          </p:nvCxnSpPr>
          <p:spPr>
            <a:xfrm flipH="1">
              <a:off x="11138" y="3997"/>
              <a:ext cx="629" cy="386"/>
            </a:xfrm>
            <a:prstGeom prst="line">
              <a:avLst/>
            </a:prstGeom>
            <a:grpFill/>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20" idx="2"/>
              <a:endCxn id="22" idx="0"/>
            </p:cNvCxnSpPr>
            <p:nvPr/>
          </p:nvCxnSpPr>
          <p:spPr>
            <a:xfrm>
              <a:off x="11766" y="3997"/>
              <a:ext cx="1323" cy="352"/>
            </a:xfrm>
            <a:prstGeom prst="line">
              <a:avLst/>
            </a:prstGeom>
            <a:grpFill/>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5008479" y="3526856"/>
            <a:ext cx="2297828" cy="296545"/>
            <a:chOff x="8152" y="2948"/>
            <a:chExt cx="3673" cy="467"/>
          </a:xfrm>
        </p:grpSpPr>
        <p:cxnSp>
          <p:nvCxnSpPr>
            <p:cNvPr id="37" name="直接连接符 36"/>
            <p:cNvCxnSpPr>
              <a:stCxn id="15" idx="2"/>
              <a:endCxn id="19" idx="0"/>
            </p:cNvCxnSpPr>
            <p:nvPr/>
          </p:nvCxnSpPr>
          <p:spPr>
            <a:xfrm flipH="1">
              <a:off x="8152" y="2948"/>
              <a:ext cx="1864" cy="467"/>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9969" y="2970"/>
              <a:ext cx="1856" cy="445"/>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a:xfrm>
            <a:off x="3429317" y="2476929"/>
            <a:ext cx="1647190" cy="683895"/>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702789" y="2076819"/>
            <a:ext cx="1462807" cy="369332"/>
          </a:xfrm>
          <a:prstGeom prst="rect">
            <a:avLst/>
          </a:prstGeom>
          <a:solidFill>
            <a:srgbClr val="FF6D67"/>
          </a:solidFill>
        </p:spPr>
        <p:txBody>
          <a:bodyPr wrap="square" rtlCol="0" anchor="t">
            <a:spAutoFit/>
          </a:bodyPr>
          <a:lstStyle/>
          <a:p>
            <a:pPr lvl="0" algn="ctr"/>
            <a:r>
              <a:rPr lang="zh-CN" altLang="en-US" b="1" dirty="0">
                <a:solidFill>
                  <a:schemeClr val="bg1"/>
                </a:solidFill>
                <a:cs typeface="+mn-ea"/>
                <a:sym typeface="+mn-lt"/>
              </a:rPr>
              <a:t>接入互联网</a:t>
            </a:r>
          </a:p>
        </p:txBody>
      </p:sp>
      <p:sp>
        <p:nvSpPr>
          <p:cNvPr id="14" name="文本框 13"/>
          <p:cNvSpPr txBox="1"/>
          <p:nvPr/>
        </p:nvSpPr>
        <p:spPr>
          <a:xfrm>
            <a:off x="1288971" y="3156983"/>
            <a:ext cx="1221500" cy="369332"/>
          </a:xfrm>
          <a:prstGeom prst="rect">
            <a:avLst/>
          </a:prstGeom>
          <a:solidFill>
            <a:srgbClr val="466E8C"/>
          </a:solidFill>
        </p:spPr>
        <p:txBody>
          <a:bodyPr wrap="square" rtlCol="0" anchor="t">
            <a:spAutoFit/>
          </a:bodyPr>
          <a:lstStyle/>
          <a:p>
            <a:pPr algn="ctr"/>
            <a:r>
              <a:rPr lang="zh-CN" altLang="en-US" b="1" dirty="0">
                <a:solidFill>
                  <a:schemeClr val="bg1"/>
                </a:solidFill>
                <a:cs typeface="+mn-ea"/>
                <a:sym typeface="+mn-lt"/>
              </a:rPr>
              <a:t>接入方式</a:t>
            </a:r>
          </a:p>
        </p:txBody>
      </p:sp>
      <p:sp>
        <p:nvSpPr>
          <p:cNvPr id="15" name="文本框 14"/>
          <p:cNvSpPr txBox="1"/>
          <p:nvPr/>
        </p:nvSpPr>
        <p:spPr>
          <a:xfrm>
            <a:off x="4603749" y="3157226"/>
            <a:ext cx="3141980" cy="369332"/>
          </a:xfrm>
          <a:prstGeom prst="rect">
            <a:avLst/>
          </a:prstGeom>
          <a:solidFill>
            <a:srgbClr val="466E8C"/>
          </a:solidFill>
        </p:spPr>
        <p:txBody>
          <a:bodyPr wrap="square" rtlCol="0" anchor="t">
            <a:spAutoFit/>
          </a:bodyPr>
          <a:lstStyle/>
          <a:p>
            <a:pPr algn="ctr"/>
            <a:r>
              <a:rPr lang="zh-CN" altLang="en-US" b="1">
                <a:solidFill>
                  <a:schemeClr val="bg1"/>
                </a:solidFill>
                <a:cs typeface="+mn-ea"/>
                <a:sym typeface="+mn-lt"/>
              </a:rPr>
              <a:t>接入性能（带宽 </a:t>
            </a:r>
            <a:r>
              <a:rPr lang="en-US" altLang="zh-CN" b="1">
                <a:solidFill>
                  <a:schemeClr val="bg1"/>
                </a:solidFill>
                <a:cs typeface="+mn-ea"/>
                <a:sym typeface="+mn-lt"/>
              </a:rPr>
              <a:t>&amp; </a:t>
            </a:r>
            <a:r>
              <a:rPr lang="zh-CN" altLang="en-US" b="1">
                <a:solidFill>
                  <a:schemeClr val="bg1"/>
                </a:solidFill>
                <a:cs typeface="+mn-ea"/>
                <a:sym typeface="+mn-lt"/>
              </a:rPr>
              <a:t>网速）</a:t>
            </a:r>
          </a:p>
        </p:txBody>
      </p:sp>
      <p:sp>
        <p:nvSpPr>
          <p:cNvPr id="26" name="文本框 25"/>
          <p:cNvSpPr txBox="1"/>
          <p:nvPr/>
        </p:nvSpPr>
        <p:spPr>
          <a:xfrm>
            <a:off x="2003947" y="4867586"/>
            <a:ext cx="1455948" cy="369332"/>
          </a:xfrm>
          <a:prstGeom prst="rect">
            <a:avLst/>
          </a:prstGeom>
          <a:solidFill>
            <a:srgbClr val="466E8C"/>
          </a:solidFill>
        </p:spPr>
        <p:txBody>
          <a:bodyPr wrap="square" rtlCol="0" anchor="t">
            <a:spAutoFit/>
          </a:bodyPr>
          <a:lstStyle/>
          <a:p>
            <a:pPr lvl="0" algn="ctr"/>
            <a:r>
              <a:rPr lang="zh-CN" altLang="en-US" b="1" dirty="0">
                <a:solidFill>
                  <a:schemeClr val="bg1"/>
                </a:solidFill>
                <a:cs typeface="+mn-ea"/>
                <a:sym typeface="+mn-lt"/>
              </a:rPr>
              <a:t>静态</a:t>
            </a:r>
            <a:r>
              <a:rPr lang="en-US" altLang="zh-CN" b="1" dirty="0">
                <a:solidFill>
                  <a:schemeClr val="bg1"/>
                </a:solidFill>
                <a:cs typeface="+mn-ea"/>
                <a:sym typeface="+mn-lt"/>
              </a:rPr>
              <a:t>IP</a:t>
            </a:r>
          </a:p>
        </p:txBody>
      </p:sp>
      <p:sp>
        <p:nvSpPr>
          <p:cNvPr id="27" name="文本框 26"/>
          <p:cNvSpPr txBox="1"/>
          <p:nvPr/>
        </p:nvSpPr>
        <p:spPr>
          <a:xfrm>
            <a:off x="2002687" y="5747696"/>
            <a:ext cx="1456572" cy="369332"/>
          </a:xfrm>
          <a:prstGeom prst="rect">
            <a:avLst/>
          </a:prstGeom>
          <a:solidFill>
            <a:srgbClr val="466E8C"/>
          </a:solidFill>
        </p:spPr>
        <p:txBody>
          <a:bodyPr wrap="square" rtlCol="0" anchor="t">
            <a:spAutoFit/>
          </a:bodyPr>
          <a:lstStyle/>
          <a:p>
            <a:pPr lvl="0" algn="l"/>
            <a:r>
              <a:rPr lang="en-US" altLang="zh-CN" b="1">
                <a:solidFill>
                  <a:schemeClr val="bg1"/>
                </a:solidFill>
                <a:cs typeface="+mn-ea"/>
                <a:sym typeface="+mn-lt"/>
              </a:rPr>
              <a:t>PPPoE</a:t>
            </a:r>
            <a:r>
              <a:rPr lang="zh-CN" altLang="en-US" b="1">
                <a:solidFill>
                  <a:schemeClr val="bg1"/>
                </a:solidFill>
                <a:cs typeface="+mn-ea"/>
                <a:sym typeface="+mn-lt"/>
              </a:rPr>
              <a:t>协议</a:t>
            </a:r>
          </a:p>
        </p:txBody>
      </p:sp>
      <p:sp>
        <p:nvSpPr>
          <p:cNvPr id="28" name="文本框 27"/>
          <p:cNvSpPr txBox="1"/>
          <p:nvPr/>
        </p:nvSpPr>
        <p:spPr>
          <a:xfrm>
            <a:off x="3765721" y="4877746"/>
            <a:ext cx="1298818" cy="369332"/>
          </a:xfrm>
          <a:prstGeom prst="rect">
            <a:avLst/>
          </a:prstGeom>
          <a:solidFill>
            <a:srgbClr val="466E8C"/>
          </a:solidFill>
        </p:spPr>
        <p:txBody>
          <a:bodyPr wrap="square" rtlCol="0" anchor="t">
            <a:spAutoFit/>
          </a:bodyPr>
          <a:lstStyle/>
          <a:p>
            <a:pPr lvl="0" algn="ctr"/>
            <a:r>
              <a:rPr lang="zh-CN" altLang="en-US" b="1">
                <a:solidFill>
                  <a:schemeClr val="bg1"/>
                </a:solidFill>
                <a:cs typeface="+mn-ea"/>
                <a:sym typeface="+mn-lt"/>
              </a:rPr>
              <a:t>接入方式</a:t>
            </a:r>
          </a:p>
        </p:txBody>
      </p:sp>
      <p:sp>
        <p:nvSpPr>
          <p:cNvPr id="30" name="文本框 29"/>
          <p:cNvSpPr txBox="1"/>
          <p:nvPr/>
        </p:nvSpPr>
        <p:spPr>
          <a:xfrm>
            <a:off x="5123374" y="4858061"/>
            <a:ext cx="1300065" cy="369332"/>
          </a:xfrm>
          <a:prstGeom prst="rect">
            <a:avLst/>
          </a:prstGeom>
          <a:solidFill>
            <a:srgbClr val="466E8C"/>
          </a:solidFill>
        </p:spPr>
        <p:txBody>
          <a:bodyPr wrap="square" rtlCol="0" anchor="t">
            <a:spAutoFit/>
          </a:bodyPr>
          <a:lstStyle/>
          <a:p>
            <a:pPr lvl="0" algn="ctr"/>
            <a:r>
              <a:rPr lang="zh-CN" altLang="en-US" b="1">
                <a:solidFill>
                  <a:schemeClr val="bg1"/>
                </a:solidFill>
                <a:cs typeface="+mn-ea"/>
                <a:sym typeface="+mn-lt"/>
              </a:rPr>
              <a:t>限速策略</a:t>
            </a:r>
          </a:p>
        </p:txBody>
      </p:sp>
      <p:sp>
        <p:nvSpPr>
          <p:cNvPr id="23" name="文本框 22"/>
          <p:cNvSpPr txBox="1"/>
          <p:nvPr/>
        </p:nvSpPr>
        <p:spPr>
          <a:xfrm>
            <a:off x="289481" y="5307641"/>
            <a:ext cx="1630538" cy="369332"/>
          </a:xfrm>
          <a:prstGeom prst="rect">
            <a:avLst/>
          </a:prstGeom>
          <a:solidFill>
            <a:srgbClr val="466E8C"/>
          </a:solidFill>
        </p:spPr>
        <p:txBody>
          <a:bodyPr wrap="square" rtlCol="0" anchor="t">
            <a:spAutoFit/>
          </a:bodyPr>
          <a:lstStyle/>
          <a:p>
            <a:pPr lvl="0" algn="ctr"/>
            <a:r>
              <a:rPr lang="en-US" altLang="zh-CN" b="1" dirty="0">
                <a:solidFill>
                  <a:schemeClr val="bg1"/>
                </a:solidFill>
                <a:cs typeface="+mn-ea"/>
                <a:sym typeface="+mn-lt"/>
              </a:rPr>
              <a:t>5</a:t>
            </a:r>
            <a:r>
              <a:rPr lang="zh-CN" altLang="en-US" b="1" dirty="0">
                <a:solidFill>
                  <a:schemeClr val="bg1"/>
                </a:solidFill>
                <a:cs typeface="+mn-ea"/>
                <a:sym typeface="+mn-lt"/>
              </a:rPr>
              <a:t>种传输介质</a:t>
            </a:r>
          </a:p>
        </p:txBody>
      </p:sp>
      <p:sp>
        <p:nvSpPr>
          <p:cNvPr id="8" name="文本框 7"/>
          <p:cNvSpPr txBox="1"/>
          <p:nvPr/>
        </p:nvSpPr>
        <p:spPr>
          <a:xfrm>
            <a:off x="289481" y="5747696"/>
            <a:ext cx="1630539" cy="369332"/>
          </a:xfrm>
          <a:prstGeom prst="rect">
            <a:avLst/>
          </a:prstGeom>
          <a:solidFill>
            <a:srgbClr val="466E8C"/>
          </a:solidFill>
        </p:spPr>
        <p:txBody>
          <a:bodyPr wrap="square" rtlCol="0" anchor="t">
            <a:spAutoFit/>
          </a:bodyPr>
          <a:lstStyle/>
          <a:p>
            <a:pPr lvl="0" algn="ctr"/>
            <a:r>
              <a:rPr lang="zh-CN" altLang="en-US" b="1">
                <a:solidFill>
                  <a:schemeClr val="bg1"/>
                </a:solidFill>
                <a:cs typeface="+mn-ea"/>
                <a:sym typeface="+mn-lt"/>
              </a:rPr>
              <a:t>调制解调器</a:t>
            </a:r>
          </a:p>
        </p:txBody>
      </p:sp>
      <p:sp>
        <p:nvSpPr>
          <p:cNvPr id="9" name="文本框 8"/>
          <p:cNvSpPr txBox="1"/>
          <p:nvPr/>
        </p:nvSpPr>
        <p:spPr>
          <a:xfrm>
            <a:off x="289481" y="4867586"/>
            <a:ext cx="1630538" cy="369332"/>
          </a:xfrm>
          <a:prstGeom prst="rect">
            <a:avLst/>
          </a:prstGeom>
          <a:solidFill>
            <a:srgbClr val="466E8C"/>
          </a:solidFill>
        </p:spPr>
        <p:txBody>
          <a:bodyPr wrap="square" rtlCol="0" anchor="t">
            <a:spAutoFit/>
          </a:bodyPr>
          <a:lstStyle/>
          <a:p>
            <a:pPr lvl="0" algn="ctr"/>
            <a:r>
              <a:rPr lang="en-US" altLang="zh-CN" b="1" dirty="0">
                <a:solidFill>
                  <a:schemeClr val="bg1"/>
                </a:solidFill>
                <a:cs typeface="+mn-ea"/>
                <a:sym typeface="+mn-lt"/>
              </a:rPr>
              <a:t>8</a:t>
            </a:r>
            <a:r>
              <a:rPr lang="zh-CN" altLang="en-US" b="1" dirty="0">
                <a:solidFill>
                  <a:schemeClr val="bg1"/>
                </a:solidFill>
                <a:cs typeface="+mn-ea"/>
                <a:sym typeface="+mn-lt"/>
              </a:rPr>
              <a:t>种接入方式</a:t>
            </a:r>
          </a:p>
        </p:txBody>
      </p:sp>
      <p:sp>
        <p:nvSpPr>
          <p:cNvPr id="10" name="文本框 9"/>
          <p:cNvSpPr txBox="1"/>
          <p:nvPr/>
        </p:nvSpPr>
        <p:spPr>
          <a:xfrm>
            <a:off x="2004582" y="5307641"/>
            <a:ext cx="1455948" cy="369332"/>
          </a:xfrm>
          <a:prstGeom prst="rect">
            <a:avLst/>
          </a:prstGeom>
          <a:solidFill>
            <a:srgbClr val="466E8C"/>
          </a:solidFill>
        </p:spPr>
        <p:txBody>
          <a:bodyPr wrap="square" rtlCol="0" anchor="t">
            <a:spAutoFit/>
          </a:bodyPr>
          <a:lstStyle/>
          <a:p>
            <a:pPr lvl="0" algn="ctr"/>
            <a:r>
              <a:rPr lang="zh-CN" altLang="en-US" b="1">
                <a:solidFill>
                  <a:schemeClr val="bg1"/>
                </a:solidFill>
                <a:cs typeface="+mn-ea"/>
                <a:sym typeface="+mn-lt"/>
              </a:rPr>
              <a:t>动态</a:t>
            </a:r>
            <a:r>
              <a:rPr lang="en-US" altLang="zh-CN" b="1">
                <a:solidFill>
                  <a:schemeClr val="bg1"/>
                </a:solidFill>
                <a:cs typeface="+mn-ea"/>
                <a:sym typeface="+mn-lt"/>
              </a:rPr>
              <a:t>DHCP</a:t>
            </a:r>
            <a:endParaRPr lang="zh-CN" altLang="en-US" b="1">
              <a:solidFill>
                <a:schemeClr val="bg1"/>
              </a:solidFill>
              <a:cs typeface="+mn-ea"/>
              <a:sym typeface="+mn-lt"/>
            </a:endParaRPr>
          </a:p>
        </p:txBody>
      </p:sp>
      <p:sp>
        <p:nvSpPr>
          <p:cNvPr id="12" name="文本框 11"/>
          <p:cNvSpPr txBox="1"/>
          <p:nvPr/>
        </p:nvSpPr>
        <p:spPr>
          <a:xfrm>
            <a:off x="3765721" y="5317801"/>
            <a:ext cx="1298818" cy="369332"/>
          </a:xfrm>
          <a:prstGeom prst="rect">
            <a:avLst/>
          </a:prstGeom>
          <a:solidFill>
            <a:srgbClr val="466E8C"/>
          </a:solidFill>
        </p:spPr>
        <p:txBody>
          <a:bodyPr wrap="square" rtlCol="0" anchor="t">
            <a:spAutoFit/>
          </a:bodyPr>
          <a:lstStyle/>
          <a:p>
            <a:pPr lvl="0" algn="ctr"/>
            <a:r>
              <a:rPr lang="zh-CN" altLang="en-US" b="1">
                <a:solidFill>
                  <a:schemeClr val="bg1"/>
                </a:solidFill>
                <a:cs typeface="+mn-ea"/>
                <a:sym typeface="+mn-lt"/>
              </a:rPr>
              <a:t>设备类型</a:t>
            </a:r>
          </a:p>
        </p:txBody>
      </p:sp>
      <p:sp>
        <p:nvSpPr>
          <p:cNvPr id="16" name="文本框 15"/>
          <p:cNvSpPr txBox="1"/>
          <p:nvPr/>
        </p:nvSpPr>
        <p:spPr>
          <a:xfrm>
            <a:off x="3765707" y="5757856"/>
            <a:ext cx="1298195" cy="369332"/>
          </a:xfrm>
          <a:prstGeom prst="rect">
            <a:avLst/>
          </a:prstGeom>
          <a:solidFill>
            <a:srgbClr val="466E8C"/>
          </a:solidFill>
        </p:spPr>
        <p:txBody>
          <a:bodyPr wrap="square" rtlCol="0" anchor="t">
            <a:spAutoFit/>
          </a:bodyPr>
          <a:lstStyle/>
          <a:p>
            <a:pPr lvl="0" algn="ctr"/>
            <a:r>
              <a:rPr lang="zh-CN" altLang="en-US" b="1">
                <a:solidFill>
                  <a:schemeClr val="bg1"/>
                </a:solidFill>
                <a:cs typeface="+mn-ea"/>
                <a:sym typeface="+mn-lt"/>
              </a:rPr>
              <a:t>设备数量</a:t>
            </a:r>
          </a:p>
        </p:txBody>
      </p:sp>
      <p:sp>
        <p:nvSpPr>
          <p:cNvPr id="19" name="文本框 18"/>
          <p:cNvSpPr txBox="1"/>
          <p:nvPr/>
        </p:nvSpPr>
        <p:spPr>
          <a:xfrm>
            <a:off x="4562374" y="3823401"/>
            <a:ext cx="892275" cy="369332"/>
          </a:xfrm>
          <a:prstGeom prst="rect">
            <a:avLst/>
          </a:prstGeom>
          <a:solidFill>
            <a:srgbClr val="00B0F0"/>
          </a:solidFill>
        </p:spPr>
        <p:txBody>
          <a:bodyPr wrap="square" rtlCol="0" anchor="t">
            <a:spAutoFit/>
          </a:bodyPr>
          <a:lstStyle/>
          <a:p>
            <a:pPr algn="ctr"/>
            <a:r>
              <a:rPr lang="zh-CN" altLang="en-US" b="1">
                <a:solidFill>
                  <a:schemeClr val="bg1"/>
                </a:solidFill>
                <a:cs typeface="+mn-ea"/>
                <a:sym typeface="+mn-lt"/>
              </a:rPr>
              <a:t>因素</a:t>
            </a:r>
          </a:p>
        </p:txBody>
      </p:sp>
      <p:sp>
        <p:nvSpPr>
          <p:cNvPr id="20" name="文本框 19"/>
          <p:cNvSpPr txBox="1"/>
          <p:nvPr/>
        </p:nvSpPr>
        <p:spPr>
          <a:xfrm>
            <a:off x="6853454" y="3823401"/>
            <a:ext cx="892275" cy="369332"/>
          </a:xfrm>
          <a:prstGeom prst="rect">
            <a:avLst/>
          </a:prstGeom>
          <a:solidFill>
            <a:srgbClr val="00B0F0"/>
          </a:solidFill>
        </p:spPr>
        <p:txBody>
          <a:bodyPr wrap="square" rtlCol="0" anchor="t">
            <a:spAutoFit/>
          </a:bodyPr>
          <a:lstStyle/>
          <a:p>
            <a:pPr algn="ctr"/>
            <a:r>
              <a:rPr lang="zh-CN" altLang="en-US" b="1">
                <a:solidFill>
                  <a:schemeClr val="bg1"/>
                </a:solidFill>
                <a:cs typeface="+mn-ea"/>
                <a:sym typeface="+mn-lt"/>
              </a:rPr>
              <a:t>影响</a:t>
            </a:r>
          </a:p>
        </p:txBody>
      </p:sp>
      <p:sp>
        <p:nvSpPr>
          <p:cNvPr id="17" name="文本框 16"/>
          <p:cNvSpPr txBox="1"/>
          <p:nvPr/>
        </p:nvSpPr>
        <p:spPr>
          <a:xfrm>
            <a:off x="2004558" y="4427531"/>
            <a:ext cx="1454701" cy="369570"/>
          </a:xfrm>
          <a:prstGeom prst="rect">
            <a:avLst/>
          </a:prstGeom>
          <a:solidFill>
            <a:srgbClr val="00B050"/>
          </a:solidFill>
          <a:ln>
            <a:solidFill>
              <a:schemeClr val="bg1">
                <a:lumMod val="50000"/>
              </a:schemeClr>
            </a:solidFill>
          </a:ln>
        </p:spPr>
        <p:txBody>
          <a:bodyPr wrap="square" rtlCol="0" anchor="t">
            <a:spAutoFit/>
          </a:bodyPr>
          <a:lstStyle/>
          <a:p>
            <a:pPr algn="ctr"/>
            <a:r>
              <a:rPr lang="zh-CN" altLang="en-US" b="1">
                <a:solidFill>
                  <a:schemeClr val="bg1"/>
                </a:solidFill>
                <a:cs typeface="+mn-ea"/>
                <a:sym typeface="+mn-lt"/>
              </a:rPr>
              <a:t>逻辑连接</a:t>
            </a:r>
          </a:p>
        </p:txBody>
      </p:sp>
      <p:sp>
        <p:nvSpPr>
          <p:cNvPr id="65" name="文本框 64"/>
          <p:cNvSpPr txBox="1"/>
          <p:nvPr/>
        </p:nvSpPr>
        <p:spPr>
          <a:xfrm>
            <a:off x="317279" y="4427531"/>
            <a:ext cx="1602478" cy="369570"/>
          </a:xfrm>
          <a:prstGeom prst="rect">
            <a:avLst/>
          </a:prstGeom>
          <a:solidFill>
            <a:srgbClr val="00B050"/>
          </a:solidFill>
          <a:ln>
            <a:solidFill>
              <a:schemeClr val="bg1">
                <a:lumMod val="50000"/>
              </a:schemeClr>
            </a:solidFill>
          </a:ln>
        </p:spPr>
        <p:txBody>
          <a:bodyPr wrap="square" rtlCol="0" anchor="t">
            <a:spAutoFit/>
          </a:bodyPr>
          <a:lstStyle/>
          <a:p>
            <a:pPr algn="ctr"/>
            <a:r>
              <a:rPr lang="zh-CN" altLang="en-US" b="1" dirty="0">
                <a:solidFill>
                  <a:schemeClr val="bg1"/>
                </a:solidFill>
                <a:cs typeface="+mn-ea"/>
                <a:sym typeface="+mn-lt"/>
              </a:rPr>
              <a:t>物理连接</a:t>
            </a:r>
          </a:p>
        </p:txBody>
      </p:sp>
      <p:grpSp>
        <p:nvGrpSpPr>
          <p:cNvPr id="55" name="组合 54"/>
          <p:cNvGrpSpPr/>
          <p:nvPr/>
        </p:nvGrpSpPr>
        <p:grpSpPr>
          <a:xfrm>
            <a:off x="1118788" y="3526221"/>
            <a:ext cx="1613078" cy="901065"/>
            <a:chOff x="1673" y="2963"/>
            <a:chExt cx="2587" cy="1419"/>
          </a:xfrm>
        </p:grpSpPr>
        <p:cxnSp>
          <p:nvCxnSpPr>
            <p:cNvPr id="35" name="直接连接符 34"/>
            <p:cNvCxnSpPr>
              <a:stCxn id="14" idx="2"/>
              <a:endCxn id="65" idx="0"/>
            </p:cNvCxnSpPr>
            <p:nvPr/>
          </p:nvCxnSpPr>
          <p:spPr>
            <a:xfrm flipH="1">
              <a:off x="1673" y="2963"/>
              <a:ext cx="1253" cy="1419"/>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14" idx="2"/>
              <a:endCxn id="17" idx="0"/>
            </p:cNvCxnSpPr>
            <p:nvPr/>
          </p:nvCxnSpPr>
          <p:spPr>
            <a:xfrm>
              <a:off x="2925" y="2963"/>
              <a:ext cx="1335" cy="1419"/>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7" name="文本框 56"/>
          <p:cNvSpPr txBox="1"/>
          <p:nvPr/>
        </p:nvSpPr>
        <p:spPr>
          <a:xfrm>
            <a:off x="5123362" y="4437691"/>
            <a:ext cx="1299442" cy="369570"/>
          </a:xfrm>
          <a:prstGeom prst="rect">
            <a:avLst/>
          </a:prstGeom>
          <a:solidFill>
            <a:srgbClr val="00B050"/>
          </a:solidFill>
          <a:ln>
            <a:solidFill>
              <a:schemeClr val="bg1">
                <a:lumMod val="50000"/>
              </a:schemeClr>
            </a:solidFill>
          </a:ln>
        </p:spPr>
        <p:txBody>
          <a:bodyPr wrap="square" rtlCol="0" anchor="t">
            <a:spAutoFit/>
          </a:bodyPr>
          <a:lstStyle/>
          <a:p>
            <a:pPr algn="ctr"/>
            <a:r>
              <a:rPr lang="zh-CN" altLang="en-US" b="1" dirty="0">
                <a:solidFill>
                  <a:schemeClr val="bg1"/>
                </a:solidFill>
                <a:cs typeface="+mn-ea"/>
                <a:sym typeface="+mn-lt"/>
              </a:rPr>
              <a:t>逻辑角度</a:t>
            </a:r>
          </a:p>
        </p:txBody>
      </p:sp>
      <p:sp>
        <p:nvSpPr>
          <p:cNvPr id="56" name="文本框 55"/>
          <p:cNvSpPr txBox="1"/>
          <p:nvPr/>
        </p:nvSpPr>
        <p:spPr>
          <a:xfrm>
            <a:off x="3765932" y="4437691"/>
            <a:ext cx="1273877" cy="369570"/>
          </a:xfrm>
          <a:prstGeom prst="rect">
            <a:avLst/>
          </a:prstGeom>
          <a:solidFill>
            <a:srgbClr val="00B050"/>
          </a:solidFill>
          <a:ln>
            <a:solidFill>
              <a:schemeClr val="bg1">
                <a:lumMod val="50000"/>
              </a:schemeClr>
            </a:solidFill>
          </a:ln>
        </p:spPr>
        <p:txBody>
          <a:bodyPr wrap="square" rtlCol="0" anchor="t">
            <a:spAutoFit/>
          </a:bodyPr>
          <a:lstStyle/>
          <a:p>
            <a:pPr algn="ctr"/>
            <a:r>
              <a:rPr lang="zh-CN" altLang="en-US" b="1" dirty="0">
                <a:solidFill>
                  <a:schemeClr val="bg1"/>
                </a:solidFill>
                <a:cs typeface="+mn-ea"/>
                <a:sym typeface="+mn-lt"/>
              </a:rPr>
              <a:t>物理角度</a:t>
            </a:r>
          </a:p>
        </p:txBody>
      </p:sp>
      <p:grpSp>
        <p:nvGrpSpPr>
          <p:cNvPr id="71" name="组合 70"/>
          <p:cNvGrpSpPr/>
          <p:nvPr/>
        </p:nvGrpSpPr>
        <p:grpSpPr>
          <a:xfrm>
            <a:off x="4402829" y="4192971"/>
            <a:ext cx="1369901" cy="245110"/>
            <a:chOff x="7195" y="3997"/>
            <a:chExt cx="2197" cy="386"/>
          </a:xfrm>
        </p:grpSpPr>
        <p:cxnSp>
          <p:nvCxnSpPr>
            <p:cNvPr id="39" name="直接连接符 38"/>
            <p:cNvCxnSpPr>
              <a:stCxn id="19" idx="2"/>
              <a:endCxn id="56" idx="0"/>
            </p:cNvCxnSpPr>
            <p:nvPr/>
          </p:nvCxnSpPr>
          <p:spPr>
            <a:xfrm flipH="1">
              <a:off x="7195" y="3997"/>
              <a:ext cx="971" cy="386"/>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19" idx="2"/>
              <a:endCxn id="57" idx="0"/>
            </p:cNvCxnSpPr>
            <p:nvPr/>
          </p:nvCxnSpPr>
          <p:spPr>
            <a:xfrm>
              <a:off x="8166" y="3997"/>
              <a:ext cx="1226" cy="386"/>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8" name="文本框 9"/>
          <p:cNvSpPr txBox="1"/>
          <p:nvPr/>
        </p:nvSpPr>
        <p:spPr>
          <a:xfrm>
            <a:off x="888814" y="1165232"/>
            <a:ext cx="7466909" cy="715581"/>
          </a:xfrm>
          <a:prstGeom prst="rect">
            <a:avLst/>
          </a:prstGeom>
          <a:noFill/>
        </p:spPr>
        <p:txBody>
          <a:bodyPr wrap="square" rtlCol="0">
            <a:spAutoFit/>
          </a:bodyPr>
          <a:lstStyle>
            <a:defPPr>
              <a:defRPr lang="zh-CN"/>
            </a:defPPr>
            <a:lvl1pPr>
              <a:defRPr sz="4000" b="1" kern="0">
                <a:solidFill>
                  <a:srgbClr val="8D3D4B"/>
                </a:solidFill>
                <a:effectLst>
                  <a:outerShdw blurRad="38100" dist="38100" dir="2700000" algn="tl">
                    <a:srgbClr val="C0C0C0"/>
                  </a:outerShdw>
                </a:effectLst>
                <a:latin typeface="楷体_GB2312" pitchFamily="49" charset="-122"/>
                <a:ea typeface="楷体_GB2312"/>
                <a:cs typeface="+mj-cs"/>
              </a:defRPr>
            </a:lvl1pPr>
          </a:lstStyle>
          <a:p>
            <a:pPr>
              <a:lnSpc>
                <a:spcPct val="150000"/>
              </a:lnSpc>
            </a:pPr>
            <a:r>
              <a:rPr lang="zh-CN" altLang="en-US" sz="3200" dirty="0">
                <a:solidFill>
                  <a:srgbClr val="466E8C"/>
                </a:solidFill>
                <a:effectLst/>
              </a:rPr>
              <a:t>接入互联网总结</a:t>
            </a:r>
          </a:p>
        </p:txBody>
      </p:sp>
      <p:sp>
        <p:nvSpPr>
          <p:cNvPr id="49" name="等腰三角形 8"/>
          <p:cNvSpPr/>
          <p:nvPr/>
        </p:nvSpPr>
        <p:spPr>
          <a:xfrm rot="5400000">
            <a:off x="508266" y="1522207"/>
            <a:ext cx="193467" cy="166782"/>
          </a:xfrm>
          <a:prstGeom prst="triangle">
            <a:avLst/>
          </a:prstGeom>
          <a:solidFill>
            <a:srgbClr val="7BA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33A"/>
              </a:solidFill>
            </a:endParaRPr>
          </a:p>
        </p:txBody>
      </p:sp>
    </p:spTree>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mph" presetSubtype="0" fill="hold" grpId="1" nodeType="clickEffect">
                                  <p:stCondLst>
                                    <p:cond delay="0"/>
                                  </p:stCondLst>
                                  <p:childTnLst>
                                    <p:animClr clrSpc="hsl" dir="cw">
                                      <p:cBhvr override="childStyle">
                                        <p:cTn id="38" dur="500" fill="hold"/>
                                        <p:tgtEl>
                                          <p:spTgt spid="26"/>
                                        </p:tgtEl>
                                        <p:attrNameLst>
                                          <p:attrName>style.color</p:attrName>
                                        </p:attrNameLst>
                                      </p:cBhvr>
                                      <p:by>
                                        <p:hsl h="-7200000" s="0" l="0"/>
                                      </p:by>
                                    </p:animClr>
                                    <p:animClr clrSpc="hsl" dir="cw">
                                      <p:cBhvr>
                                        <p:cTn id="39" dur="500" fill="hold"/>
                                        <p:tgtEl>
                                          <p:spTgt spid="26"/>
                                        </p:tgtEl>
                                        <p:attrNameLst>
                                          <p:attrName>fillcolor</p:attrName>
                                        </p:attrNameLst>
                                      </p:cBhvr>
                                      <p:by>
                                        <p:hsl h="-7200000" s="0" l="0"/>
                                      </p:by>
                                    </p:animClr>
                                    <p:animClr clrSpc="hsl" dir="cw">
                                      <p:cBhvr>
                                        <p:cTn id="40" dur="500" fill="hold"/>
                                        <p:tgtEl>
                                          <p:spTgt spid="26"/>
                                        </p:tgtEl>
                                        <p:attrNameLst>
                                          <p:attrName>stroke.color</p:attrName>
                                        </p:attrNameLst>
                                      </p:cBhvr>
                                      <p:by>
                                        <p:hsl h="-7200000" s="0" l="0"/>
                                      </p:by>
                                    </p:animClr>
                                    <p:set>
                                      <p:cBhvr>
                                        <p:cTn id="41" dur="500" fill="hold"/>
                                        <p:tgtEl>
                                          <p:spTgt spid="26"/>
                                        </p:tgtEl>
                                        <p:attrNameLst>
                                          <p:attrName>fill.type</p:attrName>
                                        </p:attrNameLst>
                                      </p:cBhvr>
                                      <p:to>
                                        <p:strVal val="solid"/>
                                      </p:to>
                                    </p:set>
                                  </p:childTnLst>
                                </p:cTn>
                              </p:par>
                              <p:par>
                                <p:cTn id="42" presetID="22" presetClass="emph" presetSubtype="0" fill="hold" grpId="1" nodeType="withEffect">
                                  <p:stCondLst>
                                    <p:cond delay="0"/>
                                  </p:stCondLst>
                                  <p:childTnLst>
                                    <p:animClr clrSpc="hsl" dir="cw">
                                      <p:cBhvr override="childStyle">
                                        <p:cTn id="43" dur="500" fill="hold"/>
                                        <p:tgtEl>
                                          <p:spTgt spid="10"/>
                                        </p:tgtEl>
                                        <p:attrNameLst>
                                          <p:attrName>style.color</p:attrName>
                                        </p:attrNameLst>
                                      </p:cBhvr>
                                      <p:by>
                                        <p:hsl h="-7200000" s="0" l="0"/>
                                      </p:by>
                                    </p:animClr>
                                    <p:animClr clrSpc="hsl" dir="cw">
                                      <p:cBhvr>
                                        <p:cTn id="44" dur="500" fill="hold"/>
                                        <p:tgtEl>
                                          <p:spTgt spid="10"/>
                                        </p:tgtEl>
                                        <p:attrNameLst>
                                          <p:attrName>fillcolor</p:attrName>
                                        </p:attrNameLst>
                                      </p:cBhvr>
                                      <p:by>
                                        <p:hsl h="-7200000" s="0" l="0"/>
                                      </p:by>
                                    </p:animClr>
                                    <p:animClr clrSpc="hsl" dir="cw">
                                      <p:cBhvr>
                                        <p:cTn id="45" dur="500" fill="hold"/>
                                        <p:tgtEl>
                                          <p:spTgt spid="10"/>
                                        </p:tgtEl>
                                        <p:attrNameLst>
                                          <p:attrName>stroke.color</p:attrName>
                                        </p:attrNameLst>
                                      </p:cBhvr>
                                      <p:by>
                                        <p:hsl h="-7200000" s="0" l="0"/>
                                      </p:by>
                                    </p:animClr>
                                    <p:set>
                                      <p:cBhvr>
                                        <p:cTn id="46" dur="500" fill="hold"/>
                                        <p:tgtEl>
                                          <p:spTgt spid="10"/>
                                        </p:tgtEl>
                                        <p:attrNameLst>
                                          <p:attrName>fill.type</p:attrName>
                                        </p:attrNameLst>
                                      </p:cBhvr>
                                      <p:to>
                                        <p:strVal val="solid"/>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wipe(up)">
                                      <p:cBhvr>
                                        <p:cTn id="55" dur="1000"/>
                                        <p:tgtEl>
                                          <p:spTgt spid="58"/>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2"/>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30"/>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bldLvl="0" animBg="1"/>
      <p:bldP spid="26" grpId="0" animBg="1"/>
      <p:bldP spid="26" grpId="1" animBg="1"/>
      <p:bldP spid="27" grpId="0" animBg="1"/>
      <p:bldP spid="28" grpId="0" animBg="1"/>
      <p:bldP spid="30" grpId="0" animBg="1"/>
      <p:bldP spid="23" grpId="0" animBg="1"/>
      <p:bldP spid="8" grpId="0" animBg="1"/>
      <p:bldP spid="9" grpId="0" animBg="1"/>
      <p:bldP spid="10" grpId="0" animBg="1"/>
      <p:bldP spid="10" grpId="1" animBg="1"/>
      <p:bldP spid="12" grpId="0" animBg="1"/>
      <p:bldP spid="16" grpId="0" animBg="1"/>
      <p:bldP spid="19" grpId="0" animBg="1"/>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8814" y="4394701"/>
            <a:ext cx="7466909" cy="1754326"/>
          </a:xfrm>
          <a:prstGeom prst="rect">
            <a:avLst/>
          </a:prstGeom>
          <a:noFill/>
          <a:ln w="9525">
            <a:noFill/>
          </a:ln>
        </p:spPr>
        <p:txBody>
          <a:bodyPr wrap="square">
            <a:spAutoFit/>
          </a:bodyPr>
          <a:lstStyle>
            <a:defPPr>
              <a:defRPr lang="zh-CN"/>
            </a:defPPr>
            <a:lvl1pPr algn="just">
              <a:lnSpc>
                <a:spcPct val="150000"/>
              </a:lnSpc>
              <a:defRPr sz="2000" b="1">
                <a:solidFill>
                  <a:schemeClr val="tx1">
                    <a:lumMod val="85000"/>
                    <a:lumOff val="15000"/>
                  </a:schemeClr>
                </a:solidFill>
                <a:cs typeface="+mn-ea"/>
              </a:defRPr>
            </a:lvl1pPr>
          </a:lstStyle>
          <a:p>
            <a:pPr>
              <a:lnSpc>
                <a:spcPct val="120000"/>
              </a:lnSpc>
            </a:pPr>
            <a:r>
              <a:rPr lang="zh-CN" altLang="en-US" sz="1800" dirty="0" smtClean="0">
                <a:solidFill>
                  <a:srgbClr val="466E8C"/>
                </a:solidFill>
                <a:sym typeface="+mn-lt"/>
              </a:rPr>
              <a:t>　　</a:t>
            </a:r>
            <a:r>
              <a:rPr lang="en-US" altLang="zh-CN" sz="1800" dirty="0" smtClean="0">
                <a:solidFill>
                  <a:srgbClr val="466E8C"/>
                </a:solidFill>
                <a:sym typeface="+mn-lt"/>
              </a:rPr>
              <a:t>1.</a:t>
            </a:r>
            <a:r>
              <a:rPr lang="zh-CN" altLang="en-US" sz="1800" dirty="0" smtClean="0">
                <a:solidFill>
                  <a:srgbClr val="466E8C"/>
                </a:solidFill>
                <a:sym typeface="+mn-lt"/>
              </a:rPr>
              <a:t>查看</a:t>
            </a:r>
            <a:r>
              <a:rPr lang="zh-CN" altLang="en-US" sz="1800" dirty="0">
                <a:solidFill>
                  <a:srgbClr val="466E8C"/>
                </a:solidFill>
                <a:sym typeface="+mn-lt"/>
              </a:rPr>
              <a:t>相关报告，了解</a:t>
            </a:r>
            <a:r>
              <a:rPr lang="en-US" altLang="zh-CN" sz="1800" dirty="0">
                <a:solidFill>
                  <a:srgbClr val="466E8C"/>
                </a:solidFill>
                <a:sym typeface="+mn-lt"/>
              </a:rPr>
              <a:t>“</a:t>
            </a:r>
            <a:r>
              <a:rPr lang="zh-CN" altLang="en-US" sz="1800" dirty="0">
                <a:solidFill>
                  <a:srgbClr val="466E8C"/>
                </a:solidFill>
                <a:sym typeface="+mn-lt"/>
              </a:rPr>
              <a:t>宽带</a:t>
            </a:r>
            <a:r>
              <a:rPr lang="en-US" altLang="zh-CN" sz="1800" dirty="0">
                <a:solidFill>
                  <a:srgbClr val="466E8C"/>
                </a:solidFill>
                <a:sym typeface="+mn-lt"/>
              </a:rPr>
              <a:t>”</a:t>
            </a:r>
            <a:r>
              <a:rPr lang="zh-CN" altLang="en-US" sz="1800" dirty="0">
                <a:solidFill>
                  <a:srgbClr val="466E8C"/>
                </a:solidFill>
                <a:sym typeface="+mn-lt"/>
              </a:rPr>
              <a:t>、</a:t>
            </a:r>
            <a:r>
              <a:rPr lang="en-US" altLang="zh-CN" sz="1800" dirty="0">
                <a:solidFill>
                  <a:srgbClr val="466E8C"/>
                </a:solidFill>
                <a:sym typeface="+mn-lt"/>
              </a:rPr>
              <a:t>“</a:t>
            </a:r>
            <a:r>
              <a:rPr lang="zh-CN" altLang="en-US" sz="1800" dirty="0">
                <a:solidFill>
                  <a:srgbClr val="466E8C"/>
                </a:solidFill>
                <a:sym typeface="+mn-lt"/>
              </a:rPr>
              <a:t>家庭电脑宽带上网网名</a:t>
            </a:r>
            <a:r>
              <a:rPr lang="en-US" altLang="zh-CN" sz="1800" dirty="0">
                <a:solidFill>
                  <a:srgbClr val="466E8C"/>
                </a:solidFill>
                <a:sym typeface="+mn-lt"/>
              </a:rPr>
              <a:t>”</a:t>
            </a:r>
            <a:r>
              <a:rPr lang="zh-CN" altLang="en-US" sz="1800" dirty="0">
                <a:solidFill>
                  <a:srgbClr val="466E8C"/>
                </a:solidFill>
                <a:sym typeface="+mn-lt"/>
              </a:rPr>
              <a:t>等术语的含义</a:t>
            </a:r>
            <a:r>
              <a:rPr lang="zh-CN" altLang="en-US" sz="1800" dirty="0" smtClean="0">
                <a:solidFill>
                  <a:srgbClr val="466E8C"/>
                </a:solidFill>
                <a:sym typeface="+mn-lt"/>
              </a:rPr>
              <a:t>。</a:t>
            </a:r>
            <a:endParaRPr lang="en-US" altLang="zh-CN" sz="1800" dirty="0" smtClean="0">
              <a:solidFill>
                <a:srgbClr val="466E8C"/>
              </a:solidFill>
              <a:sym typeface="+mn-lt"/>
            </a:endParaRPr>
          </a:p>
          <a:p>
            <a:pPr>
              <a:lnSpc>
                <a:spcPct val="120000"/>
              </a:lnSpc>
            </a:pPr>
            <a:r>
              <a:rPr lang="zh-CN" altLang="en-US" sz="1800" dirty="0" smtClean="0">
                <a:solidFill>
                  <a:srgbClr val="466E8C"/>
                </a:solidFill>
                <a:sym typeface="+mn-lt"/>
              </a:rPr>
              <a:t>　　</a:t>
            </a:r>
            <a:r>
              <a:rPr lang="en-US" altLang="zh-CN" sz="1800" dirty="0" smtClean="0">
                <a:solidFill>
                  <a:srgbClr val="466E8C"/>
                </a:solidFill>
                <a:sym typeface="+mn-lt"/>
              </a:rPr>
              <a:t>2.</a:t>
            </a:r>
            <a:r>
              <a:rPr lang="zh-CN" altLang="en-US" sz="1800" dirty="0" smtClean="0">
                <a:solidFill>
                  <a:srgbClr val="466E8C"/>
                </a:solidFill>
                <a:sym typeface="+mn-lt"/>
              </a:rPr>
              <a:t>谈一谈宽带</a:t>
            </a:r>
            <a:r>
              <a:rPr lang="zh-CN" altLang="en-US" sz="1800" dirty="0">
                <a:solidFill>
                  <a:srgbClr val="466E8C"/>
                </a:solidFill>
                <a:sym typeface="+mn-lt"/>
              </a:rPr>
              <a:t>上网和接入方式的关系。</a:t>
            </a:r>
          </a:p>
          <a:p>
            <a:pPr>
              <a:lnSpc>
                <a:spcPct val="120000"/>
              </a:lnSpc>
            </a:pPr>
            <a:r>
              <a:rPr lang="zh-CN" altLang="en-US" sz="1800" dirty="0" smtClean="0">
                <a:solidFill>
                  <a:srgbClr val="466E8C"/>
                </a:solidFill>
                <a:sym typeface="+mn-lt"/>
              </a:rPr>
              <a:t>　　</a:t>
            </a:r>
            <a:r>
              <a:rPr lang="en-US" altLang="zh-CN" sz="1800" dirty="0" smtClean="0">
                <a:solidFill>
                  <a:srgbClr val="466E8C"/>
                </a:solidFill>
                <a:sym typeface="+mn-lt"/>
              </a:rPr>
              <a:t>3.</a:t>
            </a:r>
            <a:r>
              <a:rPr lang="zh-CN" altLang="en-US" sz="1800" dirty="0" smtClean="0">
                <a:solidFill>
                  <a:srgbClr val="466E8C"/>
                </a:solidFill>
                <a:sym typeface="+mn-lt"/>
              </a:rPr>
              <a:t>以前</a:t>
            </a:r>
            <a:r>
              <a:rPr lang="zh-CN" altLang="en-US" sz="1800" dirty="0">
                <a:solidFill>
                  <a:srgbClr val="466E8C"/>
                </a:solidFill>
                <a:sym typeface="+mn-lt"/>
              </a:rPr>
              <a:t>信息系统多以文字为主，而当前信息系统大多图文并茂。为什么会出现这种变化？</a:t>
            </a:r>
          </a:p>
        </p:txBody>
      </p:sp>
      <p:sp>
        <p:nvSpPr>
          <p:cNvPr id="10" name="文本框 9"/>
          <p:cNvSpPr txBox="1"/>
          <p:nvPr/>
        </p:nvSpPr>
        <p:spPr>
          <a:xfrm>
            <a:off x="888814" y="2179785"/>
            <a:ext cx="7572014" cy="2086725"/>
          </a:xfrm>
          <a:prstGeom prst="rect">
            <a:avLst/>
          </a:prstGeom>
          <a:noFill/>
          <a:ln w="9525">
            <a:noFill/>
          </a:ln>
        </p:spPr>
        <p:txBody>
          <a:bodyPr wrap="square">
            <a:spAutoFit/>
          </a:bodyPr>
          <a:lstStyle/>
          <a:p>
            <a:pPr algn="just">
              <a:lnSpc>
                <a:spcPct val="120000"/>
              </a:lnSpc>
              <a:spcAft>
                <a:spcPts val="1000"/>
              </a:spcAft>
            </a:pPr>
            <a:r>
              <a:rPr lang="zh-CN" altLang="en-US" b="1" dirty="0" smtClean="0">
                <a:solidFill>
                  <a:schemeClr val="tx1">
                    <a:lumMod val="85000"/>
                    <a:lumOff val="15000"/>
                  </a:schemeClr>
                </a:solidFill>
                <a:latin typeface="+mn-ea"/>
                <a:cs typeface="+mn-ea"/>
                <a:sym typeface="+mn-lt"/>
              </a:rPr>
              <a:t>　　根据</a:t>
            </a:r>
            <a:r>
              <a:rPr lang="zh-CN" altLang="en-US" b="1" dirty="0">
                <a:solidFill>
                  <a:schemeClr val="tx1">
                    <a:lumMod val="85000"/>
                    <a:lumOff val="15000"/>
                  </a:schemeClr>
                </a:solidFill>
                <a:latin typeface="+mn-ea"/>
                <a:cs typeface="+mn-ea"/>
                <a:sym typeface="+mn-lt"/>
              </a:rPr>
              <a:t>中国互联网络信息中心发布的</a:t>
            </a:r>
            <a:r>
              <a:rPr lang="en-US" altLang="zh-CN" b="1" dirty="0">
                <a:solidFill>
                  <a:schemeClr val="tx1">
                    <a:lumMod val="85000"/>
                    <a:lumOff val="15000"/>
                  </a:schemeClr>
                </a:solidFill>
                <a:latin typeface="+mn-ea"/>
                <a:cs typeface="+mn-ea"/>
                <a:sym typeface="+mn-lt"/>
              </a:rPr>
              <a:t>《</a:t>
            </a:r>
            <a:r>
              <a:rPr lang="zh-CN" altLang="en-US" b="1" dirty="0">
                <a:solidFill>
                  <a:schemeClr val="tx1">
                    <a:lumMod val="85000"/>
                    <a:lumOff val="15000"/>
                  </a:schemeClr>
                </a:solidFill>
                <a:latin typeface="+mn-ea"/>
                <a:cs typeface="+mn-ea"/>
                <a:sym typeface="+mn-lt"/>
              </a:rPr>
              <a:t>中国互联网发展状况统计报告</a:t>
            </a:r>
            <a:r>
              <a:rPr lang="en-US" altLang="zh-CN" b="1" dirty="0">
                <a:solidFill>
                  <a:schemeClr val="tx1">
                    <a:lumMod val="85000"/>
                    <a:lumOff val="15000"/>
                  </a:schemeClr>
                </a:solidFill>
                <a:latin typeface="+mn-ea"/>
                <a:cs typeface="+mn-ea"/>
                <a:sym typeface="+mn-lt"/>
              </a:rPr>
              <a:t>》</a:t>
            </a:r>
            <a:r>
              <a:rPr lang="zh-CN" altLang="en-US" b="1" dirty="0">
                <a:solidFill>
                  <a:schemeClr val="tx1">
                    <a:lumMod val="85000"/>
                    <a:lumOff val="15000"/>
                  </a:schemeClr>
                </a:solidFill>
                <a:latin typeface="+mn-ea"/>
                <a:cs typeface="+mn-ea"/>
                <a:sym typeface="+mn-lt"/>
              </a:rPr>
              <a:t>，截至</a:t>
            </a:r>
            <a:r>
              <a:rPr lang="en-US" altLang="zh-CN" b="1" dirty="0">
                <a:solidFill>
                  <a:schemeClr val="tx1">
                    <a:lumMod val="85000"/>
                    <a:lumOff val="15000"/>
                  </a:schemeClr>
                </a:solidFill>
                <a:latin typeface="+mn-ea"/>
                <a:cs typeface="+mn-ea"/>
                <a:sym typeface="+mn-lt"/>
              </a:rPr>
              <a:t>1997</a:t>
            </a:r>
            <a:r>
              <a:rPr lang="zh-CN" altLang="en-US" b="1" dirty="0">
                <a:solidFill>
                  <a:schemeClr val="tx1">
                    <a:lumMod val="85000"/>
                    <a:lumOff val="15000"/>
                  </a:schemeClr>
                </a:solidFill>
                <a:latin typeface="+mn-ea"/>
                <a:cs typeface="+mn-ea"/>
                <a:sym typeface="+mn-lt"/>
              </a:rPr>
              <a:t>年</a:t>
            </a:r>
            <a:r>
              <a:rPr lang="en-US" altLang="zh-CN" b="1" dirty="0">
                <a:solidFill>
                  <a:schemeClr val="tx1">
                    <a:lumMod val="85000"/>
                    <a:lumOff val="15000"/>
                  </a:schemeClr>
                </a:solidFill>
                <a:latin typeface="+mn-ea"/>
                <a:cs typeface="+mn-ea"/>
                <a:sym typeface="+mn-lt"/>
              </a:rPr>
              <a:t>10</a:t>
            </a:r>
            <a:r>
              <a:rPr lang="zh-CN" altLang="en-US" b="1" dirty="0">
                <a:solidFill>
                  <a:schemeClr val="tx1">
                    <a:lumMod val="85000"/>
                    <a:lumOff val="15000"/>
                  </a:schemeClr>
                </a:solidFill>
                <a:latin typeface="+mn-ea"/>
                <a:cs typeface="+mn-ea"/>
                <a:sym typeface="+mn-lt"/>
              </a:rPr>
              <a:t>月，有</a:t>
            </a:r>
            <a:r>
              <a:rPr lang="en-US" altLang="zh-CN" b="1" dirty="0">
                <a:solidFill>
                  <a:schemeClr val="tx1">
                    <a:lumMod val="85000"/>
                    <a:lumOff val="15000"/>
                  </a:schemeClr>
                </a:solidFill>
                <a:latin typeface="楷体" panose="02010609060101010101" pitchFamily="49" charset="-122"/>
                <a:ea typeface="楷体" panose="02010609060101010101" pitchFamily="49" charset="-122"/>
                <a:cs typeface="+mn-ea"/>
                <a:sym typeface="+mn-lt"/>
              </a:rPr>
              <a:t>75%</a:t>
            </a:r>
            <a:r>
              <a:rPr lang="zh-CN" altLang="en-US" b="1" dirty="0">
                <a:solidFill>
                  <a:schemeClr val="tx1">
                    <a:lumMod val="85000"/>
                    <a:lumOff val="15000"/>
                  </a:schemeClr>
                </a:solidFill>
                <a:latin typeface="+mn-ea"/>
                <a:cs typeface="+mn-ea"/>
                <a:sym typeface="+mn-lt"/>
              </a:rPr>
              <a:t>的用户通过传统拨号方式接入互联网，约</a:t>
            </a:r>
            <a:r>
              <a:rPr lang="en-US" altLang="zh-CN" b="1" dirty="0">
                <a:solidFill>
                  <a:schemeClr val="tx1">
                    <a:lumMod val="85000"/>
                    <a:lumOff val="15000"/>
                  </a:schemeClr>
                </a:solidFill>
                <a:latin typeface="楷体" panose="02010609060101010101" pitchFamily="49" charset="-122"/>
                <a:ea typeface="楷体" panose="02010609060101010101" pitchFamily="49" charset="-122"/>
                <a:cs typeface="+mn-ea"/>
                <a:sym typeface="+mn-lt"/>
              </a:rPr>
              <a:t>46.5</a:t>
            </a:r>
            <a:r>
              <a:rPr lang="zh-CN" altLang="en-US" b="1" dirty="0">
                <a:solidFill>
                  <a:schemeClr val="tx1">
                    <a:lumMod val="85000"/>
                    <a:lumOff val="15000"/>
                  </a:schemeClr>
                </a:solidFill>
                <a:latin typeface="+mn-ea"/>
                <a:cs typeface="+mn-ea"/>
                <a:sym typeface="+mn-lt"/>
              </a:rPr>
              <a:t>万人；十年后，有</a:t>
            </a:r>
            <a:r>
              <a:rPr lang="en-US" altLang="zh-CN" b="1" dirty="0">
                <a:solidFill>
                  <a:schemeClr val="tx1">
                    <a:lumMod val="85000"/>
                    <a:lumOff val="15000"/>
                  </a:schemeClr>
                </a:solidFill>
                <a:latin typeface="楷体" panose="02010609060101010101" pitchFamily="49" charset="-122"/>
                <a:ea typeface="楷体" panose="02010609060101010101" pitchFamily="49" charset="-122"/>
                <a:cs typeface="+mn-ea"/>
                <a:sym typeface="+mn-lt"/>
              </a:rPr>
              <a:t>77.6%</a:t>
            </a:r>
            <a:r>
              <a:rPr lang="zh-CN" altLang="en-US" b="1" dirty="0">
                <a:solidFill>
                  <a:schemeClr val="tx1">
                    <a:lumMod val="85000"/>
                    <a:lumOff val="15000"/>
                  </a:schemeClr>
                </a:solidFill>
                <a:latin typeface="+mn-ea"/>
                <a:cs typeface="+mn-ea"/>
                <a:sym typeface="+mn-lt"/>
              </a:rPr>
              <a:t>的用户通过宽带方式接入互联网；到了</a:t>
            </a:r>
            <a:r>
              <a:rPr lang="en-US" altLang="zh-CN" b="1" dirty="0">
                <a:solidFill>
                  <a:schemeClr val="tx1">
                    <a:lumMod val="85000"/>
                    <a:lumOff val="15000"/>
                  </a:schemeClr>
                </a:solidFill>
                <a:latin typeface="+mn-ea"/>
                <a:cs typeface="+mn-ea"/>
                <a:sym typeface="+mn-lt"/>
              </a:rPr>
              <a:t>2012</a:t>
            </a:r>
            <a:r>
              <a:rPr lang="zh-CN" altLang="en-US" b="1" dirty="0">
                <a:solidFill>
                  <a:schemeClr val="tx1">
                    <a:lumMod val="85000"/>
                    <a:lumOff val="15000"/>
                  </a:schemeClr>
                </a:solidFill>
                <a:latin typeface="+mn-ea"/>
                <a:cs typeface="+mn-ea"/>
                <a:sym typeface="+mn-lt"/>
              </a:rPr>
              <a:t>年</a:t>
            </a:r>
            <a:r>
              <a:rPr lang="en-US" altLang="zh-CN" b="1" dirty="0">
                <a:solidFill>
                  <a:schemeClr val="tx1">
                    <a:lumMod val="85000"/>
                    <a:lumOff val="15000"/>
                  </a:schemeClr>
                </a:solidFill>
                <a:latin typeface="+mn-ea"/>
                <a:cs typeface="+mn-ea"/>
                <a:sym typeface="+mn-lt"/>
              </a:rPr>
              <a:t>12</a:t>
            </a:r>
            <a:r>
              <a:rPr lang="zh-CN" altLang="en-US" b="1" dirty="0">
                <a:solidFill>
                  <a:schemeClr val="tx1">
                    <a:lumMod val="85000"/>
                    <a:lumOff val="15000"/>
                  </a:schemeClr>
                </a:solidFill>
                <a:latin typeface="+mn-ea"/>
                <a:cs typeface="+mn-ea"/>
                <a:sym typeface="+mn-lt"/>
              </a:rPr>
              <a:t>月，有</a:t>
            </a:r>
            <a:r>
              <a:rPr lang="en-US" altLang="zh-CN" b="1" dirty="0">
                <a:solidFill>
                  <a:schemeClr val="tx1">
                    <a:lumMod val="85000"/>
                    <a:lumOff val="15000"/>
                  </a:schemeClr>
                </a:solidFill>
                <a:latin typeface="楷体" panose="02010609060101010101" pitchFamily="49" charset="-122"/>
                <a:ea typeface="楷体" panose="02010609060101010101" pitchFamily="49" charset="-122"/>
                <a:cs typeface="+mn-ea"/>
                <a:sym typeface="+mn-lt"/>
              </a:rPr>
              <a:t>98.9%</a:t>
            </a:r>
            <a:r>
              <a:rPr lang="zh-CN" altLang="en-US" b="1" dirty="0">
                <a:solidFill>
                  <a:schemeClr val="tx1">
                    <a:lumMod val="85000"/>
                    <a:lumOff val="15000"/>
                  </a:schemeClr>
                </a:solidFill>
                <a:latin typeface="+mn-ea"/>
                <a:cs typeface="+mn-ea"/>
                <a:sym typeface="+mn-lt"/>
              </a:rPr>
              <a:t>的家庭电脑上网网民在使用宽带，也就是说，绝大部分在家上网的人在使用宽带；截至</a:t>
            </a:r>
            <a:r>
              <a:rPr lang="en-US" altLang="zh-CN" b="1" dirty="0">
                <a:solidFill>
                  <a:schemeClr val="tx1">
                    <a:lumMod val="85000"/>
                    <a:lumOff val="15000"/>
                  </a:schemeClr>
                </a:solidFill>
                <a:latin typeface="+mn-ea"/>
                <a:cs typeface="+mn-ea"/>
                <a:sym typeface="+mn-lt"/>
              </a:rPr>
              <a:t>2017</a:t>
            </a:r>
            <a:r>
              <a:rPr lang="zh-CN" altLang="en-US" b="1" dirty="0">
                <a:solidFill>
                  <a:schemeClr val="tx1">
                    <a:lumMod val="85000"/>
                    <a:lumOff val="15000"/>
                  </a:schemeClr>
                </a:solidFill>
                <a:latin typeface="+mn-ea"/>
                <a:cs typeface="+mn-ea"/>
                <a:sym typeface="+mn-lt"/>
              </a:rPr>
              <a:t>年</a:t>
            </a:r>
            <a:r>
              <a:rPr lang="en-US" altLang="zh-CN" b="1" dirty="0">
                <a:solidFill>
                  <a:schemeClr val="tx1">
                    <a:lumMod val="85000"/>
                    <a:lumOff val="15000"/>
                  </a:schemeClr>
                </a:solidFill>
                <a:latin typeface="+mn-ea"/>
                <a:cs typeface="+mn-ea"/>
                <a:sym typeface="+mn-lt"/>
              </a:rPr>
              <a:t>11</a:t>
            </a:r>
            <a:r>
              <a:rPr lang="zh-CN" altLang="en-US" b="1" dirty="0">
                <a:solidFill>
                  <a:schemeClr val="tx1">
                    <a:lumMod val="85000"/>
                    <a:lumOff val="15000"/>
                  </a:schemeClr>
                </a:solidFill>
                <a:latin typeface="+mn-ea"/>
                <a:cs typeface="+mn-ea"/>
                <a:sym typeface="+mn-lt"/>
              </a:rPr>
              <a:t>月，</a:t>
            </a:r>
            <a:r>
              <a:rPr lang="en-US" altLang="zh-CN" b="1" dirty="0">
                <a:solidFill>
                  <a:schemeClr val="tx1">
                    <a:lumMod val="85000"/>
                    <a:lumOff val="15000"/>
                  </a:schemeClr>
                </a:solidFill>
                <a:latin typeface="楷体" panose="02010609060101010101" pitchFamily="49" charset="-122"/>
                <a:ea typeface="楷体" panose="02010609060101010101" pitchFamily="49" charset="-122"/>
                <a:cs typeface="+mn-ea"/>
                <a:sym typeface="+mn-lt"/>
              </a:rPr>
              <a:t>91.2%</a:t>
            </a:r>
            <a:r>
              <a:rPr lang="zh-CN" altLang="en-US" b="1" dirty="0">
                <a:solidFill>
                  <a:schemeClr val="tx1">
                    <a:lumMod val="85000"/>
                    <a:lumOff val="15000"/>
                  </a:schemeClr>
                </a:solidFill>
                <a:latin typeface="+mn-ea"/>
                <a:cs typeface="+mn-ea"/>
                <a:sym typeface="+mn-lt"/>
              </a:rPr>
              <a:t>的宽带用户使用的带宽达到了</a:t>
            </a:r>
            <a:r>
              <a:rPr lang="en-US" altLang="zh-CN" b="1" dirty="0">
                <a:solidFill>
                  <a:schemeClr val="tx1">
                    <a:lumMod val="85000"/>
                    <a:lumOff val="15000"/>
                  </a:schemeClr>
                </a:solidFill>
                <a:latin typeface="楷体" panose="02010609060101010101" pitchFamily="49" charset="-122"/>
                <a:ea typeface="楷体" panose="02010609060101010101" pitchFamily="49" charset="-122"/>
                <a:cs typeface="+mn-ea"/>
                <a:sym typeface="+mn-lt"/>
              </a:rPr>
              <a:t>20Mbps</a:t>
            </a:r>
            <a:r>
              <a:rPr lang="zh-CN" altLang="en-US" b="1" dirty="0">
                <a:solidFill>
                  <a:schemeClr val="tx1">
                    <a:lumMod val="85000"/>
                    <a:lumOff val="15000"/>
                  </a:schemeClr>
                </a:solidFill>
                <a:latin typeface="+mn-ea"/>
                <a:cs typeface="+mn-ea"/>
                <a:sym typeface="+mn-lt"/>
              </a:rPr>
              <a:t>以上，其中光纤宽带用户达到</a:t>
            </a:r>
            <a:r>
              <a:rPr lang="en-US" altLang="zh-CN" b="1" dirty="0">
                <a:solidFill>
                  <a:schemeClr val="tx1">
                    <a:lumMod val="85000"/>
                    <a:lumOff val="15000"/>
                  </a:schemeClr>
                </a:solidFill>
                <a:latin typeface="楷体" panose="02010609060101010101" pitchFamily="49" charset="-122"/>
                <a:ea typeface="楷体" panose="02010609060101010101" pitchFamily="49" charset="-122"/>
                <a:cs typeface="+mn-ea"/>
                <a:sym typeface="+mn-lt"/>
              </a:rPr>
              <a:t>2.9</a:t>
            </a:r>
            <a:r>
              <a:rPr lang="zh-CN" altLang="en-US" b="1" dirty="0">
                <a:solidFill>
                  <a:schemeClr val="tx1">
                    <a:lumMod val="85000"/>
                    <a:lumOff val="15000"/>
                  </a:schemeClr>
                </a:solidFill>
                <a:latin typeface="+mn-ea"/>
                <a:cs typeface="+mn-ea"/>
                <a:sym typeface="+mn-lt"/>
              </a:rPr>
              <a:t>亿户，占宽带用户的</a:t>
            </a:r>
            <a:r>
              <a:rPr lang="en-US" altLang="zh-CN" b="1" dirty="0">
                <a:solidFill>
                  <a:schemeClr val="tx1">
                    <a:lumMod val="85000"/>
                    <a:lumOff val="15000"/>
                  </a:schemeClr>
                </a:solidFill>
                <a:latin typeface="楷体" panose="02010609060101010101" pitchFamily="49" charset="-122"/>
                <a:ea typeface="楷体" panose="02010609060101010101" pitchFamily="49" charset="-122"/>
                <a:cs typeface="+mn-ea"/>
                <a:sym typeface="+mn-lt"/>
              </a:rPr>
              <a:t>83.6%</a:t>
            </a:r>
            <a:r>
              <a:rPr lang="zh-CN" altLang="en-US" b="1" dirty="0">
                <a:solidFill>
                  <a:schemeClr val="tx1">
                    <a:lumMod val="85000"/>
                    <a:lumOff val="15000"/>
                  </a:schemeClr>
                </a:solidFill>
                <a:latin typeface="楷体" panose="02010609060101010101" pitchFamily="49" charset="-122"/>
                <a:ea typeface="楷体" panose="02010609060101010101" pitchFamily="49" charset="-122"/>
                <a:cs typeface="+mn-ea"/>
                <a:sym typeface="+mn-lt"/>
              </a:rPr>
              <a:t>。</a:t>
            </a:r>
          </a:p>
        </p:txBody>
      </p:sp>
      <p:sp>
        <p:nvSpPr>
          <p:cNvPr id="6" name="任意多边形 16"/>
          <p:cNvSpPr/>
          <p:nvPr/>
        </p:nvSpPr>
        <p:spPr>
          <a:xfrm rot="10800000" flipH="1">
            <a:off x="232996" y="1996229"/>
            <a:ext cx="8678007" cy="4488653"/>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1F4E79">
                <a:alpha val="6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9"/>
          <p:cNvSpPr txBox="1"/>
          <p:nvPr/>
        </p:nvSpPr>
        <p:spPr>
          <a:xfrm>
            <a:off x="888814" y="1165232"/>
            <a:ext cx="7466909" cy="715581"/>
          </a:xfrm>
          <a:prstGeom prst="rect">
            <a:avLst/>
          </a:prstGeom>
          <a:noFill/>
        </p:spPr>
        <p:txBody>
          <a:bodyPr wrap="square" rtlCol="0">
            <a:spAutoFit/>
          </a:bodyPr>
          <a:lstStyle>
            <a:defPPr>
              <a:defRPr lang="zh-CN"/>
            </a:defPPr>
            <a:lvl1pPr>
              <a:defRPr sz="4000" b="1" kern="0">
                <a:solidFill>
                  <a:srgbClr val="8D3D4B"/>
                </a:solidFill>
                <a:effectLst>
                  <a:outerShdw blurRad="38100" dist="38100" dir="2700000" algn="tl">
                    <a:srgbClr val="C0C0C0"/>
                  </a:outerShdw>
                </a:effectLst>
                <a:latin typeface="楷体_GB2312" pitchFamily="49" charset="-122"/>
                <a:ea typeface="楷体_GB2312"/>
                <a:cs typeface="+mj-cs"/>
              </a:defRPr>
            </a:lvl1pPr>
          </a:lstStyle>
          <a:p>
            <a:pPr>
              <a:lnSpc>
                <a:spcPct val="150000"/>
              </a:lnSpc>
            </a:pPr>
            <a:r>
              <a:rPr lang="zh-CN" altLang="en-US" sz="3200" dirty="0">
                <a:solidFill>
                  <a:srgbClr val="466E8C"/>
                </a:solidFill>
                <a:effectLst/>
              </a:rPr>
              <a:t>课后作业</a:t>
            </a:r>
          </a:p>
        </p:txBody>
      </p:sp>
      <p:sp>
        <p:nvSpPr>
          <p:cNvPr id="8" name="等腰三角形 8"/>
          <p:cNvSpPr/>
          <p:nvPr/>
        </p:nvSpPr>
        <p:spPr>
          <a:xfrm rot="5400000">
            <a:off x="508266" y="1522207"/>
            <a:ext cx="193467" cy="166782"/>
          </a:xfrm>
          <a:prstGeom prst="triangle">
            <a:avLst/>
          </a:prstGeom>
          <a:solidFill>
            <a:srgbClr val="7BA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33A"/>
              </a:solidFill>
            </a:endParaRPr>
          </a:p>
        </p:txBody>
      </p:sp>
    </p:spTree>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675" y="2105025"/>
            <a:ext cx="9334500" cy="1704975"/>
          </a:xfrm>
          <a:prstGeom prst="rect">
            <a:avLst/>
          </a:prstGeom>
          <a:solidFill>
            <a:srgbClr val="62C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1904997" y="2330635"/>
            <a:ext cx="5334004" cy="707886"/>
          </a:xfrm>
          <a:prstGeom prst="rect">
            <a:avLst/>
          </a:prstGeom>
          <a:noFill/>
        </p:spPr>
        <p:txBody>
          <a:bodyPr wrap="square" rtlCol="0">
            <a:spAutoFit/>
          </a:bodyPr>
          <a:lstStyle>
            <a:defPPr>
              <a:defRPr lang="zh-CN"/>
            </a:defPPr>
            <a:lvl1pPr>
              <a:defRPr sz="4000" b="1" kern="0">
                <a:solidFill>
                  <a:srgbClr val="8D3D4B"/>
                </a:solidFill>
                <a:effectLst>
                  <a:outerShdw blurRad="38100" dist="38100" dir="2700000" algn="tl">
                    <a:srgbClr val="C0C0C0"/>
                  </a:outerShdw>
                </a:effectLst>
                <a:latin typeface="楷体_GB2312" pitchFamily="49" charset="-122"/>
                <a:ea typeface="楷体_GB2312"/>
                <a:cs typeface="+mj-cs"/>
              </a:defRPr>
            </a:lvl1pPr>
          </a:lstStyle>
          <a:p>
            <a:pPr algn="dist"/>
            <a:r>
              <a:rPr lang="zh-CN" altLang="en-US" dirty="0">
                <a:solidFill>
                  <a:schemeClr val="bg1"/>
                </a:solidFill>
                <a:effectLst/>
                <a:latin typeface="+mn-lt"/>
                <a:ea typeface="+mn-ea"/>
                <a:cs typeface="+mn-ea"/>
                <a:sym typeface="+mn-lt"/>
              </a:rPr>
              <a:t>谢谢观看</a:t>
            </a:r>
          </a:p>
        </p:txBody>
      </p:sp>
      <p:sp>
        <p:nvSpPr>
          <p:cNvPr id="10" name="文本框 9"/>
          <p:cNvSpPr txBox="1"/>
          <p:nvPr/>
        </p:nvSpPr>
        <p:spPr>
          <a:xfrm>
            <a:off x="1904997" y="3103556"/>
            <a:ext cx="5334004" cy="400110"/>
          </a:xfrm>
          <a:prstGeom prst="rect">
            <a:avLst/>
          </a:prstGeom>
          <a:noFill/>
        </p:spPr>
        <p:txBody>
          <a:bodyPr wrap="square" rtlCol="0">
            <a:spAutoFit/>
          </a:bodyPr>
          <a:lstStyle>
            <a:defPPr>
              <a:defRPr lang="zh-CN"/>
            </a:defPPr>
            <a:lvl1pPr algn="dist">
              <a:defRPr sz="4000" b="1" kern="0">
                <a:solidFill>
                  <a:schemeClr val="bg1"/>
                </a:solidFill>
                <a:effectLst>
                  <a:outerShdw blurRad="38100" dist="38100" dir="2700000" algn="tl">
                    <a:srgbClr val="C0C0C0"/>
                  </a:outerShdw>
                </a:effectLst>
                <a:latin typeface="楷体_GB2312" pitchFamily="49" charset="-122"/>
                <a:ea typeface="楷体_GB2312"/>
                <a:cs typeface="+mj-cs"/>
              </a:defRPr>
            </a:lvl1pPr>
          </a:lstStyle>
          <a:p>
            <a:r>
              <a:rPr lang="en-US" altLang="zh-CN" sz="2000" dirty="0" smtClean="0">
                <a:effectLst/>
                <a:latin typeface="+mn-lt"/>
                <a:ea typeface="+mn-ea"/>
                <a:cs typeface="+mn-ea"/>
                <a:sym typeface="+mn-lt"/>
              </a:rPr>
              <a:t>Thanks  for  watching</a:t>
            </a:r>
            <a:endParaRPr lang="zh-CN" altLang="en-US" sz="2000" dirty="0">
              <a:effectLst/>
              <a:latin typeface="+mn-lt"/>
              <a:ea typeface="+mn-ea"/>
              <a:cs typeface="+mn-ea"/>
              <a:sym typeface="+mn-lt"/>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4453" y="6192104"/>
            <a:ext cx="2635423" cy="312657"/>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56666" y="6156470"/>
            <a:ext cx="2615134" cy="34829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0" y="2926629"/>
            <a:ext cx="9201150" cy="1014730"/>
          </a:xfrm>
          <a:prstGeom prst="rect">
            <a:avLst/>
          </a:prstGeom>
          <a:noFill/>
        </p:spPr>
        <p:txBody>
          <a:bodyPr wrap="square" rtlCol="0">
            <a:spAutoFit/>
          </a:bodyPr>
          <a:lstStyle>
            <a:defPPr>
              <a:defRPr lang="zh-CN"/>
            </a:defPPr>
            <a:lvl1pPr>
              <a:defRPr sz="4000" b="1" kern="0">
                <a:solidFill>
                  <a:srgbClr val="8D3D4B"/>
                </a:solidFill>
                <a:effectLst>
                  <a:outerShdw blurRad="38100" dist="38100" dir="2700000" algn="tl">
                    <a:srgbClr val="C0C0C0"/>
                  </a:outerShdw>
                </a:effectLst>
                <a:latin typeface="楷体_GB2312" pitchFamily="49" charset="-122"/>
                <a:ea typeface="楷体_GB2312"/>
                <a:cs typeface="+mj-cs"/>
              </a:defRPr>
            </a:lvl1pPr>
          </a:lstStyle>
          <a:p>
            <a:pPr algn="ctr">
              <a:lnSpc>
                <a:spcPct val="150000"/>
              </a:lnSpc>
            </a:pPr>
            <a:r>
              <a:rPr lang="en-US" altLang="zh-CN" dirty="0" smtClean="0">
                <a:solidFill>
                  <a:schemeClr val="bg1"/>
                </a:solidFill>
                <a:effectLst/>
                <a:sym typeface="+mn-lt"/>
              </a:rPr>
              <a:t>8</a:t>
            </a:r>
            <a:r>
              <a:rPr lang="zh-CN" altLang="en-US" dirty="0">
                <a:solidFill>
                  <a:schemeClr val="bg1"/>
                </a:solidFill>
                <a:effectLst/>
                <a:sym typeface="+mn-lt"/>
              </a:rPr>
              <a:t>　接入互联网</a:t>
            </a: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4453" y="6192104"/>
            <a:ext cx="2635423" cy="312657"/>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56666" y="6156470"/>
            <a:ext cx="2615134" cy="348292"/>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518679" y="2070338"/>
            <a:ext cx="5019040" cy="3862070"/>
            <a:chOff x="830" y="1330"/>
            <a:chExt cx="7904" cy="6082"/>
          </a:xfrm>
        </p:grpSpPr>
        <p:grpSp>
          <p:nvGrpSpPr>
            <p:cNvPr id="30" name="组合 29"/>
            <p:cNvGrpSpPr/>
            <p:nvPr/>
          </p:nvGrpSpPr>
          <p:grpSpPr>
            <a:xfrm>
              <a:off x="1629" y="1762"/>
              <a:ext cx="5598" cy="5260"/>
              <a:chOff x="4226" y="2213"/>
              <a:chExt cx="4044" cy="3675"/>
            </a:xfrm>
          </p:grpSpPr>
          <p:pic>
            <p:nvPicPr>
              <p:cNvPr id="24" name="图片 3" descr="1534399108(1)"/>
              <p:cNvPicPr>
                <a:picLocks noChangeAspect="1"/>
              </p:cNvPicPr>
              <p:nvPr/>
            </p:nvPicPr>
            <p:blipFill>
              <a:blip r:embed="rId3"/>
              <a:stretch>
                <a:fillRect/>
              </a:stretch>
            </p:blipFill>
            <p:spPr>
              <a:xfrm>
                <a:off x="4488" y="4568"/>
                <a:ext cx="1700" cy="1321"/>
              </a:xfrm>
              <a:prstGeom prst="rect">
                <a:avLst/>
              </a:prstGeom>
            </p:spPr>
          </p:pic>
          <p:pic>
            <p:nvPicPr>
              <p:cNvPr id="25" name="图片 5" descr="1534399346(1)"/>
              <p:cNvPicPr>
                <a:picLocks noChangeAspect="1"/>
              </p:cNvPicPr>
              <p:nvPr/>
            </p:nvPicPr>
            <p:blipFill>
              <a:blip r:embed="rId4"/>
              <a:stretch>
                <a:fillRect/>
              </a:stretch>
            </p:blipFill>
            <p:spPr>
              <a:xfrm flipH="1">
                <a:off x="4226" y="3533"/>
                <a:ext cx="525" cy="1007"/>
              </a:xfrm>
              <a:prstGeom prst="rect">
                <a:avLst/>
              </a:prstGeom>
            </p:spPr>
          </p:pic>
          <p:pic>
            <p:nvPicPr>
              <p:cNvPr id="26" name="图片 6" descr="1534399416(1)"/>
              <p:cNvPicPr>
                <a:picLocks noChangeAspect="1"/>
              </p:cNvPicPr>
              <p:nvPr/>
            </p:nvPicPr>
            <p:blipFill>
              <a:blip r:embed="rId5"/>
              <a:stretch>
                <a:fillRect/>
              </a:stretch>
            </p:blipFill>
            <p:spPr>
              <a:xfrm>
                <a:off x="4953" y="3137"/>
                <a:ext cx="474" cy="974"/>
              </a:xfrm>
              <a:prstGeom prst="rect">
                <a:avLst/>
              </a:prstGeom>
            </p:spPr>
          </p:pic>
          <p:pic>
            <p:nvPicPr>
              <p:cNvPr id="27" name="图片 4" descr="1534399223(1)"/>
              <p:cNvPicPr>
                <a:picLocks noChangeAspect="1"/>
              </p:cNvPicPr>
              <p:nvPr/>
            </p:nvPicPr>
            <p:blipFill>
              <a:blip r:embed="rId6"/>
              <a:stretch>
                <a:fillRect/>
              </a:stretch>
            </p:blipFill>
            <p:spPr>
              <a:xfrm>
                <a:off x="6288" y="4193"/>
                <a:ext cx="1982" cy="1561"/>
              </a:xfrm>
              <a:prstGeom prst="rect">
                <a:avLst/>
              </a:prstGeom>
            </p:spPr>
          </p:pic>
          <p:pic>
            <p:nvPicPr>
              <p:cNvPr id="28" name="图片 2" descr="1534398972(1)"/>
              <p:cNvPicPr>
                <a:picLocks noChangeAspect="1"/>
              </p:cNvPicPr>
              <p:nvPr/>
            </p:nvPicPr>
            <p:blipFill>
              <a:blip r:embed="rId7"/>
              <a:stretch>
                <a:fillRect/>
              </a:stretch>
            </p:blipFill>
            <p:spPr>
              <a:xfrm>
                <a:off x="5523" y="2213"/>
                <a:ext cx="1961" cy="1511"/>
              </a:xfrm>
              <a:prstGeom prst="rect">
                <a:avLst/>
              </a:prstGeom>
            </p:spPr>
          </p:pic>
        </p:grpSp>
        <p:sp>
          <p:nvSpPr>
            <p:cNvPr id="33" name="任意多边形 32"/>
            <p:cNvSpPr/>
            <p:nvPr/>
          </p:nvSpPr>
          <p:spPr>
            <a:xfrm>
              <a:off x="830" y="1330"/>
              <a:ext cx="7904" cy="6082"/>
            </a:xfrm>
            <a:custGeom>
              <a:avLst/>
              <a:gdLst>
                <a:gd name="connisteX0" fmla="*/ 1204627 w 5018989"/>
                <a:gd name="connsiteY0" fmla="*/ 505417 h 3862195"/>
                <a:gd name="connisteX1" fmla="*/ 1925352 w 5018989"/>
                <a:gd name="connsiteY1" fmla="*/ 60917 h 3862195"/>
                <a:gd name="connisteX2" fmla="*/ 2764822 w 5018989"/>
                <a:gd name="connsiteY2" fmla="*/ 31072 h 3862195"/>
                <a:gd name="connisteX3" fmla="*/ 3426492 w 5018989"/>
                <a:gd name="connsiteY3" fmla="*/ 199347 h 3862195"/>
                <a:gd name="connisteX4" fmla="*/ 3841147 w 5018989"/>
                <a:gd name="connsiteY4" fmla="*/ 1008972 h 3862195"/>
                <a:gd name="connisteX5" fmla="*/ 4364387 w 5018989"/>
                <a:gd name="connsiteY5" fmla="*/ 1147402 h 3862195"/>
                <a:gd name="connisteX6" fmla="*/ 4769517 w 5018989"/>
                <a:gd name="connsiteY6" fmla="*/ 1245827 h 3862195"/>
                <a:gd name="connisteX7" fmla="*/ 5016532 w 5018989"/>
                <a:gd name="connsiteY7" fmla="*/ 1710012 h 3862195"/>
                <a:gd name="connisteX8" fmla="*/ 4838732 w 5018989"/>
                <a:gd name="connsiteY8" fmla="*/ 2499952 h 3862195"/>
                <a:gd name="connisteX9" fmla="*/ 4275487 w 5018989"/>
                <a:gd name="connsiteY9" fmla="*/ 2658067 h 3862195"/>
                <a:gd name="connisteX10" fmla="*/ 4048792 w 5018989"/>
                <a:gd name="connsiteY10" fmla="*/ 3408637 h 3862195"/>
                <a:gd name="connisteX11" fmla="*/ 3031522 w 5018989"/>
                <a:gd name="connsiteY11" fmla="*/ 3803607 h 3862195"/>
                <a:gd name="connisteX12" fmla="*/ 2251742 w 5018989"/>
                <a:gd name="connsiteY12" fmla="*/ 3556592 h 3862195"/>
                <a:gd name="connisteX13" fmla="*/ 1560227 w 5018989"/>
                <a:gd name="connsiteY13" fmla="*/ 3714707 h 3862195"/>
                <a:gd name="connisteX14" fmla="*/ 582327 w 5018989"/>
                <a:gd name="connsiteY14" fmla="*/ 3803607 h 3862195"/>
                <a:gd name="connisteX15" fmla="*/ 513747 w 5018989"/>
                <a:gd name="connsiteY15" fmla="*/ 2944452 h 3862195"/>
                <a:gd name="connisteX16" fmla="*/ 247047 w 5018989"/>
                <a:gd name="connsiteY16" fmla="*/ 2569167 h 3862195"/>
                <a:gd name="connisteX17" fmla="*/ 32 w 5018989"/>
                <a:gd name="connsiteY17" fmla="*/ 1897337 h 3862195"/>
                <a:gd name="connisteX18" fmla="*/ 236887 w 5018989"/>
                <a:gd name="connsiteY18" fmla="*/ 1226142 h 3862195"/>
                <a:gd name="connisteX19" fmla="*/ 789972 w 5018989"/>
                <a:gd name="connsiteY19" fmla="*/ 683217 h 3862195"/>
                <a:gd name="connisteX20" fmla="*/ 1243997 w 5018989"/>
                <a:gd name="connsiteY20" fmla="*/ 495257 h 386219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Lst>
              <a:rect l="l" t="t" r="r" b="b"/>
              <a:pathLst>
                <a:path w="5018990" h="3862196">
                  <a:moveTo>
                    <a:pt x="1204628" y="505418"/>
                  </a:moveTo>
                  <a:cubicBezTo>
                    <a:pt x="1332263" y="417153"/>
                    <a:pt x="1613568" y="155533"/>
                    <a:pt x="1925353" y="60918"/>
                  </a:cubicBezTo>
                  <a:cubicBezTo>
                    <a:pt x="2237138" y="-33697"/>
                    <a:pt x="2464468" y="3133"/>
                    <a:pt x="2764823" y="31073"/>
                  </a:cubicBezTo>
                  <a:cubicBezTo>
                    <a:pt x="3065178" y="59013"/>
                    <a:pt x="3211228" y="3768"/>
                    <a:pt x="3426493" y="199348"/>
                  </a:cubicBezTo>
                  <a:cubicBezTo>
                    <a:pt x="3641758" y="394928"/>
                    <a:pt x="3653823" y="819108"/>
                    <a:pt x="3841148" y="1008973"/>
                  </a:cubicBezTo>
                  <a:cubicBezTo>
                    <a:pt x="4028473" y="1198838"/>
                    <a:pt x="4178968" y="1099778"/>
                    <a:pt x="4364388" y="1147403"/>
                  </a:cubicBezTo>
                  <a:cubicBezTo>
                    <a:pt x="4549808" y="1195028"/>
                    <a:pt x="4639343" y="1133433"/>
                    <a:pt x="4769518" y="1245828"/>
                  </a:cubicBezTo>
                  <a:cubicBezTo>
                    <a:pt x="4899693" y="1358223"/>
                    <a:pt x="5002563" y="1459188"/>
                    <a:pt x="5016533" y="1710013"/>
                  </a:cubicBezTo>
                  <a:cubicBezTo>
                    <a:pt x="5030503" y="1960838"/>
                    <a:pt x="4986688" y="2310088"/>
                    <a:pt x="4838733" y="2499953"/>
                  </a:cubicBezTo>
                  <a:cubicBezTo>
                    <a:pt x="4690778" y="2689818"/>
                    <a:pt x="4433603" y="2476458"/>
                    <a:pt x="4275488" y="2658068"/>
                  </a:cubicBezTo>
                  <a:cubicBezTo>
                    <a:pt x="4117373" y="2839678"/>
                    <a:pt x="4297713" y="3179403"/>
                    <a:pt x="4048793" y="3408638"/>
                  </a:cubicBezTo>
                  <a:cubicBezTo>
                    <a:pt x="3799873" y="3637873"/>
                    <a:pt x="3390933" y="3773763"/>
                    <a:pt x="3031523" y="3803608"/>
                  </a:cubicBezTo>
                  <a:cubicBezTo>
                    <a:pt x="2672113" y="3833453"/>
                    <a:pt x="2545748" y="3574373"/>
                    <a:pt x="2251743" y="3556593"/>
                  </a:cubicBezTo>
                  <a:cubicBezTo>
                    <a:pt x="1957738" y="3538813"/>
                    <a:pt x="1894238" y="3665178"/>
                    <a:pt x="1560228" y="3714708"/>
                  </a:cubicBezTo>
                  <a:cubicBezTo>
                    <a:pt x="1226218" y="3764238"/>
                    <a:pt x="791878" y="3957913"/>
                    <a:pt x="582328" y="3803608"/>
                  </a:cubicBezTo>
                  <a:cubicBezTo>
                    <a:pt x="372778" y="3649303"/>
                    <a:pt x="581058" y="3191468"/>
                    <a:pt x="513748" y="2944453"/>
                  </a:cubicBezTo>
                  <a:cubicBezTo>
                    <a:pt x="446438" y="2697438"/>
                    <a:pt x="349918" y="2778718"/>
                    <a:pt x="247048" y="2569168"/>
                  </a:cubicBezTo>
                  <a:cubicBezTo>
                    <a:pt x="144178" y="2359618"/>
                    <a:pt x="1938" y="2165943"/>
                    <a:pt x="33" y="1897338"/>
                  </a:cubicBezTo>
                  <a:cubicBezTo>
                    <a:pt x="-1872" y="1628733"/>
                    <a:pt x="78773" y="1468713"/>
                    <a:pt x="236888" y="1226143"/>
                  </a:cubicBezTo>
                  <a:cubicBezTo>
                    <a:pt x="395003" y="983573"/>
                    <a:pt x="588678" y="829268"/>
                    <a:pt x="789973" y="683218"/>
                  </a:cubicBezTo>
                  <a:cubicBezTo>
                    <a:pt x="991268" y="537168"/>
                    <a:pt x="1163988" y="521928"/>
                    <a:pt x="1243998" y="495258"/>
                  </a:cubicBezTo>
                </a:path>
              </a:pathLst>
            </a:cu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29" name="图片 7" descr="1534399468(1)"/>
          <p:cNvPicPr>
            <a:picLocks noChangeAspect="1"/>
          </p:cNvPicPr>
          <p:nvPr/>
        </p:nvPicPr>
        <p:blipFill>
          <a:blip r:embed="rId8"/>
          <a:stretch>
            <a:fillRect/>
          </a:stretch>
        </p:blipFill>
        <p:spPr>
          <a:xfrm>
            <a:off x="4411345" y="2964656"/>
            <a:ext cx="1013460" cy="810260"/>
          </a:xfrm>
          <a:prstGeom prst="rect">
            <a:avLst/>
          </a:prstGeom>
        </p:spPr>
      </p:pic>
      <p:sp>
        <p:nvSpPr>
          <p:cNvPr id="35" name="文本框 34"/>
          <p:cNvSpPr txBox="1"/>
          <p:nvPr/>
        </p:nvSpPr>
        <p:spPr>
          <a:xfrm>
            <a:off x="2484640" y="3718163"/>
            <a:ext cx="1405255" cy="369332"/>
          </a:xfrm>
          <a:prstGeom prst="rect">
            <a:avLst/>
          </a:prstGeom>
          <a:solidFill>
            <a:srgbClr val="FFC000"/>
          </a:solidFill>
        </p:spPr>
        <p:txBody>
          <a:bodyPr wrap="square" rtlCol="0" anchor="t">
            <a:spAutoFit/>
          </a:bodyPr>
          <a:lstStyle/>
          <a:p>
            <a:pPr algn="ctr"/>
            <a:r>
              <a:rPr lang="zh-CN" altLang="en-US" b="1" dirty="0">
                <a:cs typeface="+mn-ea"/>
                <a:sym typeface="+mn-lt"/>
              </a:rPr>
              <a:t>无线局域网</a:t>
            </a:r>
          </a:p>
        </p:txBody>
      </p:sp>
      <p:grpSp>
        <p:nvGrpSpPr>
          <p:cNvPr id="40" name="组合 39"/>
          <p:cNvGrpSpPr/>
          <p:nvPr/>
        </p:nvGrpSpPr>
        <p:grpSpPr>
          <a:xfrm>
            <a:off x="6575944" y="2195433"/>
            <a:ext cx="1771650" cy="1859280"/>
            <a:chOff x="10369" y="1527"/>
            <a:chExt cx="2790" cy="2928"/>
          </a:xfrm>
        </p:grpSpPr>
        <p:pic>
          <p:nvPicPr>
            <p:cNvPr id="34" name="图片 9" descr="1534399784(1)"/>
            <p:cNvPicPr>
              <a:picLocks noChangeAspect="1"/>
            </p:cNvPicPr>
            <p:nvPr/>
          </p:nvPicPr>
          <p:blipFill>
            <a:blip r:embed="rId9"/>
            <a:stretch>
              <a:fillRect/>
            </a:stretch>
          </p:blipFill>
          <p:spPr>
            <a:xfrm>
              <a:off x="10369" y="1527"/>
              <a:ext cx="2790" cy="2544"/>
            </a:xfrm>
            <a:prstGeom prst="rect">
              <a:avLst/>
            </a:prstGeom>
          </p:spPr>
        </p:pic>
        <p:sp>
          <p:nvSpPr>
            <p:cNvPr id="36" name="文本框 35"/>
            <p:cNvSpPr txBox="1"/>
            <p:nvPr/>
          </p:nvSpPr>
          <p:spPr>
            <a:xfrm>
              <a:off x="10657" y="3873"/>
              <a:ext cx="2213" cy="582"/>
            </a:xfrm>
            <a:prstGeom prst="rect">
              <a:avLst/>
            </a:prstGeom>
            <a:solidFill>
              <a:srgbClr val="FFC000"/>
            </a:solidFill>
          </p:spPr>
          <p:txBody>
            <a:bodyPr wrap="square" rtlCol="0" anchor="t">
              <a:spAutoFit/>
            </a:bodyPr>
            <a:lstStyle/>
            <a:p>
              <a:pPr algn="ctr"/>
              <a:r>
                <a:rPr lang="zh-CN" altLang="en-US" b="1" dirty="0">
                  <a:cs typeface="+mn-ea"/>
                  <a:sym typeface="+mn-lt"/>
                </a:rPr>
                <a:t>互联网</a:t>
              </a:r>
            </a:p>
          </p:txBody>
        </p:sp>
      </p:grpSp>
      <p:sp>
        <p:nvSpPr>
          <p:cNvPr id="3" name="文本框 2"/>
          <p:cNvSpPr txBox="1"/>
          <p:nvPr/>
        </p:nvSpPr>
        <p:spPr>
          <a:xfrm>
            <a:off x="4280420" y="4144248"/>
            <a:ext cx="1405255" cy="369332"/>
          </a:xfrm>
          <a:prstGeom prst="rect">
            <a:avLst/>
          </a:prstGeom>
          <a:solidFill>
            <a:srgbClr val="00B050"/>
          </a:solidFill>
        </p:spPr>
        <p:txBody>
          <a:bodyPr wrap="square" rtlCol="0" anchor="t">
            <a:spAutoFit/>
          </a:bodyPr>
          <a:lstStyle/>
          <a:p>
            <a:pPr algn="ctr"/>
            <a:r>
              <a:rPr lang="zh-CN" altLang="en-US" b="1" dirty="0">
                <a:cs typeface="+mn-ea"/>
                <a:sym typeface="+mn-lt"/>
              </a:rPr>
              <a:t>无线路由器</a:t>
            </a:r>
          </a:p>
        </p:txBody>
      </p:sp>
      <p:sp>
        <p:nvSpPr>
          <p:cNvPr id="37" name="任意多边形 36"/>
          <p:cNvSpPr/>
          <p:nvPr/>
        </p:nvSpPr>
        <p:spPr>
          <a:xfrm>
            <a:off x="4861444" y="2846943"/>
            <a:ext cx="1965960" cy="1902460"/>
          </a:xfrm>
          <a:custGeom>
            <a:avLst/>
            <a:gdLst>
              <a:gd name="connisteX0" fmla="*/ 0 w 2193970"/>
              <a:gd name="connsiteY0" fmla="*/ 721465 h 1154249"/>
              <a:gd name="connisteX1" fmla="*/ 295910 w 2193970"/>
              <a:gd name="connsiteY1" fmla="*/ 1086590 h 1154249"/>
              <a:gd name="connisteX2" fmla="*/ 1174750 w 2193970"/>
              <a:gd name="connsiteY2" fmla="*/ 1066905 h 1154249"/>
              <a:gd name="connisteX3" fmla="*/ 1590040 w 2193970"/>
              <a:gd name="connsiteY3" fmla="*/ 405235 h 1154249"/>
              <a:gd name="connisteX4" fmla="*/ 1826895 w 2193970"/>
              <a:gd name="connsiteY4" fmla="*/ 138535 h 1154249"/>
              <a:gd name="connisteX5" fmla="*/ 2142490 w 2193970"/>
              <a:gd name="connsiteY5" fmla="*/ 20425 h 1154249"/>
              <a:gd name="connisteX6" fmla="*/ 2192020 w 2193970"/>
              <a:gd name="connsiteY6" fmla="*/ 105 h 115424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rect l="l" t="t" r="r" b="b"/>
            <a:pathLst>
              <a:path w="2193971" h="1154250">
                <a:moveTo>
                  <a:pt x="0" y="721465"/>
                </a:moveTo>
                <a:cubicBezTo>
                  <a:pt x="41910" y="795125"/>
                  <a:pt x="60960" y="1017375"/>
                  <a:pt x="295910" y="1086590"/>
                </a:cubicBezTo>
                <a:cubicBezTo>
                  <a:pt x="530860" y="1155805"/>
                  <a:pt x="915670" y="1203430"/>
                  <a:pt x="1174750" y="1066905"/>
                </a:cubicBezTo>
                <a:cubicBezTo>
                  <a:pt x="1433830" y="930380"/>
                  <a:pt x="1459865" y="590655"/>
                  <a:pt x="1590040" y="405235"/>
                </a:cubicBezTo>
                <a:cubicBezTo>
                  <a:pt x="1720215" y="219815"/>
                  <a:pt x="1716405" y="215370"/>
                  <a:pt x="1826895" y="138535"/>
                </a:cubicBezTo>
                <a:cubicBezTo>
                  <a:pt x="1937385" y="61700"/>
                  <a:pt x="2069465" y="48365"/>
                  <a:pt x="2142490" y="20425"/>
                </a:cubicBezTo>
                <a:cubicBezTo>
                  <a:pt x="2215515" y="-7515"/>
                  <a:pt x="2188210" y="2010"/>
                  <a:pt x="2192020" y="105"/>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文本框 9"/>
          <p:cNvSpPr txBox="1"/>
          <p:nvPr/>
        </p:nvSpPr>
        <p:spPr>
          <a:xfrm>
            <a:off x="888815" y="1270332"/>
            <a:ext cx="5686532" cy="737510"/>
          </a:xfrm>
          <a:prstGeom prst="rect">
            <a:avLst/>
          </a:prstGeom>
          <a:noFill/>
        </p:spPr>
        <p:txBody>
          <a:bodyPr wrap="square" rtlCol="0">
            <a:spAutoFit/>
          </a:bodyPr>
          <a:lstStyle>
            <a:defPPr>
              <a:defRPr lang="zh-CN"/>
            </a:defPPr>
            <a:lvl1pPr>
              <a:defRPr sz="4000" b="1" kern="0">
                <a:solidFill>
                  <a:srgbClr val="8D3D4B"/>
                </a:solidFill>
                <a:effectLst>
                  <a:outerShdw blurRad="38100" dist="38100" dir="2700000" algn="tl">
                    <a:srgbClr val="C0C0C0"/>
                  </a:outerShdw>
                </a:effectLst>
                <a:latin typeface="楷体_GB2312" pitchFamily="49" charset="-122"/>
                <a:ea typeface="楷体_GB2312"/>
                <a:cs typeface="+mj-cs"/>
              </a:defRPr>
            </a:lvl1pPr>
          </a:lstStyle>
          <a:p>
            <a:pPr>
              <a:lnSpc>
                <a:spcPct val="150000"/>
              </a:lnSpc>
            </a:pPr>
            <a:r>
              <a:rPr lang="zh-CN" altLang="en-US" sz="3200" dirty="0">
                <a:solidFill>
                  <a:srgbClr val="466E8C"/>
                </a:solidFill>
                <a:effectLst/>
              </a:rPr>
              <a:t>温故启新</a:t>
            </a:r>
          </a:p>
        </p:txBody>
      </p:sp>
      <p:sp>
        <p:nvSpPr>
          <p:cNvPr id="38" name="等腰三角形 8"/>
          <p:cNvSpPr/>
          <p:nvPr/>
        </p:nvSpPr>
        <p:spPr>
          <a:xfrm rot="5400000">
            <a:off x="508266" y="1627307"/>
            <a:ext cx="193467" cy="166782"/>
          </a:xfrm>
          <a:prstGeom prst="triangle">
            <a:avLst/>
          </a:prstGeom>
          <a:solidFill>
            <a:srgbClr val="7BA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33A"/>
              </a:solidFill>
            </a:endParaRPr>
          </a:p>
        </p:txBody>
      </p:sp>
    </p:spTree>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p:cTn id="17" dur="500" fill="hold"/>
                                        <p:tgtEl>
                                          <p:spTgt spid="35"/>
                                        </p:tgtEl>
                                        <p:attrNameLst>
                                          <p:attrName>ppt_w</p:attrName>
                                        </p:attrNameLst>
                                      </p:cBhvr>
                                      <p:tavLst>
                                        <p:tav tm="0">
                                          <p:val>
                                            <p:fltVal val="0"/>
                                          </p:val>
                                        </p:tav>
                                        <p:tav tm="100000">
                                          <p:val>
                                            <p:strVal val="#ppt_w"/>
                                          </p:val>
                                        </p:tav>
                                      </p:tavLst>
                                    </p:anim>
                                    <p:anim calcmode="lin" valueType="num">
                                      <p:cBhvr>
                                        <p:cTn id="18" dur="500" fill="hold"/>
                                        <p:tgtEl>
                                          <p:spTgt spid="35"/>
                                        </p:tgtEl>
                                        <p:attrNameLst>
                                          <p:attrName>ppt_h</p:attrName>
                                        </p:attrNameLst>
                                      </p:cBhvr>
                                      <p:tavLst>
                                        <p:tav tm="0">
                                          <p:val>
                                            <p:fltVal val="0"/>
                                          </p:val>
                                        </p:tav>
                                        <p:tav tm="100000">
                                          <p:val>
                                            <p:strVal val="#ppt_h"/>
                                          </p:val>
                                        </p:tav>
                                      </p:tavLst>
                                    </p:anim>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left)">
                                      <p:cBhvr>
                                        <p:cTn id="28"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 grpId="0" animBg="1"/>
      <p:bldP spid="37"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567691" y="2244921"/>
            <a:ext cx="2931795" cy="3685540"/>
          </a:xfrm>
          <a:prstGeom prst="rect">
            <a:avLst/>
          </a:prstGeom>
        </p:spPr>
      </p:pic>
      <p:pic>
        <p:nvPicPr>
          <p:cNvPr id="14" name="图片 13" descr="timg"/>
          <p:cNvPicPr>
            <a:picLocks noChangeAspect="1"/>
          </p:cNvPicPr>
          <p:nvPr/>
        </p:nvPicPr>
        <p:blipFill>
          <a:blip r:embed="rId4"/>
          <a:stretch>
            <a:fillRect/>
          </a:stretch>
        </p:blipFill>
        <p:spPr>
          <a:xfrm>
            <a:off x="3613151" y="2244921"/>
            <a:ext cx="2498725" cy="3685540"/>
          </a:xfrm>
          <a:prstGeom prst="rect">
            <a:avLst/>
          </a:prstGeom>
        </p:spPr>
      </p:pic>
      <p:grpSp>
        <p:nvGrpSpPr>
          <p:cNvPr id="8" name="组合 7"/>
          <p:cNvGrpSpPr/>
          <p:nvPr/>
        </p:nvGrpSpPr>
        <p:grpSpPr>
          <a:xfrm>
            <a:off x="6245226" y="2245557"/>
            <a:ext cx="2464435" cy="3684905"/>
            <a:chOff x="561" y="-209"/>
            <a:chExt cx="5012" cy="7561"/>
          </a:xfrm>
        </p:grpSpPr>
        <p:pic>
          <p:nvPicPr>
            <p:cNvPr id="5" name="图片 4" descr="歌华1"/>
            <p:cNvPicPr>
              <a:picLocks noChangeAspect="1"/>
            </p:cNvPicPr>
            <p:nvPr/>
          </p:nvPicPr>
          <p:blipFill>
            <a:blip r:embed="rId5"/>
            <a:stretch>
              <a:fillRect/>
            </a:stretch>
          </p:blipFill>
          <p:spPr>
            <a:xfrm>
              <a:off x="561" y="-209"/>
              <a:ext cx="5011" cy="7522"/>
            </a:xfrm>
            <a:prstGeom prst="rect">
              <a:avLst/>
            </a:prstGeom>
          </p:spPr>
        </p:pic>
        <p:pic>
          <p:nvPicPr>
            <p:cNvPr id="3" name="图片 2"/>
            <p:cNvPicPr>
              <a:picLocks noChangeAspect="1"/>
            </p:cNvPicPr>
            <p:nvPr/>
          </p:nvPicPr>
          <p:blipFill>
            <a:blip r:embed="rId6"/>
            <a:srcRect r="938"/>
            <a:stretch>
              <a:fillRect/>
            </a:stretch>
          </p:blipFill>
          <p:spPr>
            <a:xfrm>
              <a:off x="561" y="3281"/>
              <a:ext cx="5012" cy="4071"/>
            </a:xfrm>
            <a:prstGeom prst="rect">
              <a:avLst/>
            </a:prstGeom>
          </p:spPr>
        </p:pic>
      </p:grpSp>
      <p:sp>
        <p:nvSpPr>
          <p:cNvPr id="17" name="文本框 16"/>
          <p:cNvSpPr txBox="1"/>
          <p:nvPr/>
        </p:nvSpPr>
        <p:spPr>
          <a:xfrm>
            <a:off x="1542415" y="2261485"/>
            <a:ext cx="1217930" cy="369332"/>
          </a:xfrm>
          <a:prstGeom prst="rect">
            <a:avLst/>
          </a:prstGeom>
          <a:solidFill>
            <a:srgbClr val="00B050"/>
          </a:solidFill>
        </p:spPr>
        <p:txBody>
          <a:bodyPr wrap="square" rtlCol="0" anchor="t">
            <a:spAutoFit/>
          </a:bodyPr>
          <a:lstStyle/>
          <a:p>
            <a:pPr algn="ctr"/>
            <a:r>
              <a:rPr lang="zh-CN" altLang="en-US" b="1" dirty="0">
                <a:solidFill>
                  <a:schemeClr val="bg1"/>
                </a:solidFill>
                <a:cs typeface="+mn-ea"/>
                <a:sym typeface="+mn-lt"/>
              </a:rPr>
              <a:t>上网</a:t>
            </a:r>
          </a:p>
        </p:txBody>
      </p:sp>
      <p:sp>
        <p:nvSpPr>
          <p:cNvPr id="10" name="文本框 9"/>
          <p:cNvSpPr txBox="1"/>
          <p:nvPr/>
        </p:nvSpPr>
        <p:spPr>
          <a:xfrm>
            <a:off x="4285227" y="2244921"/>
            <a:ext cx="1217930" cy="369332"/>
          </a:xfrm>
          <a:prstGeom prst="rect">
            <a:avLst/>
          </a:prstGeom>
          <a:solidFill>
            <a:srgbClr val="00B050"/>
          </a:solidFill>
        </p:spPr>
        <p:txBody>
          <a:bodyPr wrap="square" rtlCol="0" anchor="t">
            <a:spAutoFit/>
          </a:bodyPr>
          <a:lstStyle/>
          <a:p>
            <a:pPr algn="ctr"/>
            <a:r>
              <a:rPr lang="zh-CN" altLang="en-US" b="1" dirty="0">
                <a:solidFill>
                  <a:schemeClr val="bg1"/>
                </a:solidFill>
                <a:cs typeface="+mn-ea"/>
                <a:sym typeface="+mn-lt"/>
              </a:rPr>
              <a:t>宽带</a:t>
            </a:r>
          </a:p>
        </p:txBody>
      </p:sp>
      <p:sp>
        <p:nvSpPr>
          <p:cNvPr id="11" name="文本框 10"/>
          <p:cNvSpPr txBox="1"/>
          <p:nvPr/>
        </p:nvSpPr>
        <p:spPr>
          <a:xfrm>
            <a:off x="1542415" y="2913036"/>
            <a:ext cx="1217930" cy="369332"/>
          </a:xfrm>
          <a:prstGeom prst="rect">
            <a:avLst/>
          </a:prstGeom>
          <a:solidFill>
            <a:srgbClr val="00B050"/>
          </a:solidFill>
        </p:spPr>
        <p:txBody>
          <a:bodyPr wrap="square" rtlCol="0" anchor="t">
            <a:spAutoFit/>
          </a:bodyPr>
          <a:lstStyle/>
          <a:p>
            <a:pPr algn="ctr"/>
            <a:r>
              <a:rPr lang="zh-CN" altLang="en-US" b="1">
                <a:solidFill>
                  <a:schemeClr val="bg1"/>
                </a:solidFill>
                <a:cs typeface="+mn-ea"/>
                <a:sym typeface="+mn-lt"/>
              </a:rPr>
              <a:t>光纤</a:t>
            </a:r>
          </a:p>
        </p:txBody>
      </p:sp>
      <p:sp>
        <p:nvSpPr>
          <p:cNvPr id="13" name="文本框 12"/>
          <p:cNvSpPr txBox="1"/>
          <p:nvPr/>
        </p:nvSpPr>
        <p:spPr>
          <a:xfrm>
            <a:off x="6882520" y="2226550"/>
            <a:ext cx="1217930" cy="369332"/>
          </a:xfrm>
          <a:prstGeom prst="rect">
            <a:avLst/>
          </a:prstGeom>
          <a:solidFill>
            <a:srgbClr val="00B050"/>
          </a:solidFill>
        </p:spPr>
        <p:txBody>
          <a:bodyPr wrap="square" rtlCol="0" anchor="t">
            <a:spAutoFit/>
          </a:bodyPr>
          <a:lstStyle/>
          <a:p>
            <a:pPr algn="ctr"/>
            <a:r>
              <a:rPr lang="zh-CN" altLang="en-US" b="1">
                <a:solidFill>
                  <a:schemeClr val="bg1"/>
                </a:solidFill>
                <a:cs typeface="+mn-ea"/>
                <a:sym typeface="+mn-lt"/>
              </a:rPr>
              <a:t>电视</a:t>
            </a:r>
          </a:p>
        </p:txBody>
      </p:sp>
      <p:sp>
        <p:nvSpPr>
          <p:cNvPr id="9" name="文本框 8"/>
          <p:cNvSpPr txBox="1"/>
          <p:nvPr/>
        </p:nvSpPr>
        <p:spPr>
          <a:xfrm>
            <a:off x="1542415" y="3552855"/>
            <a:ext cx="1217930" cy="369332"/>
          </a:xfrm>
          <a:prstGeom prst="rect">
            <a:avLst/>
          </a:prstGeom>
          <a:solidFill>
            <a:srgbClr val="00B050"/>
          </a:solidFill>
        </p:spPr>
        <p:txBody>
          <a:bodyPr wrap="square" rtlCol="0" anchor="t">
            <a:spAutoFit/>
          </a:bodyPr>
          <a:lstStyle/>
          <a:p>
            <a:pPr algn="ctr"/>
            <a:r>
              <a:rPr lang="zh-CN" altLang="en-US" b="1">
                <a:solidFill>
                  <a:schemeClr val="bg1"/>
                </a:solidFill>
                <a:cs typeface="+mn-ea"/>
                <a:sym typeface="+mn-lt"/>
              </a:rPr>
              <a:t>带宽</a:t>
            </a:r>
          </a:p>
        </p:txBody>
      </p:sp>
      <p:sp>
        <p:nvSpPr>
          <p:cNvPr id="16" name="文本框 15"/>
          <p:cNvSpPr txBox="1"/>
          <p:nvPr/>
        </p:nvSpPr>
        <p:spPr>
          <a:xfrm>
            <a:off x="6868232" y="5561129"/>
            <a:ext cx="1217930" cy="369332"/>
          </a:xfrm>
          <a:prstGeom prst="rect">
            <a:avLst/>
          </a:prstGeom>
          <a:solidFill>
            <a:srgbClr val="00B050"/>
          </a:solidFill>
        </p:spPr>
        <p:txBody>
          <a:bodyPr wrap="square" rtlCol="0" anchor="t">
            <a:spAutoFit/>
          </a:bodyPr>
          <a:lstStyle/>
          <a:p>
            <a:pPr algn="ctr"/>
            <a:r>
              <a:rPr lang="zh-CN" altLang="en-US" b="1">
                <a:solidFill>
                  <a:schemeClr val="bg1"/>
                </a:solidFill>
                <a:cs typeface="+mn-ea"/>
                <a:sym typeface="+mn-lt"/>
              </a:rPr>
              <a:t>布线</a:t>
            </a:r>
          </a:p>
        </p:txBody>
      </p:sp>
      <p:sp>
        <p:nvSpPr>
          <p:cNvPr id="18" name="文本框 17"/>
          <p:cNvSpPr txBox="1"/>
          <p:nvPr/>
        </p:nvSpPr>
        <p:spPr>
          <a:xfrm>
            <a:off x="568961" y="4238821"/>
            <a:ext cx="8141335" cy="757130"/>
          </a:xfrm>
          <a:prstGeom prst="rect">
            <a:avLst/>
          </a:prstGeom>
          <a:solidFill>
            <a:srgbClr val="FF6D67"/>
          </a:solidFill>
        </p:spPr>
        <p:txBody>
          <a:bodyPr wrap="square" rtlCol="0" anchor="t">
            <a:spAutoFit/>
          </a:bodyPr>
          <a:lstStyle/>
          <a:p>
            <a:pPr indent="-457200">
              <a:lnSpc>
                <a:spcPct val="120000"/>
              </a:lnSpc>
            </a:pPr>
            <a:r>
              <a:rPr lang="zh-CN" altLang="en-US" b="1" dirty="0" smtClean="0">
                <a:solidFill>
                  <a:schemeClr val="bg1"/>
                </a:solidFill>
                <a:cs typeface="+mn-ea"/>
                <a:sym typeface="+mn-lt"/>
              </a:rPr>
              <a:t>　　</a:t>
            </a:r>
            <a:r>
              <a:rPr lang="en-US" altLang="zh-CN" b="1" dirty="0" smtClean="0">
                <a:solidFill>
                  <a:schemeClr val="bg1"/>
                </a:solidFill>
                <a:latin typeface="楷体" panose="02010609060101010101" pitchFamily="49" charset="-122"/>
                <a:ea typeface="楷体" panose="02010609060101010101" pitchFamily="49" charset="-122"/>
                <a:cs typeface="+mn-ea"/>
                <a:sym typeface="+mn-lt"/>
              </a:rPr>
              <a:t>ISP</a:t>
            </a:r>
            <a:r>
              <a:rPr lang="zh-CN" altLang="zh-CN" b="1" dirty="0">
                <a:solidFill>
                  <a:schemeClr val="bg1"/>
                </a:solidFill>
                <a:cs typeface="+mn-ea"/>
                <a:sym typeface="+mn-lt"/>
              </a:rPr>
              <a:t>：中国移动、歌华有线等能够提供互联网接入服务的机构被称为互联网提供服务商，即</a:t>
            </a:r>
            <a:r>
              <a:rPr lang="en-US" altLang="zh-CN" b="1" dirty="0">
                <a:solidFill>
                  <a:schemeClr val="bg1"/>
                </a:solidFill>
                <a:latin typeface="楷体" panose="02010609060101010101" pitchFamily="49" charset="-122"/>
                <a:ea typeface="楷体" panose="02010609060101010101" pitchFamily="49" charset="-122"/>
                <a:cs typeface="+mn-ea"/>
                <a:sym typeface="+mn-lt"/>
              </a:rPr>
              <a:t>ISP</a:t>
            </a:r>
            <a:r>
              <a:rPr lang="zh-CN" altLang="en-US" b="1" dirty="0">
                <a:solidFill>
                  <a:schemeClr val="bg1"/>
                </a:solidFill>
                <a:cs typeface="+mn-ea"/>
                <a:sym typeface="+mn-lt"/>
              </a:rPr>
              <a:t>（</a:t>
            </a:r>
            <a:r>
              <a:rPr lang="en-US" altLang="zh-CN" b="1" dirty="0">
                <a:solidFill>
                  <a:schemeClr val="bg1"/>
                </a:solidFill>
                <a:latin typeface="楷体" panose="02010609060101010101" pitchFamily="49" charset="-122"/>
                <a:ea typeface="楷体" panose="02010609060101010101" pitchFamily="49" charset="-122"/>
                <a:cs typeface="+mn-ea"/>
                <a:sym typeface="+mn-lt"/>
              </a:rPr>
              <a:t>Internet Service Provider</a:t>
            </a:r>
            <a:r>
              <a:rPr lang="en-US" altLang="zh-CN" b="1" dirty="0">
                <a:solidFill>
                  <a:schemeClr val="bg1"/>
                </a:solidFill>
                <a:cs typeface="+mn-ea"/>
                <a:sym typeface="+mn-lt"/>
              </a:rPr>
              <a:t>)</a:t>
            </a:r>
            <a:r>
              <a:rPr lang="zh-CN" altLang="en-US" b="1" dirty="0">
                <a:solidFill>
                  <a:schemeClr val="bg1"/>
                </a:solidFill>
                <a:cs typeface="+mn-ea"/>
                <a:sym typeface="+mn-lt"/>
              </a:rPr>
              <a:t>。</a:t>
            </a:r>
          </a:p>
        </p:txBody>
      </p:sp>
      <p:sp>
        <p:nvSpPr>
          <p:cNvPr id="15" name="文本框 9"/>
          <p:cNvSpPr txBox="1"/>
          <p:nvPr/>
        </p:nvSpPr>
        <p:spPr>
          <a:xfrm>
            <a:off x="888815" y="1270332"/>
            <a:ext cx="5686532" cy="737510"/>
          </a:xfrm>
          <a:prstGeom prst="rect">
            <a:avLst/>
          </a:prstGeom>
          <a:noFill/>
        </p:spPr>
        <p:txBody>
          <a:bodyPr wrap="square" rtlCol="0">
            <a:spAutoFit/>
          </a:bodyPr>
          <a:lstStyle>
            <a:defPPr>
              <a:defRPr lang="zh-CN"/>
            </a:defPPr>
            <a:lvl1pPr>
              <a:defRPr sz="4000" b="1" kern="0">
                <a:solidFill>
                  <a:srgbClr val="8D3D4B"/>
                </a:solidFill>
                <a:effectLst>
                  <a:outerShdw blurRad="38100" dist="38100" dir="2700000" algn="tl">
                    <a:srgbClr val="C0C0C0"/>
                  </a:outerShdw>
                </a:effectLst>
                <a:latin typeface="楷体_GB2312" pitchFamily="49" charset="-122"/>
                <a:ea typeface="楷体_GB2312"/>
                <a:cs typeface="+mj-cs"/>
              </a:defRPr>
            </a:lvl1pPr>
          </a:lstStyle>
          <a:p>
            <a:pPr>
              <a:lnSpc>
                <a:spcPct val="150000"/>
              </a:lnSpc>
            </a:pPr>
            <a:r>
              <a:rPr lang="zh-CN" altLang="en-US" sz="3200" dirty="0">
                <a:solidFill>
                  <a:srgbClr val="466E8C"/>
                </a:solidFill>
                <a:effectLst/>
              </a:rPr>
              <a:t>温故启新</a:t>
            </a:r>
          </a:p>
        </p:txBody>
      </p:sp>
      <p:sp>
        <p:nvSpPr>
          <p:cNvPr id="20" name="等腰三角形 8"/>
          <p:cNvSpPr/>
          <p:nvPr/>
        </p:nvSpPr>
        <p:spPr>
          <a:xfrm rot="5400000">
            <a:off x="508266" y="1627307"/>
            <a:ext cx="193467" cy="166782"/>
          </a:xfrm>
          <a:prstGeom prst="triangle">
            <a:avLst/>
          </a:prstGeom>
          <a:solidFill>
            <a:srgbClr val="7BA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33A"/>
              </a:solidFill>
            </a:endParaRPr>
          </a:p>
        </p:txBody>
      </p:sp>
    </p:spTree>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2" presetClass="entr" presetSubtype="1"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p:tgtEl>
                                          <p:spTgt spid="18"/>
                                        </p:tgtEl>
                                        <p:attrNameLst>
                                          <p:attrName>ppt_y</p:attrName>
                                        </p:attrNameLst>
                                      </p:cBhvr>
                                      <p:tavLst>
                                        <p:tav tm="0">
                                          <p:val>
                                            <p:strVal val="#ppt_y-#ppt_h*1.125000"/>
                                          </p:val>
                                        </p:tav>
                                        <p:tav tm="100000">
                                          <p:val>
                                            <p:strVal val="#ppt_y"/>
                                          </p:val>
                                        </p:tav>
                                      </p:tavLst>
                                    </p:anim>
                                    <p:animEffect transition="in" filter="wipe(down)">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0" grpId="0" bldLvl="0" animBg="1"/>
      <p:bldP spid="11" grpId="0" bldLvl="0" animBg="1"/>
      <p:bldP spid="13" grpId="0" bldLvl="0" animBg="1"/>
      <p:bldP spid="9" grpId="0" bldLvl="0" animBg="1"/>
      <p:bldP spid="16" grpId="0" bldLvl="0" animBg="1"/>
      <p:bldP spid="18"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MH_Others_1"/>
          <p:cNvCxnSpPr/>
          <p:nvPr>
            <p:custDataLst>
              <p:tags r:id="rId2"/>
            </p:custDataLst>
          </p:nvPr>
        </p:nvCxnSpPr>
        <p:spPr>
          <a:xfrm>
            <a:off x="4572000" y="1619053"/>
            <a:ext cx="0" cy="4381557"/>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MH_Others_2"/>
          <p:cNvSpPr/>
          <p:nvPr>
            <p:custDataLst>
              <p:tags r:id="rId3"/>
            </p:custDataLst>
          </p:nvPr>
        </p:nvSpPr>
        <p:spPr>
          <a:xfrm flipH="1">
            <a:off x="3031830" y="1619052"/>
            <a:ext cx="3080340" cy="636894"/>
          </a:xfrm>
          <a:prstGeom prst="homePlate">
            <a:avLst>
              <a:gd name="adj" fmla="val 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b="1" dirty="0">
                <a:solidFill>
                  <a:srgbClr val="FFFFFF"/>
                </a:solidFill>
                <a:latin typeface="+mn-ea"/>
                <a:cs typeface="+mn-ea"/>
                <a:sym typeface="+mn-lt"/>
              </a:rPr>
              <a:t>学生活动</a:t>
            </a:r>
          </a:p>
        </p:txBody>
      </p:sp>
      <p:sp>
        <p:nvSpPr>
          <p:cNvPr id="21" name="MH_Others_3"/>
          <p:cNvSpPr/>
          <p:nvPr>
            <p:custDataLst>
              <p:tags r:id="rId4"/>
            </p:custDataLst>
          </p:nvPr>
        </p:nvSpPr>
        <p:spPr>
          <a:xfrm>
            <a:off x="4481519" y="5845223"/>
            <a:ext cx="180965" cy="15600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rgbClr val="FFFFFF"/>
              </a:solidFill>
              <a:cs typeface="+mn-ea"/>
              <a:sym typeface="+mn-lt"/>
            </a:endParaRPr>
          </a:p>
        </p:txBody>
      </p:sp>
      <p:sp>
        <p:nvSpPr>
          <p:cNvPr id="9" name="MH_Number_1"/>
          <p:cNvSpPr/>
          <p:nvPr>
            <p:custDataLst>
              <p:tags r:id="rId5"/>
            </p:custDataLst>
          </p:nvPr>
        </p:nvSpPr>
        <p:spPr>
          <a:xfrm>
            <a:off x="4583247" y="2844098"/>
            <a:ext cx="520553" cy="33349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a:solidFill>
                  <a:srgbClr val="FFFFFF"/>
                </a:solidFill>
                <a:latin typeface="+mn-ea"/>
                <a:cs typeface="+mn-ea"/>
                <a:sym typeface="+mn-lt"/>
              </a:rPr>
              <a:t>01</a:t>
            </a:r>
            <a:endParaRPr lang="zh-CN" altLang="en-US" sz="2000" b="1">
              <a:solidFill>
                <a:srgbClr val="FFFFFF"/>
              </a:solidFill>
              <a:latin typeface="+mn-ea"/>
              <a:cs typeface="+mn-ea"/>
              <a:sym typeface="+mn-lt"/>
            </a:endParaRPr>
          </a:p>
        </p:txBody>
      </p:sp>
      <p:sp>
        <p:nvSpPr>
          <p:cNvPr id="10" name="MH_Number_2"/>
          <p:cNvSpPr/>
          <p:nvPr>
            <p:custDataLst>
              <p:tags r:id="rId6"/>
            </p:custDataLst>
          </p:nvPr>
        </p:nvSpPr>
        <p:spPr>
          <a:xfrm flipH="1">
            <a:off x="4069543" y="4050076"/>
            <a:ext cx="520553" cy="33349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rgbClr val="FFFFFF"/>
                </a:solidFill>
                <a:latin typeface="+mn-ea"/>
                <a:cs typeface="+mn-ea"/>
                <a:sym typeface="+mn-lt"/>
              </a:rPr>
              <a:t>02</a:t>
            </a:r>
            <a:endParaRPr lang="zh-CN" altLang="en-US" sz="2000" b="1" dirty="0">
              <a:solidFill>
                <a:srgbClr val="FFFFFF"/>
              </a:solidFill>
              <a:latin typeface="+mn-ea"/>
              <a:cs typeface="+mn-ea"/>
              <a:sym typeface="+mn-lt"/>
            </a:endParaRPr>
          </a:p>
        </p:txBody>
      </p:sp>
      <p:sp>
        <p:nvSpPr>
          <p:cNvPr id="13" name="MH_Entry_1"/>
          <p:cNvSpPr/>
          <p:nvPr>
            <p:custDataLst>
              <p:tags r:id="rId7"/>
            </p:custDataLst>
          </p:nvPr>
        </p:nvSpPr>
        <p:spPr>
          <a:xfrm>
            <a:off x="5103800" y="2844098"/>
            <a:ext cx="1753985"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fontAlgn="auto">
              <a:lnSpc>
                <a:spcPct val="100000"/>
              </a:lnSpc>
            </a:pPr>
            <a:r>
              <a:rPr lang="zh-CN" altLang="en-US" sz="2000" b="1" dirty="0">
                <a:solidFill>
                  <a:schemeClr val="tx1">
                    <a:lumMod val="85000"/>
                    <a:lumOff val="15000"/>
                  </a:schemeClr>
                </a:solidFill>
                <a:latin typeface="+mn-ea"/>
                <a:cs typeface="+mn-ea"/>
                <a:sym typeface="+mn-lt"/>
              </a:rPr>
              <a:t>接入互联网</a:t>
            </a:r>
            <a:endParaRPr lang="en-US" altLang="zh-CN" sz="2000" b="1" dirty="0">
              <a:solidFill>
                <a:schemeClr val="tx1">
                  <a:lumMod val="85000"/>
                  <a:lumOff val="15000"/>
                </a:schemeClr>
              </a:solidFill>
              <a:latin typeface="+mn-ea"/>
              <a:cs typeface="+mn-ea"/>
              <a:sym typeface="+mn-lt"/>
            </a:endParaRPr>
          </a:p>
        </p:txBody>
      </p:sp>
      <p:sp>
        <p:nvSpPr>
          <p:cNvPr id="14" name="MH_Entry_2"/>
          <p:cNvSpPr/>
          <p:nvPr>
            <p:custDataLst>
              <p:tags r:id="rId8"/>
            </p:custDataLst>
          </p:nvPr>
        </p:nvSpPr>
        <p:spPr>
          <a:xfrm>
            <a:off x="1723481" y="3809831"/>
            <a:ext cx="2122739" cy="6155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gn="ctr"/>
            <a:r>
              <a:rPr lang="zh-CN" altLang="en-US" sz="2000" b="1" dirty="0">
                <a:solidFill>
                  <a:schemeClr val="tx1">
                    <a:lumMod val="85000"/>
                    <a:lumOff val="15000"/>
                  </a:schemeClr>
                </a:solidFill>
                <a:latin typeface="+mn-ea"/>
                <a:cs typeface="+mn-ea"/>
                <a:sym typeface="+mn-lt"/>
              </a:rPr>
              <a:t>网络性能</a:t>
            </a:r>
          </a:p>
          <a:p>
            <a:pPr lvl="0" algn="ctr"/>
            <a:r>
              <a:rPr lang="zh-CN" altLang="en-US" sz="2000" b="1" dirty="0">
                <a:solidFill>
                  <a:schemeClr val="tx1">
                    <a:lumMod val="85000"/>
                    <a:lumOff val="15000"/>
                  </a:schemeClr>
                </a:solidFill>
                <a:latin typeface="+mn-ea"/>
                <a:cs typeface="+mn-ea"/>
                <a:sym typeface="+mn-lt"/>
              </a:rPr>
              <a:t>对信息系统的影响</a:t>
            </a:r>
          </a:p>
        </p:txBody>
      </p:sp>
      <p:sp>
        <p:nvSpPr>
          <p:cNvPr id="5" name="左大括号 4"/>
          <p:cNvSpPr/>
          <p:nvPr/>
        </p:nvSpPr>
        <p:spPr>
          <a:xfrm>
            <a:off x="6560186" y="2437606"/>
            <a:ext cx="75565" cy="1145540"/>
          </a:xfrm>
          <a:prstGeom prst="leftBrace">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35" name="文本框 34"/>
          <p:cNvSpPr txBox="1"/>
          <p:nvPr/>
        </p:nvSpPr>
        <p:spPr>
          <a:xfrm>
            <a:off x="6696076" y="2255996"/>
            <a:ext cx="1370965" cy="400110"/>
          </a:xfrm>
          <a:prstGeom prst="rect">
            <a:avLst/>
          </a:prstGeom>
          <a:solidFill>
            <a:srgbClr val="FF6D67"/>
          </a:solidFill>
        </p:spPr>
        <p:txBody>
          <a:bodyPr wrap="square" rtlCol="0" anchor="t">
            <a:spAutoFit/>
          </a:bodyPr>
          <a:lstStyle/>
          <a:p>
            <a:pPr lvl="0" algn="ctr"/>
            <a:r>
              <a:rPr lang="zh-CN" altLang="en-US" sz="2000" b="1">
                <a:solidFill>
                  <a:schemeClr val="bg1"/>
                </a:solidFill>
                <a:latin typeface="+mn-ea"/>
                <a:cs typeface="+mn-ea"/>
                <a:sym typeface="+mn-lt"/>
              </a:rPr>
              <a:t>物理连接</a:t>
            </a:r>
          </a:p>
        </p:txBody>
      </p:sp>
      <p:sp>
        <p:nvSpPr>
          <p:cNvPr id="6" name="文本框 5"/>
          <p:cNvSpPr txBox="1"/>
          <p:nvPr/>
        </p:nvSpPr>
        <p:spPr>
          <a:xfrm>
            <a:off x="6696076" y="3341211"/>
            <a:ext cx="1370965" cy="400110"/>
          </a:xfrm>
          <a:prstGeom prst="rect">
            <a:avLst/>
          </a:prstGeom>
          <a:solidFill>
            <a:srgbClr val="FF6D67"/>
          </a:solidFill>
        </p:spPr>
        <p:txBody>
          <a:bodyPr wrap="square" rtlCol="0" anchor="t">
            <a:spAutoFit/>
          </a:bodyPr>
          <a:lstStyle/>
          <a:p>
            <a:pPr lvl="0" algn="ctr"/>
            <a:r>
              <a:rPr lang="zh-CN" altLang="en-US" sz="2000" b="1">
                <a:solidFill>
                  <a:schemeClr val="bg1"/>
                </a:solidFill>
                <a:latin typeface="+mn-ea"/>
                <a:cs typeface="+mn-ea"/>
                <a:sym typeface="+mn-lt"/>
              </a:rPr>
              <a:t>逻辑连接</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2" nodeType="click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1000" fill="hold"/>
                                        <p:tgtEl>
                                          <p:spTgt spid="35"/>
                                        </p:tgtEl>
                                        <p:attrNameLst>
                                          <p:attrName>ppt_w</p:attrName>
                                        </p:attrNameLst>
                                      </p:cBhvr>
                                      <p:tavLst>
                                        <p:tav tm="0">
                                          <p:val>
                                            <p:fltVal val="0"/>
                                          </p:val>
                                        </p:tav>
                                        <p:tav tm="100000">
                                          <p:val>
                                            <p:strVal val="#ppt_w"/>
                                          </p:val>
                                        </p:tav>
                                      </p:tavLst>
                                    </p:anim>
                                    <p:anim calcmode="lin" valueType="num">
                                      <p:cBhvr>
                                        <p:cTn id="13" dur="1000" fill="hold"/>
                                        <p:tgtEl>
                                          <p:spTgt spid="35"/>
                                        </p:tgtEl>
                                        <p:attrNameLst>
                                          <p:attrName>ppt_h</p:attrName>
                                        </p:attrNameLst>
                                      </p:cBhvr>
                                      <p:tavLst>
                                        <p:tav tm="0">
                                          <p:val>
                                            <p:fltVal val="0"/>
                                          </p:val>
                                        </p:tav>
                                        <p:tav tm="100000">
                                          <p:val>
                                            <p:strVal val="#ppt_h"/>
                                          </p:val>
                                        </p:tav>
                                      </p:tavLst>
                                    </p:anim>
                                    <p:animEffect transition="in" filter="fade">
                                      <p:cBhvr>
                                        <p:cTn id="14" dur="1000"/>
                                        <p:tgtEl>
                                          <p:spTgt spid="35"/>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2"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Effect transition="in" filter="fade">
                                      <p:cBhvr>
                                        <p:cTn id="2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5" grpId="0" animBg="1"/>
      <p:bldP spid="35" grpId="1" animBg="1"/>
      <p:bldP spid="35" grpId="2" bldLvl="0" animBg="1"/>
      <p:bldP spid="6" grpId="0" animBg="1"/>
      <p:bldP spid="6" grpId="1" animBg="1"/>
      <p:bldP spid="6" grpId="2"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935420" y="1732655"/>
            <a:ext cx="7523480" cy="553998"/>
          </a:xfrm>
          <a:prstGeom prst="rect">
            <a:avLst/>
          </a:prstGeom>
          <a:noFill/>
        </p:spPr>
        <p:txBody>
          <a:bodyPr wrap="square" rtlCol="0">
            <a:spAutoFit/>
          </a:bodyPr>
          <a:lstStyle>
            <a:defPPr>
              <a:defRPr lang="zh-CN"/>
            </a:defPPr>
            <a:lvl1pPr>
              <a:lnSpc>
                <a:spcPct val="150000"/>
              </a:lnSpc>
              <a:defRPr sz="2000" b="1">
                <a:solidFill>
                  <a:srgbClr val="466E8C"/>
                </a:solidFill>
                <a:cs typeface="+mn-ea"/>
              </a:defRPr>
            </a:lvl1pPr>
          </a:lstStyle>
          <a:p>
            <a:r>
              <a:rPr lang="zh-CN" altLang="en-US" dirty="0" smtClean="0">
                <a:solidFill>
                  <a:schemeClr val="tx1"/>
                </a:solidFill>
                <a:latin typeface="+mn-ea"/>
                <a:sym typeface="+mn-lt"/>
              </a:rPr>
              <a:t>　　</a:t>
            </a:r>
            <a:r>
              <a:rPr lang="en-US" altLang="zh-CN" dirty="0" smtClean="0">
                <a:solidFill>
                  <a:schemeClr val="tx1"/>
                </a:solidFill>
                <a:latin typeface="+mn-ea"/>
                <a:sym typeface="+mn-lt"/>
              </a:rPr>
              <a:t>1.</a:t>
            </a:r>
            <a:r>
              <a:rPr lang="zh-CN" altLang="en-US" dirty="0" smtClean="0">
                <a:solidFill>
                  <a:schemeClr val="tx1"/>
                </a:solidFill>
                <a:latin typeface="+mn-ea"/>
                <a:sym typeface="+mn-lt"/>
              </a:rPr>
              <a:t>上网</a:t>
            </a:r>
            <a:r>
              <a:rPr lang="zh-CN" altLang="en-US" dirty="0">
                <a:solidFill>
                  <a:schemeClr val="tx1"/>
                </a:solidFill>
                <a:latin typeface="+mn-ea"/>
                <a:sym typeface="+mn-lt"/>
              </a:rPr>
              <a:t>检索互联网接入方式并总结用到的传输介质。</a:t>
            </a:r>
          </a:p>
        </p:txBody>
      </p:sp>
      <p:sp>
        <p:nvSpPr>
          <p:cNvPr id="17" name="文本框 16"/>
          <p:cNvSpPr txBox="1"/>
          <p:nvPr/>
        </p:nvSpPr>
        <p:spPr>
          <a:xfrm>
            <a:off x="1493448" y="3405745"/>
            <a:ext cx="2243455" cy="338554"/>
          </a:xfrm>
          <a:prstGeom prst="rect">
            <a:avLst/>
          </a:prstGeom>
          <a:solidFill>
            <a:srgbClr val="466E8C"/>
          </a:solidFill>
        </p:spPr>
        <p:txBody>
          <a:bodyPr wrap="square" rtlCol="0" anchor="t">
            <a:spAutoFit/>
          </a:bodyPr>
          <a:lstStyle/>
          <a:p>
            <a:pPr algn="l"/>
            <a:r>
              <a:rPr lang="zh-CN" altLang="en-US" sz="1600" b="1">
                <a:solidFill>
                  <a:schemeClr val="bg1"/>
                </a:solidFill>
                <a:cs typeface="+mn-ea"/>
                <a:sym typeface="+mn-lt"/>
              </a:rPr>
              <a:t>① 电话线拨号接入</a:t>
            </a:r>
          </a:p>
        </p:txBody>
      </p:sp>
      <p:sp>
        <p:nvSpPr>
          <p:cNvPr id="19" name="文本框 18"/>
          <p:cNvSpPr txBox="1"/>
          <p:nvPr/>
        </p:nvSpPr>
        <p:spPr>
          <a:xfrm>
            <a:off x="1493447" y="2960610"/>
            <a:ext cx="2250440" cy="338554"/>
          </a:xfrm>
          <a:prstGeom prst="rect">
            <a:avLst/>
          </a:prstGeom>
          <a:solidFill>
            <a:srgbClr val="00B050"/>
          </a:solidFill>
        </p:spPr>
        <p:txBody>
          <a:bodyPr wrap="square" rtlCol="0" anchor="t">
            <a:spAutoFit/>
          </a:bodyPr>
          <a:lstStyle/>
          <a:p>
            <a:pPr lvl="0" algn="ctr"/>
            <a:r>
              <a:rPr lang="zh-CN" altLang="zh-CN" sz="1600" b="1" dirty="0">
                <a:solidFill>
                  <a:schemeClr val="bg1"/>
                </a:solidFill>
                <a:cs typeface="+mn-ea"/>
                <a:sym typeface="+mn-lt"/>
              </a:rPr>
              <a:t>互联网接入方式</a:t>
            </a:r>
          </a:p>
        </p:txBody>
      </p:sp>
      <p:sp>
        <p:nvSpPr>
          <p:cNvPr id="5" name="文本框 4"/>
          <p:cNvSpPr txBox="1"/>
          <p:nvPr/>
        </p:nvSpPr>
        <p:spPr>
          <a:xfrm>
            <a:off x="1493447" y="3818495"/>
            <a:ext cx="2244090" cy="338554"/>
          </a:xfrm>
          <a:prstGeom prst="rect">
            <a:avLst/>
          </a:prstGeom>
          <a:solidFill>
            <a:srgbClr val="466E8C"/>
          </a:solidFill>
        </p:spPr>
        <p:txBody>
          <a:bodyPr wrap="square" rtlCol="0" anchor="t">
            <a:spAutoFit/>
          </a:bodyPr>
          <a:lstStyle/>
          <a:p>
            <a:pPr algn="l"/>
            <a:r>
              <a:rPr lang="zh-CN" altLang="en-US" sz="1600" b="1" dirty="0">
                <a:solidFill>
                  <a:schemeClr val="bg1"/>
                </a:solidFill>
                <a:cs typeface="+mn-ea"/>
                <a:sym typeface="+mn-lt"/>
              </a:rPr>
              <a:t>② </a:t>
            </a:r>
            <a:r>
              <a:rPr lang="en-US" altLang="zh-CN" sz="1600" b="1" dirty="0">
                <a:solidFill>
                  <a:schemeClr val="bg1"/>
                </a:solidFill>
                <a:latin typeface="楷体" panose="02010609060101010101" pitchFamily="49" charset="-122"/>
                <a:ea typeface="楷体" panose="02010609060101010101" pitchFamily="49" charset="-122"/>
                <a:cs typeface="+mn-ea"/>
                <a:sym typeface="+mn-lt"/>
              </a:rPr>
              <a:t>ISDN</a:t>
            </a:r>
          </a:p>
        </p:txBody>
      </p:sp>
      <p:sp>
        <p:nvSpPr>
          <p:cNvPr id="3" name="文本框 2"/>
          <p:cNvSpPr txBox="1"/>
          <p:nvPr/>
        </p:nvSpPr>
        <p:spPr>
          <a:xfrm>
            <a:off x="1493448" y="4231245"/>
            <a:ext cx="2243455" cy="338554"/>
          </a:xfrm>
          <a:prstGeom prst="rect">
            <a:avLst/>
          </a:prstGeom>
          <a:solidFill>
            <a:srgbClr val="466E8C"/>
          </a:solidFill>
        </p:spPr>
        <p:txBody>
          <a:bodyPr wrap="square" rtlCol="0" anchor="t">
            <a:spAutoFit/>
          </a:bodyPr>
          <a:lstStyle/>
          <a:p>
            <a:pPr algn="l"/>
            <a:r>
              <a:rPr lang="zh-CN" altLang="en-US" sz="1600" b="1" dirty="0">
                <a:solidFill>
                  <a:schemeClr val="bg1"/>
                </a:solidFill>
                <a:cs typeface="+mn-ea"/>
                <a:sym typeface="+mn-lt"/>
              </a:rPr>
              <a:t>③ </a:t>
            </a:r>
            <a:r>
              <a:rPr lang="en-US" altLang="zh-CN" sz="1600" b="1" dirty="0">
                <a:solidFill>
                  <a:schemeClr val="bg1"/>
                </a:solidFill>
                <a:latin typeface="楷体" panose="02010609060101010101" pitchFamily="49" charset="-122"/>
                <a:ea typeface="楷体" panose="02010609060101010101" pitchFamily="49" charset="-122"/>
                <a:cs typeface="+mn-ea"/>
                <a:sym typeface="+mn-lt"/>
              </a:rPr>
              <a:t>ADSL</a:t>
            </a:r>
          </a:p>
        </p:txBody>
      </p:sp>
      <p:sp>
        <p:nvSpPr>
          <p:cNvPr id="9" name="文本框 8"/>
          <p:cNvSpPr txBox="1"/>
          <p:nvPr/>
        </p:nvSpPr>
        <p:spPr>
          <a:xfrm>
            <a:off x="1487098" y="4643995"/>
            <a:ext cx="2249805" cy="338554"/>
          </a:xfrm>
          <a:prstGeom prst="rect">
            <a:avLst/>
          </a:prstGeom>
          <a:solidFill>
            <a:srgbClr val="466E8C"/>
          </a:solidFill>
        </p:spPr>
        <p:txBody>
          <a:bodyPr wrap="square" rtlCol="0" anchor="t">
            <a:spAutoFit/>
          </a:bodyPr>
          <a:lstStyle/>
          <a:p>
            <a:pPr algn="l"/>
            <a:r>
              <a:rPr lang="en-US" altLang="zh-CN" sz="1600" b="1" dirty="0">
                <a:solidFill>
                  <a:schemeClr val="bg1"/>
                </a:solidFill>
                <a:cs typeface="+mn-ea"/>
                <a:sym typeface="+mn-lt"/>
              </a:rPr>
              <a:t>④ </a:t>
            </a:r>
            <a:r>
              <a:rPr lang="en-US" altLang="zh-CN" sz="1600" b="1" dirty="0">
                <a:solidFill>
                  <a:schemeClr val="bg1"/>
                </a:solidFill>
                <a:latin typeface="楷体" panose="02010609060101010101" pitchFamily="49" charset="-122"/>
                <a:ea typeface="楷体" panose="02010609060101010101" pitchFamily="49" charset="-122"/>
                <a:cs typeface="+mn-ea"/>
                <a:sym typeface="+mn-lt"/>
              </a:rPr>
              <a:t>HFC</a:t>
            </a:r>
          </a:p>
        </p:txBody>
      </p:sp>
      <p:sp>
        <p:nvSpPr>
          <p:cNvPr id="10" name="文本框 9"/>
          <p:cNvSpPr txBox="1"/>
          <p:nvPr/>
        </p:nvSpPr>
        <p:spPr>
          <a:xfrm>
            <a:off x="1487097" y="5056745"/>
            <a:ext cx="2250440" cy="338554"/>
          </a:xfrm>
          <a:prstGeom prst="rect">
            <a:avLst/>
          </a:prstGeom>
          <a:solidFill>
            <a:srgbClr val="466E8C"/>
          </a:solidFill>
        </p:spPr>
        <p:txBody>
          <a:bodyPr wrap="square" rtlCol="0" anchor="t">
            <a:spAutoFit/>
          </a:bodyPr>
          <a:lstStyle/>
          <a:p>
            <a:pPr algn="l"/>
            <a:r>
              <a:rPr lang="zh-CN" altLang="en-US" sz="1600" b="1" dirty="0">
                <a:solidFill>
                  <a:schemeClr val="bg1"/>
                </a:solidFill>
                <a:cs typeface="+mn-ea"/>
                <a:sym typeface="+mn-lt"/>
              </a:rPr>
              <a:t>⑤ 光纤宽带接入</a:t>
            </a:r>
            <a:endParaRPr lang="en-US" altLang="zh-CN" sz="1600" b="1" dirty="0">
              <a:solidFill>
                <a:schemeClr val="bg1"/>
              </a:solidFill>
              <a:cs typeface="+mn-ea"/>
              <a:sym typeface="+mn-lt"/>
            </a:endParaRPr>
          </a:p>
        </p:txBody>
      </p:sp>
      <p:sp>
        <p:nvSpPr>
          <p:cNvPr id="11" name="文本框 10"/>
          <p:cNvSpPr txBox="1"/>
          <p:nvPr/>
        </p:nvSpPr>
        <p:spPr>
          <a:xfrm>
            <a:off x="1487097" y="5469495"/>
            <a:ext cx="2250440" cy="338554"/>
          </a:xfrm>
          <a:prstGeom prst="rect">
            <a:avLst/>
          </a:prstGeom>
          <a:solidFill>
            <a:srgbClr val="466E8C"/>
          </a:solidFill>
        </p:spPr>
        <p:txBody>
          <a:bodyPr wrap="square" rtlCol="0" anchor="t">
            <a:spAutoFit/>
          </a:bodyPr>
          <a:lstStyle/>
          <a:p>
            <a:pPr algn="l"/>
            <a:r>
              <a:rPr lang="zh-CN" altLang="en-US" sz="1600" b="1" dirty="0">
                <a:solidFill>
                  <a:schemeClr val="bg1"/>
                </a:solidFill>
                <a:cs typeface="+mn-ea"/>
                <a:sym typeface="+mn-lt"/>
              </a:rPr>
              <a:t>⑥ 无源光网络</a:t>
            </a:r>
            <a:r>
              <a:rPr lang="en-US" altLang="zh-CN" sz="1600" b="1" dirty="0">
                <a:solidFill>
                  <a:schemeClr val="bg1"/>
                </a:solidFill>
                <a:latin typeface="楷体" panose="02010609060101010101" pitchFamily="49" charset="-122"/>
                <a:ea typeface="楷体" panose="02010609060101010101" pitchFamily="49" charset="-122"/>
                <a:cs typeface="+mn-ea"/>
                <a:sym typeface="+mn-lt"/>
              </a:rPr>
              <a:t>PON</a:t>
            </a:r>
          </a:p>
        </p:txBody>
      </p:sp>
      <p:sp>
        <p:nvSpPr>
          <p:cNvPr id="12" name="文本框 11"/>
          <p:cNvSpPr txBox="1"/>
          <p:nvPr/>
        </p:nvSpPr>
        <p:spPr>
          <a:xfrm>
            <a:off x="1487098" y="5882245"/>
            <a:ext cx="2249805" cy="338554"/>
          </a:xfrm>
          <a:prstGeom prst="rect">
            <a:avLst/>
          </a:prstGeom>
          <a:solidFill>
            <a:srgbClr val="466E8C"/>
          </a:solidFill>
        </p:spPr>
        <p:txBody>
          <a:bodyPr wrap="square" rtlCol="0" anchor="t">
            <a:spAutoFit/>
          </a:bodyPr>
          <a:lstStyle/>
          <a:p>
            <a:pPr algn="l"/>
            <a:r>
              <a:rPr lang="zh-CN" altLang="en-US" sz="1600" b="1">
                <a:solidFill>
                  <a:schemeClr val="bg1"/>
                </a:solidFill>
                <a:cs typeface="+mn-ea"/>
                <a:sym typeface="+mn-lt"/>
              </a:rPr>
              <a:t>⑦ 无线网络</a:t>
            </a:r>
          </a:p>
        </p:txBody>
      </p:sp>
      <p:sp>
        <p:nvSpPr>
          <p:cNvPr id="13" name="文本框 12"/>
          <p:cNvSpPr txBox="1"/>
          <p:nvPr/>
        </p:nvSpPr>
        <p:spPr>
          <a:xfrm>
            <a:off x="1493448" y="6294995"/>
            <a:ext cx="2243455" cy="338554"/>
          </a:xfrm>
          <a:prstGeom prst="rect">
            <a:avLst/>
          </a:prstGeom>
          <a:solidFill>
            <a:srgbClr val="466E8C"/>
          </a:solidFill>
        </p:spPr>
        <p:txBody>
          <a:bodyPr wrap="square" rtlCol="0" anchor="t">
            <a:spAutoFit/>
          </a:bodyPr>
          <a:lstStyle/>
          <a:p>
            <a:pPr algn="l"/>
            <a:r>
              <a:rPr sz="1600" b="1" dirty="0">
                <a:solidFill>
                  <a:schemeClr val="bg1"/>
                </a:solidFill>
                <a:cs typeface="+mn-ea"/>
                <a:sym typeface="+mn-lt"/>
              </a:rPr>
              <a:t>⑧ </a:t>
            </a:r>
            <a:r>
              <a:rPr lang="zh-CN" altLang="en-US" sz="1600" b="1" dirty="0">
                <a:solidFill>
                  <a:schemeClr val="bg1"/>
                </a:solidFill>
                <a:cs typeface="+mn-ea"/>
                <a:sym typeface="+mn-lt"/>
              </a:rPr>
              <a:t>电力网接入</a:t>
            </a:r>
            <a:r>
              <a:rPr lang="en-US" altLang="zh-CN" sz="1600" b="1" dirty="0">
                <a:solidFill>
                  <a:schemeClr val="bg1"/>
                </a:solidFill>
                <a:latin typeface="楷体" panose="02010609060101010101" pitchFamily="49" charset="-122"/>
                <a:ea typeface="楷体" panose="02010609060101010101" pitchFamily="49" charset="-122"/>
                <a:cs typeface="+mn-ea"/>
                <a:sym typeface="+mn-lt"/>
              </a:rPr>
              <a:t>PLC</a:t>
            </a:r>
          </a:p>
        </p:txBody>
      </p:sp>
      <p:sp>
        <p:nvSpPr>
          <p:cNvPr id="14" name="文本框 13"/>
          <p:cNvSpPr txBox="1"/>
          <p:nvPr/>
        </p:nvSpPr>
        <p:spPr>
          <a:xfrm>
            <a:off x="5382822" y="2960610"/>
            <a:ext cx="1916430" cy="338554"/>
          </a:xfrm>
          <a:prstGeom prst="rect">
            <a:avLst/>
          </a:prstGeom>
          <a:solidFill>
            <a:srgbClr val="00B050"/>
          </a:solidFill>
        </p:spPr>
        <p:txBody>
          <a:bodyPr wrap="square" rtlCol="0" anchor="t">
            <a:spAutoFit/>
          </a:bodyPr>
          <a:lstStyle/>
          <a:p>
            <a:pPr lvl="0" algn="ctr"/>
            <a:r>
              <a:rPr lang="zh-CN" altLang="zh-CN" sz="1600" b="1">
                <a:solidFill>
                  <a:schemeClr val="bg1"/>
                </a:solidFill>
                <a:cs typeface="+mn-ea"/>
                <a:sym typeface="+mn-lt"/>
              </a:rPr>
              <a:t>传输介质</a:t>
            </a:r>
          </a:p>
        </p:txBody>
      </p:sp>
      <p:grpSp>
        <p:nvGrpSpPr>
          <p:cNvPr id="36" name="组合 35"/>
          <p:cNvGrpSpPr/>
          <p:nvPr/>
        </p:nvGrpSpPr>
        <p:grpSpPr>
          <a:xfrm>
            <a:off x="5382823" y="3790555"/>
            <a:ext cx="1917065" cy="2045335"/>
            <a:chOff x="7550" y="3325"/>
            <a:chExt cx="3019" cy="3221"/>
          </a:xfrm>
          <a:solidFill>
            <a:srgbClr val="466E8C"/>
          </a:solidFill>
        </p:grpSpPr>
        <p:sp>
          <p:nvSpPr>
            <p:cNvPr id="15" name="文本框 14"/>
            <p:cNvSpPr txBox="1"/>
            <p:nvPr/>
          </p:nvSpPr>
          <p:spPr>
            <a:xfrm>
              <a:off x="7550" y="3325"/>
              <a:ext cx="3018" cy="533"/>
            </a:xfrm>
            <a:prstGeom prst="rect">
              <a:avLst/>
            </a:prstGeom>
            <a:grpFill/>
          </p:spPr>
          <p:txBody>
            <a:bodyPr wrap="square" rtlCol="0" anchor="t">
              <a:spAutoFit/>
            </a:bodyPr>
            <a:lstStyle/>
            <a:p>
              <a:pPr algn="l"/>
              <a:r>
                <a:rPr lang="zh-CN" altLang="en-US" sz="1600" b="1">
                  <a:solidFill>
                    <a:schemeClr val="bg1"/>
                  </a:solidFill>
                  <a:cs typeface="+mn-ea"/>
                  <a:sym typeface="+mn-lt"/>
                </a:rPr>
                <a:t>① 电话线</a:t>
              </a:r>
            </a:p>
          </p:txBody>
        </p:sp>
        <p:sp>
          <p:nvSpPr>
            <p:cNvPr id="16" name="文本框 15"/>
            <p:cNvSpPr txBox="1"/>
            <p:nvPr/>
          </p:nvSpPr>
          <p:spPr>
            <a:xfrm>
              <a:off x="7550" y="4019"/>
              <a:ext cx="3019" cy="533"/>
            </a:xfrm>
            <a:prstGeom prst="rect">
              <a:avLst/>
            </a:prstGeom>
            <a:grpFill/>
          </p:spPr>
          <p:txBody>
            <a:bodyPr wrap="square" rtlCol="0" anchor="t">
              <a:spAutoFit/>
            </a:bodyPr>
            <a:lstStyle/>
            <a:p>
              <a:pPr algn="l"/>
              <a:r>
                <a:rPr lang="zh-CN" altLang="en-US" sz="1600" b="1">
                  <a:solidFill>
                    <a:schemeClr val="bg1"/>
                  </a:solidFill>
                  <a:cs typeface="+mn-ea"/>
                  <a:sym typeface="+mn-lt"/>
                </a:rPr>
                <a:t>② 有线电视电缆</a:t>
              </a:r>
              <a:endParaRPr lang="en-US" altLang="zh-CN" sz="1600" b="1">
                <a:solidFill>
                  <a:schemeClr val="bg1"/>
                </a:solidFill>
                <a:cs typeface="+mn-ea"/>
                <a:sym typeface="+mn-lt"/>
              </a:endParaRPr>
            </a:p>
          </p:txBody>
        </p:sp>
        <p:sp>
          <p:nvSpPr>
            <p:cNvPr id="18" name="文本框 17"/>
            <p:cNvSpPr txBox="1"/>
            <p:nvPr/>
          </p:nvSpPr>
          <p:spPr>
            <a:xfrm>
              <a:off x="7551" y="6013"/>
              <a:ext cx="3016" cy="533"/>
            </a:xfrm>
            <a:prstGeom prst="rect">
              <a:avLst/>
            </a:prstGeom>
            <a:grpFill/>
          </p:spPr>
          <p:txBody>
            <a:bodyPr wrap="square" rtlCol="0" anchor="t">
              <a:spAutoFit/>
            </a:bodyPr>
            <a:lstStyle/>
            <a:p>
              <a:pPr algn="l"/>
              <a:r>
                <a:rPr lang="zh-CN" altLang="en-US" sz="1600" b="1">
                  <a:solidFill>
                    <a:schemeClr val="bg1"/>
                  </a:solidFill>
                  <a:cs typeface="+mn-ea"/>
                  <a:sym typeface="+mn-lt"/>
                </a:rPr>
                <a:t>⑤ 光纤</a:t>
              </a:r>
              <a:endParaRPr lang="en-US" altLang="zh-CN" sz="1600" b="1">
                <a:solidFill>
                  <a:schemeClr val="bg1"/>
                </a:solidFill>
                <a:cs typeface="+mn-ea"/>
                <a:sym typeface="+mn-lt"/>
              </a:endParaRPr>
            </a:p>
          </p:txBody>
        </p:sp>
        <p:sp>
          <p:nvSpPr>
            <p:cNvPr id="20" name="文本框 19"/>
            <p:cNvSpPr txBox="1"/>
            <p:nvPr/>
          </p:nvSpPr>
          <p:spPr>
            <a:xfrm>
              <a:off x="7551" y="4669"/>
              <a:ext cx="3018" cy="533"/>
            </a:xfrm>
            <a:prstGeom prst="rect">
              <a:avLst/>
            </a:prstGeom>
            <a:grpFill/>
          </p:spPr>
          <p:txBody>
            <a:bodyPr wrap="square" rtlCol="0" anchor="t">
              <a:spAutoFit/>
            </a:bodyPr>
            <a:lstStyle/>
            <a:p>
              <a:pPr algn="l"/>
              <a:r>
                <a:rPr lang="zh-CN" altLang="en-US" sz="1600" b="1">
                  <a:solidFill>
                    <a:schemeClr val="bg1"/>
                  </a:solidFill>
                  <a:cs typeface="+mn-ea"/>
                  <a:sym typeface="+mn-lt"/>
                </a:rPr>
                <a:t>③ 空气</a:t>
              </a:r>
            </a:p>
          </p:txBody>
        </p:sp>
        <p:sp>
          <p:nvSpPr>
            <p:cNvPr id="21" name="文本框 20"/>
            <p:cNvSpPr txBox="1"/>
            <p:nvPr/>
          </p:nvSpPr>
          <p:spPr>
            <a:xfrm>
              <a:off x="7550" y="5363"/>
              <a:ext cx="3019" cy="533"/>
            </a:xfrm>
            <a:prstGeom prst="rect">
              <a:avLst/>
            </a:prstGeom>
            <a:grpFill/>
          </p:spPr>
          <p:txBody>
            <a:bodyPr wrap="square" rtlCol="0" anchor="t">
              <a:spAutoFit/>
            </a:bodyPr>
            <a:lstStyle/>
            <a:p>
              <a:pPr algn="l"/>
              <a:r>
                <a:rPr lang="en-US" altLang="zh-CN" sz="1600" b="1">
                  <a:solidFill>
                    <a:schemeClr val="bg1"/>
                  </a:solidFill>
                  <a:cs typeface="+mn-ea"/>
                  <a:sym typeface="+mn-lt"/>
                </a:rPr>
                <a:t>④ </a:t>
              </a:r>
              <a:r>
                <a:rPr lang="zh-CN" altLang="en-US" sz="1600" b="1">
                  <a:solidFill>
                    <a:schemeClr val="bg1"/>
                  </a:solidFill>
                  <a:cs typeface="+mn-ea"/>
                  <a:sym typeface="+mn-lt"/>
                </a:rPr>
                <a:t>电力线</a:t>
              </a:r>
            </a:p>
          </p:txBody>
        </p:sp>
      </p:grpSp>
      <p:sp>
        <p:nvSpPr>
          <p:cNvPr id="35" name="文本框 34"/>
          <p:cNvSpPr txBox="1"/>
          <p:nvPr/>
        </p:nvSpPr>
        <p:spPr>
          <a:xfrm>
            <a:off x="3700072" y="2896476"/>
            <a:ext cx="1751330" cy="338554"/>
          </a:xfrm>
          <a:prstGeom prst="rect">
            <a:avLst/>
          </a:prstGeom>
          <a:solidFill>
            <a:srgbClr val="FF0000"/>
          </a:solidFill>
        </p:spPr>
        <p:txBody>
          <a:bodyPr wrap="square" rtlCol="0" anchor="t">
            <a:spAutoFit/>
          </a:bodyPr>
          <a:lstStyle/>
          <a:p>
            <a:pPr lvl="0" algn="ctr"/>
            <a:r>
              <a:rPr lang="zh-CN" altLang="en-US" sz="1600" b="1">
                <a:solidFill>
                  <a:schemeClr val="bg1"/>
                </a:solidFill>
                <a:cs typeface="+mn-ea"/>
                <a:sym typeface="+mn-lt"/>
              </a:rPr>
              <a:t>物理连接</a:t>
            </a:r>
          </a:p>
        </p:txBody>
      </p:sp>
      <p:cxnSp>
        <p:nvCxnSpPr>
          <p:cNvPr id="23" name="直接连接符 22"/>
          <p:cNvCxnSpPr>
            <a:stCxn id="17" idx="3"/>
            <a:endCxn id="15" idx="1"/>
          </p:cNvCxnSpPr>
          <p:nvPr/>
        </p:nvCxnSpPr>
        <p:spPr>
          <a:xfrm>
            <a:off x="3736903" y="3575022"/>
            <a:ext cx="1645920" cy="384761"/>
          </a:xfrm>
          <a:prstGeom prst="line">
            <a:avLst/>
          </a:prstGeom>
          <a:ln w="28575">
            <a:solidFill>
              <a:srgbClr val="1D3A35"/>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15" idx="1"/>
          </p:cNvCxnSpPr>
          <p:nvPr/>
        </p:nvCxnSpPr>
        <p:spPr>
          <a:xfrm flipV="1">
            <a:off x="3743888" y="3959783"/>
            <a:ext cx="1638935" cy="23177"/>
          </a:xfrm>
          <a:prstGeom prst="line">
            <a:avLst/>
          </a:prstGeom>
          <a:ln w="28575">
            <a:solidFill>
              <a:srgbClr val="1D3A35"/>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3" idx="3"/>
            <a:endCxn id="15" idx="1"/>
          </p:cNvCxnSpPr>
          <p:nvPr/>
        </p:nvCxnSpPr>
        <p:spPr>
          <a:xfrm flipV="1">
            <a:off x="3736903" y="3959783"/>
            <a:ext cx="1645920" cy="440739"/>
          </a:xfrm>
          <a:prstGeom prst="line">
            <a:avLst/>
          </a:prstGeom>
          <a:ln w="28575">
            <a:solidFill>
              <a:srgbClr val="1D3A35"/>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3737537" y="4423650"/>
            <a:ext cx="1645920" cy="440690"/>
          </a:xfrm>
          <a:prstGeom prst="line">
            <a:avLst/>
          </a:prstGeom>
          <a:ln w="28575">
            <a:solidFill>
              <a:srgbClr val="1D3A35"/>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2" idx="3"/>
            <a:endCxn id="20" idx="1"/>
          </p:cNvCxnSpPr>
          <p:nvPr/>
        </p:nvCxnSpPr>
        <p:spPr>
          <a:xfrm flipV="1">
            <a:off x="3736903" y="4813223"/>
            <a:ext cx="1646555" cy="1238299"/>
          </a:xfrm>
          <a:prstGeom prst="line">
            <a:avLst/>
          </a:prstGeom>
          <a:ln w="28575">
            <a:solidFill>
              <a:srgbClr val="1D3A35"/>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3" idx="3"/>
            <a:endCxn id="21" idx="1"/>
          </p:cNvCxnSpPr>
          <p:nvPr/>
        </p:nvCxnSpPr>
        <p:spPr>
          <a:xfrm flipV="1">
            <a:off x="3736903" y="5253913"/>
            <a:ext cx="1645920" cy="1210359"/>
          </a:xfrm>
          <a:prstGeom prst="line">
            <a:avLst/>
          </a:prstGeom>
          <a:ln w="28575">
            <a:solidFill>
              <a:srgbClr val="1D3A35"/>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0" idx="3"/>
            <a:endCxn id="18" idx="1"/>
          </p:cNvCxnSpPr>
          <p:nvPr/>
        </p:nvCxnSpPr>
        <p:spPr>
          <a:xfrm>
            <a:off x="3737537" y="5226022"/>
            <a:ext cx="1645921" cy="440641"/>
          </a:xfrm>
          <a:prstGeom prst="line">
            <a:avLst/>
          </a:prstGeom>
          <a:ln w="28575">
            <a:solidFill>
              <a:srgbClr val="1D3A35"/>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743888" y="5689841"/>
            <a:ext cx="1610995" cy="1905"/>
          </a:xfrm>
          <a:prstGeom prst="line">
            <a:avLst/>
          </a:prstGeom>
          <a:ln w="28575">
            <a:solidFill>
              <a:srgbClr val="1D3A35"/>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935420" y="2265633"/>
            <a:ext cx="7284655" cy="584775"/>
          </a:xfrm>
          <a:prstGeom prst="rect">
            <a:avLst/>
          </a:prstGeom>
          <a:solidFill>
            <a:srgbClr val="00B050"/>
          </a:solidFill>
        </p:spPr>
        <p:txBody>
          <a:bodyPr wrap="square" rtlCol="0" anchor="t">
            <a:spAutoFit/>
          </a:bodyPr>
          <a:lstStyle/>
          <a:p>
            <a:pPr lvl="0" algn="just"/>
            <a:r>
              <a:rPr lang="zh-CN" altLang="en-US" sz="1600" b="1" dirty="0" smtClean="0">
                <a:solidFill>
                  <a:schemeClr val="bg1"/>
                </a:solidFill>
                <a:cs typeface="+mn-ea"/>
                <a:sym typeface="+mn-lt"/>
              </a:rPr>
              <a:t>　　</a:t>
            </a:r>
            <a:r>
              <a:rPr lang="zh-CN" altLang="zh-CN" sz="1600" b="1" dirty="0" smtClean="0">
                <a:solidFill>
                  <a:schemeClr val="bg1"/>
                </a:solidFill>
                <a:cs typeface="+mn-ea"/>
                <a:sym typeface="+mn-lt"/>
              </a:rPr>
              <a:t>互联网</a:t>
            </a:r>
            <a:r>
              <a:rPr lang="zh-CN" altLang="zh-CN" sz="1600" b="1" dirty="0">
                <a:solidFill>
                  <a:schemeClr val="bg1"/>
                </a:solidFill>
                <a:cs typeface="+mn-ea"/>
                <a:sym typeface="+mn-lt"/>
              </a:rPr>
              <a:t>接入</a:t>
            </a:r>
            <a:r>
              <a:rPr lang="zh-CN" altLang="zh-CN" sz="1600" b="1" dirty="0" smtClean="0">
                <a:solidFill>
                  <a:schemeClr val="bg1"/>
                </a:solidFill>
                <a:cs typeface="+mn-ea"/>
                <a:sym typeface="+mn-lt"/>
              </a:rPr>
              <a:t>：是</a:t>
            </a:r>
            <a:r>
              <a:rPr lang="zh-CN" altLang="zh-CN" sz="1600" b="1" dirty="0">
                <a:solidFill>
                  <a:schemeClr val="bg1"/>
                </a:solidFill>
                <a:cs typeface="+mn-ea"/>
                <a:sym typeface="+mn-lt"/>
              </a:rPr>
              <a:t>通过特定的信息采集与共享的传输通道，完成用户与广域网的</a:t>
            </a:r>
            <a:r>
              <a:rPr lang="zh-CN" altLang="zh-CN" sz="1600" b="1" dirty="0">
                <a:solidFill>
                  <a:srgbClr val="FFFF00"/>
                </a:solidFill>
                <a:cs typeface="+mn-ea"/>
                <a:sym typeface="+mn-lt"/>
              </a:rPr>
              <a:t>物理连接</a:t>
            </a:r>
            <a:r>
              <a:rPr lang="zh-CN" altLang="zh-CN" sz="1600" b="1" dirty="0">
                <a:solidFill>
                  <a:schemeClr val="bg1"/>
                </a:solidFill>
                <a:cs typeface="+mn-ea"/>
                <a:sym typeface="+mn-lt"/>
              </a:rPr>
              <a:t>。</a:t>
            </a:r>
          </a:p>
        </p:txBody>
      </p:sp>
      <p:sp>
        <p:nvSpPr>
          <p:cNvPr id="37" name="文本框 9"/>
          <p:cNvSpPr txBox="1"/>
          <p:nvPr/>
        </p:nvSpPr>
        <p:spPr>
          <a:xfrm>
            <a:off x="888815" y="1165232"/>
            <a:ext cx="5686532" cy="715581"/>
          </a:xfrm>
          <a:prstGeom prst="rect">
            <a:avLst/>
          </a:prstGeom>
          <a:noFill/>
        </p:spPr>
        <p:txBody>
          <a:bodyPr wrap="square" rtlCol="0">
            <a:spAutoFit/>
          </a:bodyPr>
          <a:lstStyle>
            <a:defPPr>
              <a:defRPr lang="zh-CN"/>
            </a:defPPr>
            <a:lvl1pPr>
              <a:defRPr sz="4000" b="1" kern="0">
                <a:solidFill>
                  <a:srgbClr val="8D3D4B"/>
                </a:solidFill>
                <a:effectLst>
                  <a:outerShdw blurRad="38100" dist="38100" dir="2700000" algn="tl">
                    <a:srgbClr val="C0C0C0"/>
                  </a:outerShdw>
                </a:effectLst>
                <a:latin typeface="楷体_GB2312" pitchFamily="49" charset="-122"/>
                <a:ea typeface="楷体_GB2312"/>
                <a:cs typeface="+mj-cs"/>
              </a:defRPr>
            </a:lvl1pPr>
          </a:lstStyle>
          <a:p>
            <a:pPr>
              <a:lnSpc>
                <a:spcPct val="150000"/>
              </a:lnSpc>
            </a:pPr>
            <a:r>
              <a:rPr lang="zh-CN" altLang="en-US" sz="3200" dirty="0">
                <a:solidFill>
                  <a:srgbClr val="466E8C"/>
                </a:solidFill>
                <a:effectLst/>
              </a:rPr>
              <a:t>活动</a:t>
            </a:r>
            <a:r>
              <a:rPr lang="en-US" altLang="zh-CN" sz="3200" dirty="0">
                <a:solidFill>
                  <a:srgbClr val="466E8C"/>
                </a:solidFill>
                <a:effectLst/>
              </a:rPr>
              <a:t>1</a:t>
            </a:r>
            <a:r>
              <a:rPr lang="zh-CN" altLang="en-US" sz="3200" dirty="0">
                <a:solidFill>
                  <a:srgbClr val="466E8C"/>
                </a:solidFill>
                <a:effectLst/>
              </a:rPr>
              <a:t>：接入互联网</a:t>
            </a:r>
          </a:p>
        </p:txBody>
      </p:sp>
      <p:sp>
        <p:nvSpPr>
          <p:cNvPr id="38" name="等腰三角形 8"/>
          <p:cNvSpPr/>
          <p:nvPr/>
        </p:nvSpPr>
        <p:spPr>
          <a:xfrm rot="5400000">
            <a:off x="508266" y="1522207"/>
            <a:ext cx="193467" cy="166782"/>
          </a:xfrm>
          <a:prstGeom prst="triangle">
            <a:avLst/>
          </a:prstGeom>
          <a:solidFill>
            <a:srgbClr val="7BA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33A"/>
              </a:solidFill>
            </a:endParaRPr>
          </a:p>
        </p:txBody>
      </p:sp>
    </p:spTree>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0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left)">
                                      <p:cBhvr>
                                        <p:cTn id="59" dur="1000"/>
                                        <p:tgtEl>
                                          <p:spTgt spid="2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left)">
                                      <p:cBhvr>
                                        <p:cTn id="64" dur="1000"/>
                                        <p:tgtEl>
                                          <p:spTgt spid="2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wipe(left)">
                                      <p:cBhvr>
                                        <p:cTn id="69" dur="1000"/>
                                        <p:tgtEl>
                                          <p:spTgt spid="29"/>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wipe(left)">
                                      <p:cBhvr>
                                        <p:cTn id="74" dur="1000"/>
                                        <p:tgtEl>
                                          <p:spTgt spid="30"/>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left)">
                                      <p:cBhvr>
                                        <p:cTn id="79" dur="1000"/>
                                        <p:tgtEl>
                                          <p:spTgt spid="3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34"/>
                                        </p:tgtEl>
                                        <p:attrNameLst>
                                          <p:attrName>style.visibility</p:attrName>
                                        </p:attrNameLst>
                                      </p:cBhvr>
                                      <p:to>
                                        <p:strVal val="visible"/>
                                      </p:to>
                                    </p:set>
                                    <p:animEffect transition="in" filter="wipe(left)">
                                      <p:cBhvr>
                                        <p:cTn id="84" dur="1000"/>
                                        <p:tgtEl>
                                          <p:spTgt spid="3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wipe(left)">
                                      <p:cBhvr>
                                        <p:cTn id="89" dur="1000"/>
                                        <p:tgtEl>
                                          <p:spTgt spid="31"/>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wipe(left)">
                                      <p:cBhvr>
                                        <p:cTn id="94" dur="1000"/>
                                        <p:tgtEl>
                                          <p:spTgt spid="32"/>
                                        </p:tgtEl>
                                      </p:cBhvr>
                                    </p:animEffect>
                                  </p:childTnLst>
                                </p:cTn>
                              </p:par>
                            </p:childTnLst>
                          </p:cTn>
                        </p:par>
                      </p:childTnLst>
                    </p:cTn>
                  </p:par>
                  <p:par>
                    <p:cTn id="95" fill="hold">
                      <p:stCondLst>
                        <p:cond delay="indefinite"/>
                      </p:stCondLst>
                      <p:childTnLst>
                        <p:par>
                          <p:cTn id="96" fill="hold">
                            <p:stCondLst>
                              <p:cond delay="0"/>
                            </p:stCondLst>
                            <p:childTnLst>
                              <p:par>
                                <p:cTn id="97" presetID="53" presetClass="entr" presetSubtype="16" fill="hold" grpId="2" nodeType="clickEffect">
                                  <p:stCondLst>
                                    <p:cond delay="0"/>
                                  </p:stCondLst>
                                  <p:childTnLst>
                                    <p:set>
                                      <p:cBhvr>
                                        <p:cTn id="98" dur="1" fill="hold">
                                          <p:stCondLst>
                                            <p:cond delay="0"/>
                                          </p:stCondLst>
                                        </p:cTn>
                                        <p:tgtEl>
                                          <p:spTgt spid="35"/>
                                        </p:tgtEl>
                                        <p:attrNameLst>
                                          <p:attrName>style.visibility</p:attrName>
                                        </p:attrNameLst>
                                      </p:cBhvr>
                                      <p:to>
                                        <p:strVal val="visible"/>
                                      </p:to>
                                    </p:set>
                                    <p:anim calcmode="lin" valueType="num">
                                      <p:cBhvr>
                                        <p:cTn id="99" dur="1000" fill="hold"/>
                                        <p:tgtEl>
                                          <p:spTgt spid="35"/>
                                        </p:tgtEl>
                                        <p:attrNameLst>
                                          <p:attrName>ppt_w</p:attrName>
                                        </p:attrNameLst>
                                      </p:cBhvr>
                                      <p:tavLst>
                                        <p:tav tm="0">
                                          <p:val>
                                            <p:fltVal val="0"/>
                                          </p:val>
                                        </p:tav>
                                        <p:tav tm="100000">
                                          <p:val>
                                            <p:strVal val="#ppt_w"/>
                                          </p:val>
                                        </p:tav>
                                      </p:tavLst>
                                    </p:anim>
                                    <p:anim calcmode="lin" valueType="num">
                                      <p:cBhvr>
                                        <p:cTn id="100" dur="1000" fill="hold"/>
                                        <p:tgtEl>
                                          <p:spTgt spid="35"/>
                                        </p:tgtEl>
                                        <p:attrNameLst>
                                          <p:attrName>ppt_h</p:attrName>
                                        </p:attrNameLst>
                                      </p:cBhvr>
                                      <p:tavLst>
                                        <p:tav tm="0">
                                          <p:val>
                                            <p:fltVal val="0"/>
                                          </p:val>
                                        </p:tav>
                                        <p:tav tm="100000">
                                          <p:val>
                                            <p:strVal val="#ppt_h"/>
                                          </p:val>
                                        </p:tav>
                                      </p:tavLst>
                                    </p:anim>
                                    <p:animEffect transition="in" filter="fade">
                                      <p:cBhvr>
                                        <p:cTn id="101"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9" grpId="0" bldLvl="0" animBg="1"/>
      <p:bldP spid="5" grpId="0" bldLvl="0" animBg="1"/>
      <p:bldP spid="3" grpId="0" bldLvl="0" animBg="1"/>
      <p:bldP spid="9" grpId="0" bldLvl="0" animBg="1"/>
      <p:bldP spid="10" grpId="0" bldLvl="0" animBg="1"/>
      <p:bldP spid="11" grpId="0" bldLvl="0" animBg="1"/>
      <p:bldP spid="12" grpId="0" bldLvl="0" animBg="1"/>
      <p:bldP spid="13" grpId="0" bldLvl="0" animBg="1"/>
      <p:bldP spid="14" grpId="0" bldLvl="0" animBg="1"/>
      <p:bldP spid="35" grpId="0" animBg="1"/>
      <p:bldP spid="35" grpId="1" animBg="1"/>
      <p:bldP spid="35" grpId="2" bldLvl="0" animBg="1"/>
      <p:bldP spid="100" grpId="0" bldLvl="0" animBg="1"/>
      <p:bldP spid="100" grpId="1"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604999" y="2199563"/>
            <a:ext cx="7908290" cy="830997"/>
          </a:xfrm>
          <a:prstGeom prst="rect">
            <a:avLst/>
          </a:prstGeom>
          <a:noFill/>
        </p:spPr>
        <p:txBody>
          <a:bodyPr wrap="square" rtlCol="0">
            <a:spAutoFit/>
          </a:bodyPr>
          <a:lstStyle>
            <a:defPPr>
              <a:defRPr lang="zh-CN"/>
            </a:defPPr>
            <a:lvl1pPr>
              <a:lnSpc>
                <a:spcPct val="150000"/>
              </a:lnSpc>
              <a:defRPr sz="2000" b="1">
                <a:solidFill>
                  <a:srgbClr val="466E8C"/>
                </a:solidFill>
                <a:cs typeface="+mn-ea"/>
              </a:defRPr>
            </a:lvl1pPr>
          </a:lstStyle>
          <a:p>
            <a:pPr>
              <a:lnSpc>
                <a:spcPct val="120000"/>
              </a:lnSpc>
            </a:pPr>
            <a:r>
              <a:rPr lang="zh-CN" altLang="en-US" dirty="0" smtClean="0">
                <a:solidFill>
                  <a:schemeClr val="tx1"/>
                </a:solidFill>
                <a:latin typeface="+mn-ea"/>
                <a:sym typeface="+mn-lt"/>
              </a:rPr>
              <a:t>　　</a:t>
            </a:r>
            <a:r>
              <a:rPr lang="en-US" altLang="zh-CN" dirty="0" smtClean="0">
                <a:solidFill>
                  <a:schemeClr val="tx1"/>
                </a:solidFill>
                <a:latin typeface="+mn-ea"/>
                <a:sym typeface="+mn-lt"/>
              </a:rPr>
              <a:t>2.</a:t>
            </a:r>
            <a:r>
              <a:rPr lang="zh-CN" altLang="en-US" dirty="0" smtClean="0">
                <a:solidFill>
                  <a:schemeClr val="tx1"/>
                </a:solidFill>
                <a:latin typeface="+mn-ea"/>
                <a:sym typeface="+mn-lt"/>
              </a:rPr>
              <a:t>调</a:t>
            </a:r>
            <a:r>
              <a:rPr lang="zh-CN" altLang="en-US" dirty="0">
                <a:solidFill>
                  <a:schemeClr val="tx1"/>
                </a:solidFill>
                <a:latin typeface="+mn-ea"/>
                <a:sym typeface="+mn-lt"/>
              </a:rPr>
              <a:t>至解调器：通过电话网、有线电视网、光纤等传输互联网信息时</a:t>
            </a:r>
            <a:r>
              <a:rPr lang="zh-CN" altLang="en-US" dirty="0" smtClean="0">
                <a:solidFill>
                  <a:schemeClr val="tx1"/>
                </a:solidFill>
                <a:latin typeface="+mn-ea"/>
                <a:sym typeface="+mn-lt"/>
              </a:rPr>
              <a:t>用于进行信号</a:t>
            </a:r>
            <a:r>
              <a:rPr lang="zh-CN" altLang="en-US" dirty="0">
                <a:solidFill>
                  <a:schemeClr val="tx1"/>
                </a:solidFill>
                <a:latin typeface="+mn-ea"/>
                <a:sym typeface="+mn-lt"/>
              </a:rPr>
              <a:t>转换的上网设备。</a:t>
            </a:r>
          </a:p>
        </p:txBody>
      </p:sp>
      <p:sp>
        <p:nvSpPr>
          <p:cNvPr id="24" name="文本框 23"/>
          <p:cNvSpPr txBox="1"/>
          <p:nvPr/>
        </p:nvSpPr>
        <p:spPr>
          <a:xfrm>
            <a:off x="563246" y="3148511"/>
            <a:ext cx="1255395" cy="369332"/>
          </a:xfrm>
          <a:prstGeom prst="rect">
            <a:avLst/>
          </a:prstGeom>
          <a:solidFill>
            <a:srgbClr val="00B050"/>
          </a:solidFill>
        </p:spPr>
        <p:txBody>
          <a:bodyPr wrap="square" rtlCol="0" anchor="t">
            <a:spAutoFit/>
          </a:bodyPr>
          <a:lstStyle/>
          <a:p>
            <a:pPr lvl="0" algn="ctr"/>
            <a:r>
              <a:rPr lang="zh-CN" altLang="zh-CN" b="1">
                <a:solidFill>
                  <a:schemeClr val="bg1"/>
                </a:solidFill>
                <a:cs typeface="+mn-ea"/>
                <a:sym typeface="+mn-lt"/>
              </a:rPr>
              <a:t>接入方式</a:t>
            </a:r>
          </a:p>
        </p:txBody>
      </p:sp>
      <p:sp>
        <p:nvSpPr>
          <p:cNvPr id="29" name="文本框 28"/>
          <p:cNvSpPr txBox="1"/>
          <p:nvPr/>
        </p:nvSpPr>
        <p:spPr>
          <a:xfrm>
            <a:off x="1949451" y="3148511"/>
            <a:ext cx="1431925" cy="369332"/>
          </a:xfrm>
          <a:prstGeom prst="rect">
            <a:avLst/>
          </a:prstGeom>
          <a:solidFill>
            <a:srgbClr val="466E8C"/>
          </a:solidFill>
        </p:spPr>
        <p:txBody>
          <a:bodyPr wrap="square" rtlCol="0" anchor="t">
            <a:spAutoFit/>
          </a:bodyPr>
          <a:lstStyle/>
          <a:p>
            <a:pPr algn="ctr"/>
            <a:r>
              <a:rPr lang="en-US" altLang="zh-CN" b="1">
                <a:solidFill>
                  <a:schemeClr val="bg1"/>
                </a:solidFill>
                <a:latin typeface="楷体" panose="02010609060101010101" pitchFamily="49" charset="-122"/>
                <a:ea typeface="楷体" panose="02010609060101010101" pitchFamily="49" charset="-122"/>
                <a:cs typeface="+mn-ea"/>
                <a:sym typeface="+mn-lt"/>
              </a:rPr>
              <a:t>ADSL</a:t>
            </a:r>
            <a:endParaRPr lang="zh-CN" altLang="en-US" b="1">
              <a:solidFill>
                <a:schemeClr val="bg1"/>
              </a:solidFill>
              <a:latin typeface="楷体" panose="02010609060101010101" pitchFamily="49" charset="-122"/>
              <a:ea typeface="楷体" panose="02010609060101010101" pitchFamily="49" charset="-122"/>
              <a:cs typeface="+mn-ea"/>
              <a:sym typeface="+mn-lt"/>
            </a:endParaRPr>
          </a:p>
        </p:txBody>
      </p:sp>
      <p:sp>
        <p:nvSpPr>
          <p:cNvPr id="30" name="文本框 29"/>
          <p:cNvSpPr txBox="1"/>
          <p:nvPr/>
        </p:nvSpPr>
        <p:spPr>
          <a:xfrm>
            <a:off x="3600326" y="3148511"/>
            <a:ext cx="1534160" cy="369332"/>
          </a:xfrm>
          <a:prstGeom prst="rect">
            <a:avLst/>
          </a:prstGeom>
          <a:solidFill>
            <a:srgbClr val="466E8C"/>
          </a:solidFill>
        </p:spPr>
        <p:txBody>
          <a:bodyPr wrap="square" rtlCol="0" anchor="t">
            <a:spAutoFit/>
          </a:bodyPr>
          <a:lstStyle/>
          <a:p>
            <a:pPr algn="ctr"/>
            <a:r>
              <a:rPr lang="en-US" altLang="zh-CN" b="1">
                <a:solidFill>
                  <a:schemeClr val="bg1"/>
                </a:solidFill>
                <a:latin typeface="楷体" panose="02010609060101010101" pitchFamily="49" charset="-122"/>
                <a:ea typeface="楷体" panose="02010609060101010101" pitchFamily="49" charset="-122"/>
                <a:cs typeface="+mn-ea"/>
                <a:sym typeface="+mn-lt"/>
              </a:rPr>
              <a:t>HFC</a:t>
            </a:r>
            <a:endParaRPr lang="zh-CN" altLang="en-US" b="1">
              <a:solidFill>
                <a:schemeClr val="bg1"/>
              </a:solidFill>
              <a:latin typeface="楷体" panose="02010609060101010101" pitchFamily="49" charset="-122"/>
              <a:ea typeface="楷体" panose="02010609060101010101" pitchFamily="49" charset="-122"/>
              <a:cs typeface="+mn-ea"/>
              <a:sym typeface="+mn-lt"/>
            </a:endParaRPr>
          </a:p>
        </p:txBody>
      </p:sp>
      <p:sp>
        <p:nvSpPr>
          <p:cNvPr id="31" name="文本框 30"/>
          <p:cNvSpPr txBox="1"/>
          <p:nvPr/>
        </p:nvSpPr>
        <p:spPr>
          <a:xfrm>
            <a:off x="5354319" y="3148511"/>
            <a:ext cx="1470537" cy="369332"/>
          </a:xfrm>
          <a:prstGeom prst="rect">
            <a:avLst/>
          </a:prstGeom>
          <a:solidFill>
            <a:srgbClr val="466E8C"/>
          </a:solidFill>
        </p:spPr>
        <p:txBody>
          <a:bodyPr wrap="square" rtlCol="0" anchor="t">
            <a:spAutoFit/>
          </a:bodyPr>
          <a:lstStyle/>
          <a:p>
            <a:pPr algn="ctr"/>
            <a:r>
              <a:rPr lang="en-US" altLang="zh-CN" b="1" dirty="0">
                <a:solidFill>
                  <a:schemeClr val="bg1"/>
                </a:solidFill>
                <a:latin typeface="楷体" panose="02010609060101010101" pitchFamily="49" charset="-122"/>
                <a:ea typeface="楷体" panose="02010609060101010101" pitchFamily="49" charset="-122"/>
                <a:cs typeface="+mn-ea"/>
                <a:sym typeface="+mn-lt"/>
              </a:rPr>
              <a:t>PON</a:t>
            </a:r>
            <a:r>
              <a:rPr lang="zh-CN" altLang="en-US" b="1" dirty="0">
                <a:solidFill>
                  <a:schemeClr val="bg1"/>
                </a:solidFill>
                <a:cs typeface="+mn-ea"/>
                <a:sym typeface="+mn-lt"/>
              </a:rPr>
              <a:t>（光纤）</a:t>
            </a:r>
          </a:p>
        </p:txBody>
      </p:sp>
      <p:sp>
        <p:nvSpPr>
          <p:cNvPr id="32" name="文本框 31"/>
          <p:cNvSpPr txBox="1"/>
          <p:nvPr/>
        </p:nvSpPr>
        <p:spPr>
          <a:xfrm>
            <a:off x="7042785" y="3148511"/>
            <a:ext cx="1652270" cy="369332"/>
          </a:xfrm>
          <a:prstGeom prst="rect">
            <a:avLst/>
          </a:prstGeom>
          <a:solidFill>
            <a:srgbClr val="466E8C"/>
          </a:solidFill>
        </p:spPr>
        <p:txBody>
          <a:bodyPr wrap="square" rtlCol="0" anchor="t">
            <a:spAutoFit/>
          </a:bodyPr>
          <a:lstStyle/>
          <a:p>
            <a:pPr algn="ctr"/>
            <a:r>
              <a:rPr lang="en-US" altLang="zh-CN" b="1" dirty="0">
                <a:solidFill>
                  <a:schemeClr val="bg1"/>
                </a:solidFill>
                <a:latin typeface="楷体" panose="02010609060101010101" pitchFamily="49" charset="-122"/>
                <a:ea typeface="楷体" panose="02010609060101010101" pitchFamily="49" charset="-122"/>
                <a:cs typeface="+mn-ea"/>
                <a:sym typeface="+mn-lt"/>
              </a:rPr>
              <a:t>PLC</a:t>
            </a:r>
            <a:r>
              <a:rPr lang="zh-CN" altLang="en-US" b="1" dirty="0">
                <a:solidFill>
                  <a:schemeClr val="bg1"/>
                </a:solidFill>
                <a:cs typeface="+mn-ea"/>
                <a:sym typeface="+mn-lt"/>
              </a:rPr>
              <a:t>（电力线）</a:t>
            </a:r>
          </a:p>
        </p:txBody>
      </p:sp>
      <p:sp>
        <p:nvSpPr>
          <p:cNvPr id="33" name="文本框 32"/>
          <p:cNvSpPr txBox="1"/>
          <p:nvPr/>
        </p:nvSpPr>
        <p:spPr>
          <a:xfrm>
            <a:off x="563245" y="3626666"/>
            <a:ext cx="1256030" cy="659130"/>
          </a:xfrm>
          <a:prstGeom prst="rect">
            <a:avLst/>
          </a:prstGeom>
          <a:solidFill>
            <a:srgbClr val="00B050"/>
          </a:solidFill>
        </p:spPr>
        <p:txBody>
          <a:bodyPr wrap="square" rtlCol="0" anchor="t">
            <a:spAutoFit/>
          </a:bodyPr>
          <a:lstStyle/>
          <a:p>
            <a:pPr lvl="0" algn="ctr"/>
            <a:r>
              <a:rPr lang="zh-CN" altLang="zh-CN" b="1">
                <a:solidFill>
                  <a:schemeClr val="bg1"/>
                </a:solidFill>
                <a:cs typeface="+mn-ea"/>
                <a:sym typeface="+mn-lt"/>
              </a:rPr>
              <a:t>调制</a:t>
            </a:r>
          </a:p>
          <a:p>
            <a:pPr lvl="0" algn="ctr"/>
            <a:r>
              <a:rPr lang="zh-CN" altLang="zh-CN" b="1">
                <a:solidFill>
                  <a:schemeClr val="bg1"/>
                </a:solidFill>
                <a:cs typeface="+mn-ea"/>
                <a:sym typeface="+mn-lt"/>
              </a:rPr>
              <a:t>解调器</a:t>
            </a:r>
          </a:p>
        </p:txBody>
      </p:sp>
      <p:pic>
        <p:nvPicPr>
          <p:cNvPr id="36" name="图片 35" descr="同轴电缆_副本"/>
          <p:cNvPicPr>
            <a:picLocks noChangeAspect="1"/>
          </p:cNvPicPr>
          <p:nvPr/>
        </p:nvPicPr>
        <p:blipFill>
          <a:blip r:embed="rId3"/>
          <a:srcRect t="10750" b="10101"/>
          <a:stretch>
            <a:fillRect/>
          </a:stretch>
        </p:blipFill>
        <p:spPr>
          <a:xfrm>
            <a:off x="3600326" y="3626666"/>
            <a:ext cx="1534160" cy="1620000"/>
          </a:xfrm>
          <a:prstGeom prst="rect">
            <a:avLst/>
          </a:prstGeom>
          <a:ln>
            <a:solidFill>
              <a:srgbClr val="00B050"/>
            </a:solidFill>
          </a:ln>
        </p:spPr>
      </p:pic>
      <p:pic>
        <p:nvPicPr>
          <p:cNvPr id="37" name="图片 36" descr="PON_副本"/>
          <p:cNvPicPr>
            <a:picLocks noChangeAspect="1"/>
          </p:cNvPicPr>
          <p:nvPr/>
        </p:nvPicPr>
        <p:blipFill>
          <a:blip r:embed="rId4"/>
          <a:stretch>
            <a:fillRect/>
          </a:stretch>
        </p:blipFill>
        <p:spPr>
          <a:xfrm>
            <a:off x="5354196" y="3626666"/>
            <a:ext cx="1470660" cy="1620000"/>
          </a:xfrm>
          <a:prstGeom prst="rect">
            <a:avLst/>
          </a:prstGeom>
          <a:ln>
            <a:solidFill>
              <a:srgbClr val="00B050"/>
            </a:solidFill>
          </a:ln>
        </p:spPr>
      </p:pic>
      <p:pic>
        <p:nvPicPr>
          <p:cNvPr id="38" name="图片 37" descr="电力线_副本"/>
          <p:cNvPicPr>
            <a:picLocks noChangeAspect="1"/>
          </p:cNvPicPr>
          <p:nvPr/>
        </p:nvPicPr>
        <p:blipFill>
          <a:blip r:embed="rId5"/>
          <a:srcRect t="9081"/>
          <a:stretch>
            <a:fillRect/>
          </a:stretch>
        </p:blipFill>
        <p:spPr>
          <a:xfrm>
            <a:off x="7044567" y="3626666"/>
            <a:ext cx="1652905" cy="1620000"/>
          </a:xfrm>
          <a:prstGeom prst="rect">
            <a:avLst/>
          </a:prstGeom>
          <a:ln>
            <a:solidFill>
              <a:srgbClr val="00B050"/>
            </a:solidFill>
          </a:ln>
        </p:spPr>
      </p:pic>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49450" y="3628267"/>
            <a:ext cx="1431166" cy="1616798"/>
          </a:xfrm>
          <a:prstGeom prst="rect">
            <a:avLst/>
          </a:prstGeom>
          <a:ln>
            <a:solidFill>
              <a:srgbClr val="00B050"/>
            </a:solidFill>
          </a:ln>
        </p:spPr>
      </p:pic>
      <p:sp>
        <p:nvSpPr>
          <p:cNvPr id="35" name="文本框 34"/>
          <p:cNvSpPr txBox="1"/>
          <p:nvPr/>
        </p:nvSpPr>
        <p:spPr>
          <a:xfrm rot="19980000">
            <a:off x="349885" y="3514897"/>
            <a:ext cx="1682750" cy="461665"/>
          </a:xfrm>
          <a:prstGeom prst="rect">
            <a:avLst/>
          </a:prstGeom>
          <a:solidFill>
            <a:srgbClr val="FF6D67"/>
          </a:solidFill>
        </p:spPr>
        <p:txBody>
          <a:bodyPr wrap="square" rtlCol="0" anchor="t">
            <a:spAutoFit/>
          </a:bodyPr>
          <a:lstStyle/>
          <a:p>
            <a:pPr lvl="0" algn="ctr"/>
            <a:r>
              <a:rPr lang="zh-CN" altLang="en-US" sz="2400" b="1">
                <a:solidFill>
                  <a:schemeClr val="bg1"/>
                </a:solidFill>
                <a:cs typeface="+mn-ea"/>
                <a:sym typeface="+mn-lt"/>
              </a:rPr>
              <a:t>物理连接</a:t>
            </a:r>
          </a:p>
        </p:txBody>
      </p:sp>
      <p:sp>
        <p:nvSpPr>
          <p:cNvPr id="5" name="文本框 4"/>
          <p:cNvSpPr txBox="1"/>
          <p:nvPr/>
        </p:nvSpPr>
        <p:spPr>
          <a:xfrm>
            <a:off x="539751" y="5517061"/>
            <a:ext cx="1255395" cy="369332"/>
          </a:xfrm>
          <a:prstGeom prst="rect">
            <a:avLst/>
          </a:prstGeom>
          <a:solidFill>
            <a:srgbClr val="00B0F0"/>
          </a:solidFill>
        </p:spPr>
        <p:txBody>
          <a:bodyPr wrap="square" rtlCol="0" anchor="t">
            <a:spAutoFit/>
          </a:bodyPr>
          <a:lstStyle/>
          <a:p>
            <a:pPr lvl="0" algn="ctr"/>
            <a:r>
              <a:rPr lang="zh-CN" altLang="zh-CN" b="1">
                <a:solidFill>
                  <a:schemeClr val="bg1"/>
                </a:solidFill>
                <a:cs typeface="+mn-ea"/>
                <a:sym typeface="+mn-lt"/>
              </a:rPr>
              <a:t>方法</a:t>
            </a:r>
          </a:p>
        </p:txBody>
      </p:sp>
      <p:sp>
        <p:nvSpPr>
          <p:cNvPr id="8" name="文本框 7"/>
          <p:cNvSpPr txBox="1"/>
          <p:nvPr/>
        </p:nvSpPr>
        <p:spPr>
          <a:xfrm>
            <a:off x="1949450" y="5517061"/>
            <a:ext cx="1431165" cy="369332"/>
          </a:xfrm>
          <a:prstGeom prst="rect">
            <a:avLst/>
          </a:prstGeom>
          <a:solidFill>
            <a:srgbClr val="466E8C"/>
          </a:solidFill>
        </p:spPr>
        <p:txBody>
          <a:bodyPr wrap="square" rtlCol="0" anchor="t">
            <a:spAutoFit/>
          </a:bodyPr>
          <a:lstStyle/>
          <a:p>
            <a:pPr lvl="0" algn="ctr"/>
            <a:r>
              <a:rPr lang="zh-CN" altLang="zh-CN" b="1" dirty="0">
                <a:solidFill>
                  <a:schemeClr val="bg1"/>
                </a:solidFill>
                <a:cs typeface="+mn-ea"/>
                <a:sym typeface="+mn-lt"/>
              </a:rPr>
              <a:t>看商品标签</a:t>
            </a:r>
          </a:p>
        </p:txBody>
      </p:sp>
      <p:sp>
        <p:nvSpPr>
          <p:cNvPr id="9" name="文本框 8"/>
          <p:cNvSpPr txBox="1"/>
          <p:nvPr/>
        </p:nvSpPr>
        <p:spPr>
          <a:xfrm>
            <a:off x="3600326" y="5517061"/>
            <a:ext cx="1534160" cy="369332"/>
          </a:xfrm>
          <a:prstGeom prst="rect">
            <a:avLst/>
          </a:prstGeom>
          <a:solidFill>
            <a:srgbClr val="466E8C"/>
          </a:solidFill>
        </p:spPr>
        <p:txBody>
          <a:bodyPr wrap="square" rtlCol="0" anchor="t">
            <a:spAutoFit/>
          </a:bodyPr>
          <a:lstStyle/>
          <a:p>
            <a:pPr lvl="0" algn="ctr"/>
            <a:r>
              <a:rPr lang="zh-CN" altLang="zh-CN" b="1" dirty="0">
                <a:solidFill>
                  <a:schemeClr val="bg1"/>
                </a:solidFill>
                <a:cs typeface="+mn-ea"/>
                <a:sym typeface="+mn-lt"/>
              </a:rPr>
              <a:t>看插孔</a:t>
            </a:r>
          </a:p>
        </p:txBody>
      </p:sp>
      <p:sp>
        <p:nvSpPr>
          <p:cNvPr id="10" name="文本框 9"/>
          <p:cNvSpPr txBox="1"/>
          <p:nvPr/>
        </p:nvSpPr>
        <p:spPr>
          <a:xfrm>
            <a:off x="5354320" y="5517061"/>
            <a:ext cx="1470536" cy="369332"/>
          </a:xfrm>
          <a:prstGeom prst="rect">
            <a:avLst/>
          </a:prstGeom>
          <a:solidFill>
            <a:srgbClr val="466E8C"/>
          </a:solidFill>
        </p:spPr>
        <p:txBody>
          <a:bodyPr wrap="square" rtlCol="0" anchor="t">
            <a:spAutoFit/>
          </a:bodyPr>
          <a:lstStyle/>
          <a:p>
            <a:pPr lvl="0" algn="ctr"/>
            <a:r>
              <a:rPr lang="zh-CN" altLang="zh-CN" b="1">
                <a:solidFill>
                  <a:schemeClr val="bg1"/>
                </a:solidFill>
                <a:cs typeface="+mn-ea"/>
                <a:sym typeface="+mn-lt"/>
              </a:rPr>
              <a:t>上网检索</a:t>
            </a:r>
          </a:p>
        </p:txBody>
      </p:sp>
      <p:sp>
        <p:nvSpPr>
          <p:cNvPr id="19" name="文本框 9"/>
          <p:cNvSpPr txBox="1"/>
          <p:nvPr/>
        </p:nvSpPr>
        <p:spPr>
          <a:xfrm>
            <a:off x="888815" y="1165232"/>
            <a:ext cx="5686532" cy="715581"/>
          </a:xfrm>
          <a:prstGeom prst="rect">
            <a:avLst/>
          </a:prstGeom>
          <a:noFill/>
        </p:spPr>
        <p:txBody>
          <a:bodyPr wrap="square" rtlCol="0">
            <a:spAutoFit/>
          </a:bodyPr>
          <a:lstStyle>
            <a:defPPr>
              <a:defRPr lang="zh-CN"/>
            </a:defPPr>
            <a:lvl1pPr>
              <a:defRPr sz="4000" b="1" kern="0">
                <a:solidFill>
                  <a:srgbClr val="8D3D4B"/>
                </a:solidFill>
                <a:effectLst>
                  <a:outerShdw blurRad="38100" dist="38100" dir="2700000" algn="tl">
                    <a:srgbClr val="C0C0C0"/>
                  </a:outerShdw>
                </a:effectLst>
                <a:latin typeface="楷体_GB2312" pitchFamily="49" charset="-122"/>
                <a:ea typeface="楷体_GB2312"/>
                <a:cs typeface="+mj-cs"/>
              </a:defRPr>
            </a:lvl1pPr>
          </a:lstStyle>
          <a:p>
            <a:pPr>
              <a:lnSpc>
                <a:spcPct val="150000"/>
              </a:lnSpc>
            </a:pPr>
            <a:r>
              <a:rPr lang="zh-CN" altLang="en-US" sz="3200" dirty="0">
                <a:solidFill>
                  <a:srgbClr val="466E8C"/>
                </a:solidFill>
                <a:effectLst/>
              </a:rPr>
              <a:t>活动</a:t>
            </a:r>
            <a:r>
              <a:rPr lang="en-US" altLang="zh-CN" sz="3200" dirty="0">
                <a:solidFill>
                  <a:srgbClr val="466E8C"/>
                </a:solidFill>
                <a:effectLst/>
              </a:rPr>
              <a:t>1</a:t>
            </a:r>
            <a:r>
              <a:rPr lang="zh-CN" altLang="en-US" sz="3200" dirty="0">
                <a:solidFill>
                  <a:srgbClr val="466E8C"/>
                </a:solidFill>
                <a:effectLst/>
              </a:rPr>
              <a:t>：接入互联网</a:t>
            </a:r>
          </a:p>
        </p:txBody>
      </p:sp>
      <p:sp>
        <p:nvSpPr>
          <p:cNvPr id="20" name="等腰三角形 8"/>
          <p:cNvSpPr/>
          <p:nvPr/>
        </p:nvSpPr>
        <p:spPr>
          <a:xfrm rot="5400000">
            <a:off x="508266" y="1522207"/>
            <a:ext cx="193467" cy="166782"/>
          </a:xfrm>
          <a:prstGeom prst="triangle">
            <a:avLst/>
          </a:prstGeom>
          <a:solidFill>
            <a:srgbClr val="7BA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33A"/>
              </a:solidFill>
            </a:endParaRPr>
          </a:p>
        </p:txBody>
      </p:sp>
    </p:spTree>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2" nodeType="clickEffect">
                                  <p:stCondLst>
                                    <p:cond delay="0"/>
                                  </p:stCondLst>
                                  <p:childTnLst>
                                    <p:set>
                                      <p:cBhvr>
                                        <p:cTn id="38" dur="1" fill="hold">
                                          <p:stCondLst>
                                            <p:cond delay="0"/>
                                          </p:stCondLst>
                                        </p:cTn>
                                        <p:tgtEl>
                                          <p:spTgt spid="35"/>
                                        </p:tgtEl>
                                        <p:attrNameLst>
                                          <p:attrName>style.visibility</p:attrName>
                                        </p:attrNameLst>
                                      </p:cBhvr>
                                      <p:to>
                                        <p:strVal val="visible"/>
                                      </p:to>
                                    </p:set>
                                    <p:anim calcmode="lin" valueType="num">
                                      <p:cBhvr>
                                        <p:cTn id="39" dur="1000" fill="hold"/>
                                        <p:tgtEl>
                                          <p:spTgt spid="35"/>
                                        </p:tgtEl>
                                        <p:attrNameLst>
                                          <p:attrName>ppt_w</p:attrName>
                                        </p:attrNameLst>
                                      </p:cBhvr>
                                      <p:tavLst>
                                        <p:tav tm="0">
                                          <p:val>
                                            <p:fltVal val="0"/>
                                          </p:val>
                                        </p:tav>
                                        <p:tav tm="100000">
                                          <p:val>
                                            <p:strVal val="#ppt_w"/>
                                          </p:val>
                                        </p:tav>
                                      </p:tavLst>
                                    </p:anim>
                                    <p:anim calcmode="lin" valueType="num">
                                      <p:cBhvr>
                                        <p:cTn id="40" dur="1000" fill="hold"/>
                                        <p:tgtEl>
                                          <p:spTgt spid="35"/>
                                        </p:tgtEl>
                                        <p:attrNameLst>
                                          <p:attrName>ppt_h</p:attrName>
                                        </p:attrNameLst>
                                      </p:cBhvr>
                                      <p:tavLst>
                                        <p:tav tm="0">
                                          <p:val>
                                            <p:fltVal val="0"/>
                                          </p:val>
                                        </p:tav>
                                        <p:tav tm="100000">
                                          <p:val>
                                            <p:strVal val="#ppt_h"/>
                                          </p:val>
                                        </p:tav>
                                      </p:tavLst>
                                    </p:anim>
                                    <p:animEffect transition="in" filter="fade">
                                      <p:cBhvr>
                                        <p:cTn id="41" dur="1000"/>
                                        <p:tgtEl>
                                          <p:spTgt spid="3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9" grpId="0" bldLvl="0" animBg="1"/>
      <p:bldP spid="30" grpId="0" bldLvl="0" animBg="1"/>
      <p:bldP spid="31" grpId="0" bldLvl="0" animBg="1"/>
      <p:bldP spid="32" grpId="0" bldLvl="0" animBg="1"/>
      <p:bldP spid="33" grpId="0" bldLvl="0" animBg="1"/>
      <p:bldP spid="35" grpId="0" animBg="1"/>
      <p:bldP spid="35" grpId="1" animBg="1"/>
      <p:bldP spid="35" grpId="2" bldLvl="0" animBg="1"/>
      <p:bldP spid="5" grpId="0" bldLvl="0" animBg="1"/>
      <p:bldP spid="8" grpId="0" bldLvl="0" animBg="1"/>
      <p:bldP spid="9" grpId="0" bldLvl="0" animBg="1"/>
      <p:bldP spid="1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42834" y="1972947"/>
            <a:ext cx="7908290" cy="553998"/>
          </a:xfrm>
          <a:prstGeom prst="rect">
            <a:avLst/>
          </a:prstGeom>
          <a:noFill/>
        </p:spPr>
        <p:txBody>
          <a:bodyPr wrap="square" rtlCol="0">
            <a:spAutoFit/>
          </a:bodyPr>
          <a:lstStyle>
            <a:defPPr>
              <a:defRPr lang="zh-CN"/>
            </a:defPPr>
            <a:lvl1pPr>
              <a:lnSpc>
                <a:spcPct val="150000"/>
              </a:lnSpc>
              <a:defRPr sz="2000" b="1">
                <a:solidFill>
                  <a:srgbClr val="466E8C"/>
                </a:solidFill>
                <a:cs typeface="+mn-ea"/>
              </a:defRPr>
            </a:lvl1pPr>
          </a:lstStyle>
          <a:p>
            <a:r>
              <a:rPr lang="en-US" altLang="zh-CN" dirty="0">
                <a:solidFill>
                  <a:schemeClr val="tx1"/>
                </a:solidFill>
                <a:latin typeface="+mj-ea"/>
                <a:ea typeface="+mj-ea"/>
                <a:sym typeface="+mn-lt"/>
              </a:rPr>
              <a:t>3</a:t>
            </a:r>
            <a:r>
              <a:rPr lang="en-US" altLang="zh-CN" dirty="0" smtClean="0">
                <a:solidFill>
                  <a:schemeClr val="tx1"/>
                </a:solidFill>
                <a:latin typeface="+mj-ea"/>
                <a:ea typeface="+mj-ea"/>
                <a:sym typeface="+mn-lt"/>
              </a:rPr>
              <a:t>.</a:t>
            </a:r>
            <a:r>
              <a:rPr lang="zh-CN" altLang="en-US" dirty="0" smtClean="0">
                <a:solidFill>
                  <a:schemeClr val="tx1"/>
                </a:solidFill>
                <a:latin typeface="+mj-ea"/>
                <a:ea typeface="+mj-ea"/>
                <a:sym typeface="+mn-lt"/>
              </a:rPr>
              <a:t>接入</a:t>
            </a:r>
            <a:r>
              <a:rPr lang="zh-CN" altLang="en-US" dirty="0">
                <a:solidFill>
                  <a:schemeClr val="tx1"/>
                </a:solidFill>
                <a:latin typeface="+mj-ea"/>
                <a:ea typeface="+mj-ea"/>
                <a:sym typeface="+mn-lt"/>
              </a:rPr>
              <a:t>互联网</a:t>
            </a:r>
          </a:p>
        </p:txBody>
      </p:sp>
      <p:sp>
        <p:nvSpPr>
          <p:cNvPr id="5" name="文本框 4"/>
          <p:cNvSpPr txBox="1"/>
          <p:nvPr/>
        </p:nvSpPr>
        <p:spPr>
          <a:xfrm>
            <a:off x="3726815" y="2526945"/>
            <a:ext cx="1690370" cy="369332"/>
          </a:xfrm>
          <a:prstGeom prst="rect">
            <a:avLst/>
          </a:prstGeom>
          <a:solidFill>
            <a:srgbClr val="FF6D67"/>
          </a:solidFill>
        </p:spPr>
        <p:txBody>
          <a:bodyPr wrap="square" rtlCol="0" anchor="t">
            <a:spAutoFit/>
          </a:bodyPr>
          <a:lstStyle/>
          <a:p>
            <a:pPr lvl="0" algn="ctr"/>
            <a:r>
              <a:rPr lang="zh-CN" altLang="en-US" b="1" dirty="0">
                <a:solidFill>
                  <a:schemeClr val="bg1"/>
                </a:solidFill>
                <a:latin typeface="+mj-ea"/>
                <a:ea typeface="+mj-ea"/>
                <a:cs typeface="+mn-ea"/>
                <a:sym typeface="+mn-lt"/>
              </a:rPr>
              <a:t>逻辑连接</a:t>
            </a:r>
          </a:p>
        </p:txBody>
      </p:sp>
      <p:sp>
        <p:nvSpPr>
          <p:cNvPr id="10" name="文本框 9"/>
          <p:cNvSpPr txBox="1"/>
          <p:nvPr/>
        </p:nvSpPr>
        <p:spPr>
          <a:xfrm>
            <a:off x="1155065" y="3367684"/>
            <a:ext cx="3348000" cy="646331"/>
          </a:xfrm>
          <a:prstGeom prst="rect">
            <a:avLst/>
          </a:prstGeom>
          <a:solidFill>
            <a:srgbClr val="FF6D67"/>
          </a:solidFill>
        </p:spPr>
        <p:txBody>
          <a:bodyPr wrap="square" rtlCol="0" anchor="t">
            <a:spAutoFit/>
          </a:bodyPr>
          <a:lstStyle/>
          <a:p>
            <a:pPr lvl="0"/>
            <a:r>
              <a:rPr lang="zh-CN" altLang="en-US" b="1" dirty="0" smtClean="0">
                <a:solidFill>
                  <a:schemeClr val="bg1"/>
                </a:solidFill>
                <a:latin typeface="+mj-ea"/>
                <a:ea typeface="+mj-ea"/>
                <a:cs typeface="+mn-ea"/>
                <a:sym typeface="+mn-lt"/>
              </a:rPr>
              <a:t>　　通过</a:t>
            </a:r>
            <a:r>
              <a:rPr lang="zh-CN" altLang="en-US" b="1" dirty="0">
                <a:solidFill>
                  <a:schemeClr val="bg1"/>
                </a:solidFill>
                <a:latin typeface="+mj-ea"/>
                <a:ea typeface="+mj-ea"/>
                <a:cs typeface="+mn-ea"/>
                <a:sym typeface="+mn-lt"/>
              </a:rPr>
              <a:t>已接入互联网的</a:t>
            </a:r>
            <a:r>
              <a:rPr lang="zh-CN" altLang="en-US" b="1" dirty="0" smtClean="0">
                <a:solidFill>
                  <a:schemeClr val="bg1"/>
                </a:solidFill>
                <a:latin typeface="+mj-ea"/>
                <a:ea typeface="+mj-ea"/>
                <a:cs typeface="+mn-ea"/>
                <a:sym typeface="+mn-lt"/>
              </a:rPr>
              <a:t>网络根据</a:t>
            </a:r>
            <a:r>
              <a:rPr lang="zh-CN" altLang="en-US" b="1" dirty="0">
                <a:solidFill>
                  <a:schemeClr val="bg1"/>
                </a:solidFill>
                <a:latin typeface="+mj-ea"/>
                <a:ea typeface="+mj-ea"/>
                <a:cs typeface="+mn-ea"/>
                <a:sym typeface="+mn-lt"/>
              </a:rPr>
              <a:t>可用的</a:t>
            </a:r>
            <a:r>
              <a:rPr lang="en-US" altLang="zh-CN" b="1" dirty="0">
                <a:solidFill>
                  <a:schemeClr val="bg1"/>
                </a:solidFill>
                <a:latin typeface="楷体" panose="02010609060101010101" pitchFamily="49" charset="-122"/>
                <a:ea typeface="楷体" panose="02010609060101010101" pitchFamily="49" charset="-122"/>
                <a:cs typeface="+mn-ea"/>
                <a:sym typeface="+mn-lt"/>
              </a:rPr>
              <a:t>IP</a:t>
            </a:r>
            <a:r>
              <a:rPr lang="zh-CN" altLang="en-US" b="1" dirty="0">
                <a:solidFill>
                  <a:schemeClr val="bg1"/>
                </a:solidFill>
                <a:latin typeface="+mj-ea"/>
                <a:ea typeface="+mj-ea"/>
                <a:cs typeface="+mn-ea"/>
                <a:sym typeface="+mn-lt"/>
              </a:rPr>
              <a:t>地址接入</a:t>
            </a:r>
          </a:p>
        </p:txBody>
      </p:sp>
      <p:sp>
        <p:nvSpPr>
          <p:cNvPr id="11" name="文本框 10"/>
          <p:cNvSpPr txBox="1"/>
          <p:nvPr/>
        </p:nvSpPr>
        <p:spPr>
          <a:xfrm>
            <a:off x="4738865" y="3367684"/>
            <a:ext cx="3348000" cy="646331"/>
          </a:xfrm>
          <a:prstGeom prst="rect">
            <a:avLst/>
          </a:prstGeom>
          <a:solidFill>
            <a:srgbClr val="FF6D67"/>
          </a:solidFill>
        </p:spPr>
        <p:txBody>
          <a:bodyPr wrap="square" rtlCol="0" anchor="t">
            <a:spAutoFit/>
          </a:bodyPr>
          <a:lstStyle/>
          <a:p>
            <a:pPr lvl="0"/>
            <a:r>
              <a:rPr lang="zh-CN" altLang="en-US" b="1" dirty="0" smtClean="0">
                <a:solidFill>
                  <a:schemeClr val="bg1"/>
                </a:solidFill>
                <a:latin typeface="+mj-ea"/>
                <a:ea typeface="+mj-ea"/>
                <a:cs typeface="+mn-ea"/>
                <a:sym typeface="+mn-lt"/>
              </a:rPr>
              <a:t>　　直接</a:t>
            </a:r>
            <a:r>
              <a:rPr lang="zh-CN" altLang="en-US" b="1" dirty="0">
                <a:solidFill>
                  <a:schemeClr val="bg1"/>
                </a:solidFill>
                <a:latin typeface="+mj-ea"/>
                <a:ea typeface="+mj-ea"/>
                <a:cs typeface="+mn-ea"/>
                <a:sym typeface="+mn-lt"/>
              </a:rPr>
              <a:t>接入</a:t>
            </a:r>
            <a:r>
              <a:rPr lang="zh-CN" altLang="en-US" b="1" dirty="0" smtClean="0">
                <a:solidFill>
                  <a:schemeClr val="bg1"/>
                </a:solidFill>
                <a:latin typeface="+mj-ea"/>
                <a:ea typeface="+mj-ea"/>
                <a:cs typeface="+mn-ea"/>
                <a:sym typeface="+mn-lt"/>
              </a:rPr>
              <a:t>互联网</a:t>
            </a:r>
            <a:r>
              <a:rPr lang="en-US" altLang="zh-CN" b="1" dirty="0" smtClean="0">
                <a:solidFill>
                  <a:schemeClr val="bg1"/>
                </a:solidFill>
                <a:latin typeface="楷体" panose="02010609060101010101" pitchFamily="49" charset="-122"/>
                <a:ea typeface="楷体" panose="02010609060101010101" pitchFamily="49" charset="-122"/>
                <a:cs typeface="+mn-ea"/>
                <a:sym typeface="+mn-lt"/>
              </a:rPr>
              <a:t>IP</a:t>
            </a:r>
            <a:r>
              <a:rPr lang="zh-CN" altLang="en-US" b="1" dirty="0">
                <a:solidFill>
                  <a:schemeClr val="bg1"/>
                </a:solidFill>
                <a:latin typeface="+mj-ea"/>
                <a:ea typeface="+mj-ea"/>
                <a:cs typeface="+mn-ea"/>
                <a:sym typeface="+mn-lt"/>
              </a:rPr>
              <a:t>地址未知，需要</a:t>
            </a:r>
            <a:r>
              <a:rPr lang="en-US" altLang="zh-CN" b="1" dirty="0">
                <a:solidFill>
                  <a:schemeClr val="bg1"/>
                </a:solidFill>
                <a:latin typeface="楷体" panose="02010609060101010101" pitchFamily="49" charset="-122"/>
                <a:ea typeface="楷体" panose="02010609060101010101" pitchFamily="49" charset="-122"/>
                <a:cs typeface="+mn-ea"/>
                <a:sym typeface="+mn-lt"/>
              </a:rPr>
              <a:t>ISP</a:t>
            </a:r>
            <a:r>
              <a:rPr lang="zh-CN" altLang="en-US" b="1" dirty="0">
                <a:solidFill>
                  <a:schemeClr val="bg1"/>
                </a:solidFill>
                <a:latin typeface="+mj-ea"/>
                <a:ea typeface="+mj-ea"/>
                <a:cs typeface="+mn-ea"/>
                <a:sym typeface="+mn-lt"/>
              </a:rPr>
              <a:t>提供服务</a:t>
            </a:r>
          </a:p>
        </p:txBody>
      </p:sp>
      <p:cxnSp>
        <p:nvCxnSpPr>
          <p:cNvPr id="21" name="直接连接符 20"/>
          <p:cNvCxnSpPr>
            <a:stCxn id="5" idx="2"/>
          </p:cNvCxnSpPr>
          <p:nvPr/>
        </p:nvCxnSpPr>
        <p:spPr>
          <a:xfrm flipH="1">
            <a:off x="2828926" y="2896277"/>
            <a:ext cx="1743074" cy="471408"/>
          </a:xfrm>
          <a:prstGeom prst="line">
            <a:avLst/>
          </a:prstGeom>
          <a:ln w="28575">
            <a:solidFill>
              <a:srgbClr val="1D3A35"/>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5" idx="2"/>
            <a:endCxn id="11" idx="0"/>
          </p:cNvCxnSpPr>
          <p:nvPr/>
        </p:nvCxnSpPr>
        <p:spPr>
          <a:xfrm>
            <a:off x="4572000" y="2896277"/>
            <a:ext cx="1840865" cy="471407"/>
          </a:xfrm>
          <a:prstGeom prst="line">
            <a:avLst/>
          </a:prstGeom>
          <a:ln w="28575">
            <a:solidFill>
              <a:srgbClr val="1D3A35"/>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711962" y="4075570"/>
            <a:ext cx="789500" cy="251600"/>
          </a:xfrm>
          <a:prstGeom prst="line">
            <a:avLst/>
          </a:prstGeom>
          <a:ln w="28575">
            <a:solidFill>
              <a:srgbClr val="1D3A35"/>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2522054" y="4075570"/>
            <a:ext cx="1054901" cy="451624"/>
          </a:xfrm>
          <a:prstGeom prst="line">
            <a:avLst/>
          </a:prstGeom>
          <a:ln w="28575">
            <a:solidFill>
              <a:srgbClr val="1D3A35"/>
            </a:soli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5454650" y="4014115"/>
            <a:ext cx="1916430" cy="682625"/>
            <a:chOff x="8230" y="3743"/>
            <a:chExt cx="3018" cy="1075"/>
          </a:xfrm>
        </p:grpSpPr>
        <p:cxnSp>
          <p:nvCxnSpPr>
            <p:cNvPr id="25" name="直接连接符 24"/>
            <p:cNvCxnSpPr>
              <a:stCxn id="11" idx="2"/>
              <a:endCxn id="14" idx="0"/>
            </p:cNvCxnSpPr>
            <p:nvPr/>
          </p:nvCxnSpPr>
          <p:spPr>
            <a:xfrm>
              <a:off x="9739" y="3743"/>
              <a:ext cx="0" cy="493"/>
            </a:xfrm>
            <a:prstGeom prst="line">
              <a:avLst/>
            </a:prstGeom>
            <a:ln w="28575">
              <a:solidFill>
                <a:srgbClr val="1D3A35"/>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230" y="4236"/>
              <a:ext cx="3018" cy="582"/>
            </a:xfrm>
            <a:prstGeom prst="rect">
              <a:avLst/>
            </a:prstGeom>
            <a:solidFill>
              <a:srgbClr val="00B0F0"/>
            </a:solidFill>
          </p:spPr>
          <p:txBody>
            <a:bodyPr wrap="square" rtlCol="0" anchor="t">
              <a:spAutoFit/>
            </a:bodyPr>
            <a:lstStyle/>
            <a:p>
              <a:pPr lvl="0" algn="ctr"/>
              <a:r>
                <a:rPr lang="en-US" altLang="zh-CN" b="1" dirty="0" err="1" smtClean="0">
                  <a:solidFill>
                    <a:schemeClr val="bg1"/>
                  </a:solidFill>
                  <a:latin typeface="楷体" panose="02010609060101010101" pitchFamily="49" charset="-122"/>
                  <a:ea typeface="楷体" panose="02010609060101010101" pitchFamily="49" charset="-122"/>
                  <a:cs typeface="+mn-ea"/>
                  <a:sym typeface="+mn-lt"/>
                </a:rPr>
                <a:t>PPPoE</a:t>
              </a:r>
              <a:r>
                <a:rPr lang="zh-CN" altLang="en-US" b="1" dirty="0" smtClean="0">
                  <a:solidFill>
                    <a:schemeClr val="bg1"/>
                  </a:solidFill>
                  <a:latin typeface="+mj-ea"/>
                  <a:ea typeface="+mj-ea"/>
                  <a:cs typeface="+mn-ea"/>
                  <a:sym typeface="+mn-lt"/>
                </a:rPr>
                <a:t>协议</a:t>
              </a:r>
              <a:endParaRPr lang="zh-CN" altLang="en-US" b="1" dirty="0">
                <a:solidFill>
                  <a:schemeClr val="bg1"/>
                </a:solidFill>
                <a:latin typeface="+mj-ea"/>
                <a:ea typeface="+mj-ea"/>
                <a:cs typeface="+mn-ea"/>
                <a:sym typeface="+mn-lt"/>
              </a:endParaRPr>
            </a:p>
          </p:txBody>
        </p:sp>
      </p:grpSp>
      <p:grpSp>
        <p:nvGrpSpPr>
          <p:cNvPr id="9" name="组合 8"/>
          <p:cNvGrpSpPr/>
          <p:nvPr/>
        </p:nvGrpSpPr>
        <p:grpSpPr>
          <a:xfrm>
            <a:off x="1155065" y="4327169"/>
            <a:ext cx="1266190" cy="1859280"/>
            <a:chOff x="1459" y="4236"/>
            <a:chExt cx="1994" cy="2928"/>
          </a:xfrm>
        </p:grpSpPr>
        <p:sp>
          <p:nvSpPr>
            <p:cNvPr id="13" name="文本框 12"/>
            <p:cNvSpPr txBox="1"/>
            <p:nvPr/>
          </p:nvSpPr>
          <p:spPr>
            <a:xfrm>
              <a:off x="1459" y="4236"/>
              <a:ext cx="1993" cy="582"/>
            </a:xfrm>
            <a:prstGeom prst="rect">
              <a:avLst/>
            </a:prstGeom>
            <a:solidFill>
              <a:srgbClr val="00B050"/>
            </a:solidFill>
          </p:spPr>
          <p:txBody>
            <a:bodyPr wrap="square" rtlCol="0" anchor="t">
              <a:spAutoFit/>
            </a:bodyPr>
            <a:lstStyle/>
            <a:p>
              <a:pPr lvl="0" algn="ctr"/>
              <a:r>
                <a:rPr lang="zh-CN" altLang="en-US" b="1" dirty="0">
                  <a:solidFill>
                    <a:schemeClr val="bg1"/>
                  </a:solidFill>
                  <a:latin typeface="+mj-ea"/>
                  <a:ea typeface="+mj-ea"/>
                  <a:cs typeface="+mn-ea"/>
                  <a:sym typeface="+mn-lt"/>
                </a:rPr>
                <a:t>静态</a:t>
              </a:r>
              <a:r>
                <a:rPr lang="en-US" altLang="zh-CN" b="1" dirty="0">
                  <a:solidFill>
                    <a:schemeClr val="bg1"/>
                  </a:solidFill>
                  <a:latin typeface="楷体" panose="02010609060101010101" pitchFamily="49" charset="-122"/>
                  <a:ea typeface="楷体" panose="02010609060101010101" pitchFamily="49" charset="-122"/>
                  <a:cs typeface="+mn-ea"/>
                  <a:sym typeface="+mn-lt"/>
                </a:rPr>
                <a:t>IP</a:t>
              </a:r>
            </a:p>
          </p:txBody>
        </p:sp>
        <p:grpSp>
          <p:nvGrpSpPr>
            <p:cNvPr id="31" name="组合 30"/>
            <p:cNvGrpSpPr/>
            <p:nvPr/>
          </p:nvGrpSpPr>
          <p:grpSpPr>
            <a:xfrm>
              <a:off x="1459" y="4801"/>
              <a:ext cx="1994" cy="2363"/>
              <a:chOff x="1459" y="4801"/>
              <a:chExt cx="1994" cy="2363"/>
            </a:xfrm>
          </p:grpSpPr>
          <p:cxnSp>
            <p:nvCxnSpPr>
              <p:cNvPr id="26" name="直接连接符 25"/>
              <p:cNvCxnSpPr/>
              <p:nvPr/>
            </p:nvCxnSpPr>
            <p:spPr>
              <a:xfrm>
                <a:off x="2336" y="4801"/>
                <a:ext cx="0" cy="473"/>
              </a:xfrm>
              <a:prstGeom prst="line">
                <a:avLst/>
              </a:prstGeom>
              <a:ln w="28575">
                <a:solidFill>
                  <a:srgbClr val="1D3A35"/>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459" y="5274"/>
                <a:ext cx="1994" cy="1890"/>
              </a:xfrm>
              <a:prstGeom prst="rect">
                <a:avLst/>
              </a:prstGeom>
              <a:solidFill>
                <a:srgbClr val="466E8C"/>
              </a:solidFill>
            </p:spPr>
            <p:txBody>
              <a:bodyPr wrap="square" rtlCol="0" anchor="t">
                <a:spAutoFit/>
              </a:bodyPr>
              <a:lstStyle/>
              <a:p>
                <a:pPr algn="l"/>
                <a:r>
                  <a:rPr lang="zh-CN" altLang="en-US" b="1" dirty="0" smtClean="0">
                    <a:solidFill>
                      <a:schemeClr val="bg1"/>
                    </a:solidFill>
                    <a:latin typeface="+mj-ea"/>
                    <a:ea typeface="+mj-ea"/>
                    <a:cs typeface="+mn-ea"/>
                    <a:sym typeface="+mn-lt"/>
                  </a:rPr>
                  <a:t>　　通过</a:t>
                </a:r>
                <a:r>
                  <a:rPr lang="zh-CN" altLang="en-US" b="1" dirty="0">
                    <a:solidFill>
                      <a:schemeClr val="bg1"/>
                    </a:solidFill>
                    <a:latin typeface="+mj-ea"/>
                    <a:ea typeface="+mj-ea"/>
                    <a:cs typeface="+mn-ea"/>
                    <a:sym typeface="+mn-lt"/>
                  </a:rPr>
                  <a:t>已知的</a:t>
                </a:r>
                <a:r>
                  <a:rPr lang="en-US" altLang="zh-CN" b="1" dirty="0">
                    <a:solidFill>
                      <a:schemeClr val="bg1"/>
                    </a:solidFill>
                    <a:latin typeface="楷体" panose="02010609060101010101" pitchFamily="49" charset="-122"/>
                    <a:ea typeface="楷体" panose="02010609060101010101" pitchFamily="49" charset="-122"/>
                    <a:cs typeface="+mn-ea"/>
                    <a:sym typeface="+mn-lt"/>
                  </a:rPr>
                  <a:t>IP</a:t>
                </a:r>
                <a:r>
                  <a:rPr lang="zh-CN" altLang="en-US" b="1" dirty="0">
                    <a:solidFill>
                      <a:schemeClr val="bg1"/>
                    </a:solidFill>
                    <a:latin typeface="+mj-ea"/>
                    <a:ea typeface="+mj-ea"/>
                    <a:cs typeface="+mn-ea"/>
                    <a:sym typeface="+mn-lt"/>
                  </a:rPr>
                  <a:t>地址接入网络。</a:t>
                </a:r>
              </a:p>
            </p:txBody>
          </p:sp>
        </p:grpSp>
      </p:grpSp>
      <p:grpSp>
        <p:nvGrpSpPr>
          <p:cNvPr id="12" name="组合 11"/>
          <p:cNvGrpSpPr/>
          <p:nvPr/>
        </p:nvGrpSpPr>
        <p:grpSpPr>
          <a:xfrm>
            <a:off x="2651125" y="4327169"/>
            <a:ext cx="1852295" cy="1582420"/>
            <a:chOff x="3815" y="4236"/>
            <a:chExt cx="2917" cy="2492"/>
          </a:xfrm>
        </p:grpSpPr>
        <p:sp>
          <p:nvSpPr>
            <p:cNvPr id="20" name="文本框 19"/>
            <p:cNvSpPr txBox="1"/>
            <p:nvPr/>
          </p:nvSpPr>
          <p:spPr>
            <a:xfrm>
              <a:off x="3815" y="4236"/>
              <a:ext cx="2916" cy="582"/>
            </a:xfrm>
            <a:prstGeom prst="rect">
              <a:avLst/>
            </a:prstGeom>
            <a:solidFill>
              <a:srgbClr val="00B050"/>
            </a:solidFill>
          </p:spPr>
          <p:txBody>
            <a:bodyPr wrap="square" rtlCol="0" anchor="t">
              <a:spAutoFit/>
            </a:bodyPr>
            <a:lstStyle/>
            <a:p>
              <a:pPr lvl="0" algn="ctr"/>
              <a:r>
                <a:rPr lang="zh-CN" altLang="en-US" b="1" dirty="0">
                  <a:solidFill>
                    <a:schemeClr val="bg1"/>
                  </a:solidFill>
                  <a:latin typeface="+mj-ea"/>
                  <a:ea typeface="+mj-ea"/>
                  <a:cs typeface="+mn-ea"/>
                  <a:sym typeface="+mn-lt"/>
                </a:rPr>
                <a:t>动态</a:t>
              </a:r>
              <a:r>
                <a:rPr lang="en-US" altLang="zh-CN" b="1" dirty="0">
                  <a:solidFill>
                    <a:schemeClr val="bg1"/>
                  </a:solidFill>
                  <a:latin typeface="+mj-ea"/>
                  <a:ea typeface="+mj-ea"/>
                  <a:cs typeface="+mn-ea"/>
                  <a:sym typeface="+mn-lt"/>
                </a:rPr>
                <a:t>IP</a:t>
              </a:r>
              <a:r>
                <a:rPr lang="zh-CN" altLang="en-US" b="1" dirty="0">
                  <a:solidFill>
                    <a:schemeClr val="bg1"/>
                  </a:solidFill>
                  <a:latin typeface="+mj-ea"/>
                  <a:ea typeface="+mj-ea"/>
                  <a:cs typeface="+mn-ea"/>
                  <a:sym typeface="+mn-lt"/>
                </a:rPr>
                <a:t>（</a:t>
              </a:r>
              <a:r>
                <a:rPr lang="en-US" altLang="zh-CN" b="1" dirty="0">
                  <a:solidFill>
                    <a:schemeClr val="bg1"/>
                  </a:solidFill>
                  <a:latin typeface="楷体" panose="02010609060101010101" pitchFamily="49" charset="-122"/>
                  <a:ea typeface="楷体" panose="02010609060101010101" pitchFamily="49" charset="-122"/>
                  <a:cs typeface="+mn-ea"/>
                  <a:sym typeface="+mn-lt"/>
                </a:rPr>
                <a:t>DHCP</a:t>
              </a:r>
              <a:r>
                <a:rPr lang="zh-CN" altLang="en-US" b="1" dirty="0">
                  <a:solidFill>
                    <a:schemeClr val="bg1"/>
                  </a:solidFill>
                  <a:latin typeface="+mj-ea"/>
                  <a:ea typeface="+mj-ea"/>
                  <a:cs typeface="+mn-ea"/>
                  <a:sym typeface="+mn-lt"/>
                </a:rPr>
                <a:t>）</a:t>
              </a:r>
            </a:p>
          </p:txBody>
        </p:sp>
        <p:grpSp>
          <p:nvGrpSpPr>
            <p:cNvPr id="32" name="组合 31"/>
            <p:cNvGrpSpPr/>
            <p:nvPr/>
          </p:nvGrpSpPr>
          <p:grpSpPr>
            <a:xfrm>
              <a:off x="3815" y="4842"/>
              <a:ext cx="2917" cy="1886"/>
              <a:chOff x="3815" y="4842"/>
              <a:chExt cx="2917" cy="1886"/>
            </a:xfrm>
          </p:grpSpPr>
          <p:cxnSp>
            <p:nvCxnSpPr>
              <p:cNvPr id="27" name="直接连接符 26"/>
              <p:cNvCxnSpPr/>
              <p:nvPr/>
            </p:nvCxnSpPr>
            <p:spPr>
              <a:xfrm>
                <a:off x="5273" y="4842"/>
                <a:ext cx="0" cy="473"/>
              </a:xfrm>
              <a:prstGeom prst="line">
                <a:avLst/>
              </a:prstGeom>
              <a:ln w="28575">
                <a:solidFill>
                  <a:srgbClr val="1D3A35"/>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815" y="5274"/>
                <a:ext cx="2917" cy="1454"/>
              </a:xfrm>
              <a:prstGeom prst="rect">
                <a:avLst/>
              </a:prstGeom>
              <a:solidFill>
                <a:srgbClr val="466E8C"/>
              </a:solidFill>
            </p:spPr>
            <p:txBody>
              <a:bodyPr wrap="square" rtlCol="0" anchor="t">
                <a:spAutoFit/>
              </a:bodyPr>
              <a:lstStyle/>
              <a:p>
                <a:pPr algn="l"/>
                <a:r>
                  <a:rPr lang="zh-CN" altLang="en-US" b="1" dirty="0" smtClean="0">
                    <a:solidFill>
                      <a:schemeClr val="bg1"/>
                    </a:solidFill>
                    <a:latin typeface="+mj-ea"/>
                    <a:ea typeface="+mj-ea"/>
                    <a:cs typeface="+mn-ea"/>
                    <a:sym typeface="+mn-lt"/>
                  </a:rPr>
                  <a:t>　　通过</a:t>
                </a:r>
                <a:r>
                  <a:rPr lang="zh-CN" altLang="en-US" b="1" dirty="0">
                    <a:solidFill>
                      <a:schemeClr val="bg1"/>
                    </a:solidFill>
                    <a:latin typeface="+mj-ea"/>
                    <a:ea typeface="+mj-ea"/>
                    <a:cs typeface="+mn-ea"/>
                    <a:sym typeface="+mn-lt"/>
                  </a:rPr>
                  <a:t>动态获取的</a:t>
                </a:r>
                <a:r>
                  <a:rPr lang="en-US" altLang="zh-CN" b="1" dirty="0">
                    <a:solidFill>
                      <a:schemeClr val="bg1"/>
                    </a:solidFill>
                    <a:latin typeface="楷体" panose="02010609060101010101" pitchFamily="49" charset="-122"/>
                    <a:ea typeface="楷体" panose="02010609060101010101" pitchFamily="49" charset="-122"/>
                    <a:cs typeface="+mn-ea"/>
                    <a:sym typeface="+mn-lt"/>
                  </a:rPr>
                  <a:t>IP</a:t>
                </a:r>
                <a:r>
                  <a:rPr lang="zh-CN" altLang="en-US" b="1" dirty="0">
                    <a:solidFill>
                      <a:schemeClr val="bg1"/>
                    </a:solidFill>
                    <a:latin typeface="+mj-ea"/>
                    <a:ea typeface="+mj-ea"/>
                    <a:cs typeface="+mn-ea"/>
                    <a:sym typeface="+mn-lt"/>
                  </a:rPr>
                  <a:t>地址接入网络。</a:t>
                </a:r>
              </a:p>
            </p:txBody>
          </p:sp>
        </p:grpSp>
      </p:grpSp>
      <p:grpSp>
        <p:nvGrpSpPr>
          <p:cNvPr id="34" name="组合 33"/>
          <p:cNvGrpSpPr/>
          <p:nvPr/>
        </p:nvGrpSpPr>
        <p:grpSpPr>
          <a:xfrm>
            <a:off x="4798695" y="4685945"/>
            <a:ext cx="3287395" cy="1778000"/>
            <a:chOff x="7197" y="4801"/>
            <a:chExt cx="5177" cy="2800"/>
          </a:xfrm>
        </p:grpSpPr>
        <p:cxnSp>
          <p:nvCxnSpPr>
            <p:cNvPr id="28" name="直接连接符 27"/>
            <p:cNvCxnSpPr/>
            <p:nvPr/>
          </p:nvCxnSpPr>
          <p:spPr>
            <a:xfrm>
              <a:off x="9739" y="4801"/>
              <a:ext cx="0" cy="473"/>
            </a:xfrm>
            <a:prstGeom prst="line">
              <a:avLst/>
            </a:prstGeom>
            <a:ln w="28575">
              <a:solidFill>
                <a:srgbClr val="1D3A35"/>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7197" y="5274"/>
              <a:ext cx="5177" cy="2327"/>
            </a:xfrm>
            <a:prstGeom prst="rect">
              <a:avLst/>
            </a:prstGeom>
            <a:solidFill>
              <a:srgbClr val="466E8C"/>
            </a:solidFill>
          </p:spPr>
          <p:txBody>
            <a:bodyPr wrap="square" rtlCol="0" anchor="t">
              <a:spAutoFit/>
            </a:bodyPr>
            <a:lstStyle/>
            <a:p>
              <a:pPr algn="just"/>
              <a:r>
                <a:rPr lang="zh-CN" altLang="en-US" b="1" dirty="0" smtClean="0">
                  <a:solidFill>
                    <a:schemeClr val="bg1"/>
                  </a:solidFill>
                  <a:latin typeface="+mj-ea"/>
                  <a:ea typeface="+mj-ea"/>
                  <a:cs typeface="+mn-ea"/>
                  <a:sym typeface="+mn-lt"/>
                </a:rPr>
                <a:t>　　</a:t>
              </a:r>
              <a:r>
                <a:rPr lang="zh-CN" altLang="zh-CN" b="1" dirty="0" smtClean="0">
                  <a:solidFill>
                    <a:schemeClr val="bg1"/>
                  </a:solidFill>
                  <a:latin typeface="+mj-ea"/>
                  <a:ea typeface="+mj-ea"/>
                  <a:cs typeface="+mn-ea"/>
                  <a:sym typeface="+mn-lt"/>
                </a:rPr>
                <a:t>终端设备</a:t>
              </a:r>
              <a:r>
                <a:rPr lang="zh-CN" altLang="zh-CN" b="1" dirty="0">
                  <a:solidFill>
                    <a:schemeClr val="bg1"/>
                  </a:solidFill>
                  <a:latin typeface="+mj-ea"/>
                  <a:ea typeface="+mj-ea"/>
                  <a:cs typeface="+mn-ea"/>
                  <a:sym typeface="+mn-lt"/>
                </a:rPr>
                <a:t>和</a:t>
              </a:r>
              <a:r>
                <a:rPr lang="en-US" altLang="zh-CN" b="1" dirty="0">
                  <a:solidFill>
                    <a:schemeClr val="bg1"/>
                  </a:solidFill>
                  <a:latin typeface="楷体" panose="02010609060101010101" pitchFamily="49" charset="-122"/>
                  <a:ea typeface="楷体" panose="02010609060101010101" pitchFamily="49" charset="-122"/>
                  <a:cs typeface="+mn-ea"/>
                  <a:sym typeface="+mn-lt"/>
                </a:rPr>
                <a:t>ISP</a:t>
              </a:r>
              <a:r>
                <a:rPr lang="zh-CN" altLang="en-US" b="1" dirty="0">
                  <a:solidFill>
                    <a:schemeClr val="bg1"/>
                  </a:solidFill>
                  <a:latin typeface="+mj-ea"/>
                  <a:ea typeface="+mj-ea"/>
                  <a:cs typeface="+mn-ea"/>
                  <a:sym typeface="+mn-lt"/>
                </a:rPr>
                <a:t>之间的一个通讯协议。即终端设备遵守协议，提供账号和密码，</a:t>
              </a:r>
              <a:r>
                <a:rPr lang="en-US" altLang="zh-CN" b="1" dirty="0">
                  <a:solidFill>
                    <a:schemeClr val="bg1"/>
                  </a:solidFill>
                  <a:latin typeface="楷体" panose="02010609060101010101" pitchFamily="49" charset="-122"/>
                  <a:ea typeface="楷体" panose="02010609060101010101" pitchFamily="49" charset="-122"/>
                  <a:cs typeface="+mn-ea"/>
                  <a:sym typeface="+mn-lt"/>
                </a:rPr>
                <a:t>ISP</a:t>
              </a:r>
              <a:r>
                <a:rPr lang="zh-CN" altLang="en-US" b="1" dirty="0">
                  <a:solidFill>
                    <a:schemeClr val="bg1"/>
                  </a:solidFill>
                  <a:latin typeface="+mj-ea"/>
                  <a:ea typeface="+mj-ea"/>
                  <a:cs typeface="+mn-ea"/>
                  <a:sym typeface="+mn-lt"/>
                </a:rPr>
                <a:t>负责根据协议，提供对应的宽带服务。</a:t>
              </a:r>
            </a:p>
          </p:txBody>
        </p:sp>
      </p:grpSp>
      <p:sp>
        <p:nvSpPr>
          <p:cNvPr id="38" name="文本框 9"/>
          <p:cNvSpPr txBox="1"/>
          <p:nvPr/>
        </p:nvSpPr>
        <p:spPr>
          <a:xfrm>
            <a:off x="888815" y="1165232"/>
            <a:ext cx="5686532" cy="715581"/>
          </a:xfrm>
          <a:prstGeom prst="rect">
            <a:avLst/>
          </a:prstGeom>
          <a:noFill/>
        </p:spPr>
        <p:txBody>
          <a:bodyPr wrap="square" rtlCol="0">
            <a:spAutoFit/>
          </a:bodyPr>
          <a:lstStyle>
            <a:defPPr>
              <a:defRPr lang="zh-CN"/>
            </a:defPPr>
            <a:lvl1pPr>
              <a:defRPr sz="4000" b="1" kern="0">
                <a:solidFill>
                  <a:srgbClr val="8D3D4B"/>
                </a:solidFill>
                <a:effectLst>
                  <a:outerShdw blurRad="38100" dist="38100" dir="2700000" algn="tl">
                    <a:srgbClr val="C0C0C0"/>
                  </a:outerShdw>
                </a:effectLst>
                <a:latin typeface="楷体_GB2312" pitchFamily="49" charset="-122"/>
                <a:ea typeface="楷体_GB2312"/>
                <a:cs typeface="+mj-cs"/>
              </a:defRPr>
            </a:lvl1pPr>
          </a:lstStyle>
          <a:p>
            <a:pPr>
              <a:lnSpc>
                <a:spcPct val="150000"/>
              </a:lnSpc>
            </a:pPr>
            <a:r>
              <a:rPr lang="zh-CN" altLang="en-US" sz="3200" dirty="0">
                <a:solidFill>
                  <a:srgbClr val="466E8C"/>
                </a:solidFill>
                <a:effectLst/>
              </a:rPr>
              <a:t>活动</a:t>
            </a:r>
            <a:r>
              <a:rPr lang="en-US" altLang="zh-CN" sz="3200" dirty="0">
                <a:solidFill>
                  <a:srgbClr val="466E8C"/>
                </a:solidFill>
                <a:effectLst/>
              </a:rPr>
              <a:t>1</a:t>
            </a:r>
            <a:r>
              <a:rPr lang="zh-CN" altLang="en-US" sz="3200" dirty="0">
                <a:solidFill>
                  <a:srgbClr val="466E8C"/>
                </a:solidFill>
                <a:effectLst/>
              </a:rPr>
              <a:t>：接入互联网</a:t>
            </a:r>
          </a:p>
        </p:txBody>
      </p:sp>
      <p:sp>
        <p:nvSpPr>
          <p:cNvPr id="39" name="等腰三角形 8"/>
          <p:cNvSpPr/>
          <p:nvPr/>
        </p:nvSpPr>
        <p:spPr>
          <a:xfrm rot="5400000">
            <a:off x="508266" y="1522207"/>
            <a:ext cx="193467" cy="166782"/>
          </a:xfrm>
          <a:prstGeom prst="triangle">
            <a:avLst/>
          </a:prstGeom>
          <a:solidFill>
            <a:srgbClr val="7BA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33A"/>
              </a:solidFill>
            </a:endParaRPr>
          </a:p>
        </p:txBody>
      </p:sp>
    </p:spTree>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up)">
                                      <p:cBhvr>
                                        <p:cTn id="28" dur="10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up)">
                                      <p:cBhvr>
                                        <p:cTn id="38" dur="10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up)">
                                      <p:cBhvr>
                                        <p:cTn id="52" dur="1000"/>
                                        <p:tgtEl>
                                          <p:spTgt spid="3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wipe(up)">
                                      <p:cBhvr>
                                        <p:cTn id="57"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MH_Others_1"/>
          <p:cNvCxnSpPr/>
          <p:nvPr>
            <p:custDataLst>
              <p:tags r:id="rId2"/>
            </p:custDataLst>
          </p:nvPr>
        </p:nvCxnSpPr>
        <p:spPr>
          <a:xfrm>
            <a:off x="4572000" y="1619053"/>
            <a:ext cx="0" cy="4381557"/>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MH_Others_2"/>
          <p:cNvSpPr/>
          <p:nvPr>
            <p:custDataLst>
              <p:tags r:id="rId3"/>
            </p:custDataLst>
          </p:nvPr>
        </p:nvSpPr>
        <p:spPr>
          <a:xfrm flipH="1">
            <a:off x="3335719" y="1744716"/>
            <a:ext cx="2472561" cy="511229"/>
          </a:xfrm>
          <a:prstGeom prst="homePlate">
            <a:avLst>
              <a:gd name="adj" fmla="val 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b="1" dirty="0">
                <a:solidFill>
                  <a:srgbClr val="FFFFFF"/>
                </a:solidFill>
                <a:latin typeface="+mn-ea"/>
                <a:cs typeface="+mn-ea"/>
                <a:sym typeface="+mn-lt"/>
              </a:rPr>
              <a:t>学生活动</a:t>
            </a:r>
          </a:p>
        </p:txBody>
      </p:sp>
      <p:sp>
        <p:nvSpPr>
          <p:cNvPr id="21" name="MH_Others_3"/>
          <p:cNvSpPr/>
          <p:nvPr>
            <p:custDataLst>
              <p:tags r:id="rId4"/>
            </p:custDataLst>
          </p:nvPr>
        </p:nvSpPr>
        <p:spPr>
          <a:xfrm>
            <a:off x="4481519" y="5845223"/>
            <a:ext cx="180965" cy="15600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rgbClr val="FFFFFF"/>
              </a:solidFill>
              <a:latin typeface="+mn-ea"/>
              <a:cs typeface="+mn-ea"/>
              <a:sym typeface="+mn-lt"/>
            </a:endParaRPr>
          </a:p>
        </p:txBody>
      </p:sp>
      <p:sp>
        <p:nvSpPr>
          <p:cNvPr id="9" name="MH_Number_1"/>
          <p:cNvSpPr/>
          <p:nvPr>
            <p:custDataLst>
              <p:tags r:id="rId5"/>
            </p:custDataLst>
          </p:nvPr>
        </p:nvSpPr>
        <p:spPr>
          <a:xfrm>
            <a:off x="4583247" y="2844098"/>
            <a:ext cx="520553" cy="33349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a:solidFill>
                  <a:srgbClr val="FFFFFF"/>
                </a:solidFill>
                <a:latin typeface="+mn-ea"/>
                <a:cs typeface="+mn-ea"/>
                <a:sym typeface="+mn-lt"/>
              </a:rPr>
              <a:t>01</a:t>
            </a:r>
            <a:endParaRPr lang="zh-CN" altLang="en-US" b="1">
              <a:solidFill>
                <a:srgbClr val="FFFFFF"/>
              </a:solidFill>
              <a:latin typeface="+mn-ea"/>
              <a:cs typeface="+mn-ea"/>
              <a:sym typeface="+mn-lt"/>
            </a:endParaRPr>
          </a:p>
        </p:txBody>
      </p:sp>
      <p:sp>
        <p:nvSpPr>
          <p:cNvPr id="10" name="MH_Number_2"/>
          <p:cNvSpPr/>
          <p:nvPr>
            <p:custDataLst>
              <p:tags r:id="rId6"/>
            </p:custDataLst>
          </p:nvPr>
        </p:nvSpPr>
        <p:spPr>
          <a:xfrm flipH="1">
            <a:off x="4069543" y="4050076"/>
            <a:ext cx="520553" cy="33349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solidFill>
                  <a:srgbClr val="FFFFFF"/>
                </a:solidFill>
                <a:latin typeface="+mn-ea"/>
                <a:cs typeface="+mn-ea"/>
                <a:sym typeface="+mn-lt"/>
              </a:rPr>
              <a:t>02</a:t>
            </a:r>
            <a:endParaRPr lang="zh-CN" altLang="en-US" b="1" dirty="0">
              <a:solidFill>
                <a:srgbClr val="FFFFFF"/>
              </a:solidFill>
              <a:latin typeface="+mn-ea"/>
              <a:cs typeface="+mn-ea"/>
              <a:sym typeface="+mn-lt"/>
            </a:endParaRPr>
          </a:p>
        </p:txBody>
      </p:sp>
      <p:sp>
        <p:nvSpPr>
          <p:cNvPr id="13" name="MH_Entry_1"/>
          <p:cNvSpPr/>
          <p:nvPr>
            <p:custDataLst>
              <p:tags r:id="rId7"/>
            </p:custDataLst>
          </p:nvPr>
        </p:nvSpPr>
        <p:spPr>
          <a:xfrm>
            <a:off x="5187592" y="2853056"/>
            <a:ext cx="195902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fontAlgn="auto">
              <a:lnSpc>
                <a:spcPct val="100000"/>
              </a:lnSpc>
            </a:pPr>
            <a:r>
              <a:rPr lang="zh-CN" altLang="en-US" sz="2000" b="1" dirty="0">
                <a:solidFill>
                  <a:schemeClr val="tx1">
                    <a:lumMod val="85000"/>
                    <a:lumOff val="15000"/>
                  </a:schemeClr>
                </a:solidFill>
                <a:latin typeface="+mn-ea"/>
                <a:cs typeface="+mn-ea"/>
                <a:sym typeface="+mn-lt"/>
              </a:rPr>
              <a:t>互联网接入方式</a:t>
            </a:r>
          </a:p>
        </p:txBody>
      </p:sp>
      <p:sp>
        <p:nvSpPr>
          <p:cNvPr id="14" name="MH_Entry_2"/>
          <p:cNvSpPr/>
          <p:nvPr>
            <p:custDataLst>
              <p:tags r:id="rId8"/>
            </p:custDataLst>
          </p:nvPr>
        </p:nvSpPr>
        <p:spPr>
          <a:xfrm>
            <a:off x="693683" y="4068637"/>
            <a:ext cx="3313829"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gn="ctr"/>
            <a:r>
              <a:rPr lang="zh-CN" altLang="en-US" sz="2000" b="1" dirty="0">
                <a:solidFill>
                  <a:schemeClr val="tx1">
                    <a:lumMod val="85000"/>
                    <a:lumOff val="15000"/>
                  </a:schemeClr>
                </a:solidFill>
                <a:latin typeface="+mn-ea"/>
                <a:cs typeface="+mn-ea"/>
                <a:sym typeface="+mn-lt"/>
              </a:rPr>
              <a:t>网络</a:t>
            </a:r>
            <a:r>
              <a:rPr lang="zh-CN" altLang="en-US" sz="2000" b="1" dirty="0" smtClean="0">
                <a:solidFill>
                  <a:schemeClr val="tx1">
                    <a:lumMod val="85000"/>
                    <a:lumOff val="15000"/>
                  </a:schemeClr>
                </a:solidFill>
                <a:latin typeface="+mn-ea"/>
                <a:cs typeface="+mn-ea"/>
                <a:sym typeface="+mn-lt"/>
              </a:rPr>
              <a:t>性能对</a:t>
            </a:r>
            <a:r>
              <a:rPr lang="zh-CN" altLang="en-US" sz="2000" b="1" dirty="0">
                <a:solidFill>
                  <a:schemeClr val="tx1">
                    <a:lumMod val="85000"/>
                    <a:lumOff val="15000"/>
                  </a:schemeClr>
                </a:solidFill>
                <a:latin typeface="+mn-ea"/>
                <a:cs typeface="+mn-ea"/>
                <a:sym typeface="+mn-lt"/>
              </a:rPr>
              <a:t>信息系统的影响</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9"/>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DOC_GUID" val="{3ad4e25c-9d03-467f-9d80-52e4b3dbebcb}"/>
</p:tagLst>
</file>

<file path=ppt/tags/tag10.xml><?xml version="1.0" encoding="utf-8"?>
<p:tagLst xmlns:a="http://schemas.openxmlformats.org/drawingml/2006/main" xmlns:r="http://schemas.openxmlformats.org/officeDocument/2006/relationships" xmlns:p="http://schemas.openxmlformats.org/presentationml/2006/main">
  <p:tag name="MH" val="20160830110450"/>
  <p:tag name="MH_LIBRARY" val="CONTENTS"/>
  <p:tag name="MH_AUTOCOLOR" val="TRUE"/>
  <p:tag name="MH_TYPE" val="CONTENTS"/>
  <p:tag name="ID" val="547127"/>
</p:tagLst>
</file>

<file path=ppt/tags/tag11.xml><?xml version="1.0" encoding="utf-8"?>
<p:tagLst xmlns:a="http://schemas.openxmlformats.org/drawingml/2006/main" xmlns:r="http://schemas.openxmlformats.org/officeDocument/2006/relationships" xmlns:p="http://schemas.openxmlformats.org/presentationml/2006/main">
  <p:tag name="MH" val="20160830110450"/>
  <p:tag name="MH_LIBRARY" val="CONTENTS"/>
  <p:tag name="MH_TYPE" val="OTHERS"/>
  <p:tag name="ID" val="547127"/>
</p:tagLst>
</file>

<file path=ppt/tags/tag12.xml><?xml version="1.0" encoding="utf-8"?>
<p:tagLst xmlns:a="http://schemas.openxmlformats.org/drawingml/2006/main" xmlns:r="http://schemas.openxmlformats.org/officeDocument/2006/relationships" xmlns:p="http://schemas.openxmlformats.org/presentationml/2006/main">
  <p:tag name="MH" val="20160830110450"/>
  <p:tag name="MH_LIBRARY" val="CONTENTS"/>
  <p:tag name="MH_TYPE" val="OTHERS"/>
  <p:tag name="ID" val="547127"/>
</p:tagLst>
</file>

<file path=ppt/tags/tag13.xml><?xml version="1.0" encoding="utf-8"?>
<p:tagLst xmlns:a="http://schemas.openxmlformats.org/drawingml/2006/main" xmlns:r="http://schemas.openxmlformats.org/officeDocument/2006/relationships" xmlns:p="http://schemas.openxmlformats.org/presentationml/2006/main">
  <p:tag name="MH" val="20160830110450"/>
  <p:tag name="MH_LIBRARY" val="CONTENTS"/>
  <p:tag name="MH_TYPE" val="OTHERS"/>
  <p:tag name="ID" val="547127"/>
</p:tagLst>
</file>

<file path=ppt/tags/tag14.xml><?xml version="1.0" encoding="utf-8"?>
<p:tagLst xmlns:a="http://schemas.openxmlformats.org/drawingml/2006/main" xmlns:r="http://schemas.openxmlformats.org/officeDocument/2006/relationships" xmlns:p="http://schemas.openxmlformats.org/presentationml/2006/main">
  <p:tag name="MH" val="20160830110450"/>
  <p:tag name="MH_LIBRARY" val="CONTENTS"/>
  <p:tag name="MH_TYPE" val="NUMBER"/>
  <p:tag name="ID" val="547127"/>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0830110450"/>
  <p:tag name="MH_LIBRARY" val="CONTENTS"/>
  <p:tag name="MH_TYPE" val="NUMBER"/>
  <p:tag name="ID" val="547127"/>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830110450"/>
  <p:tag name="MH_LIBRARY" val="CONTENTS"/>
  <p:tag name="MH_AUTOCOLOR" val="TRUE"/>
  <p:tag name="MH_TYPE" val="CONTENTS"/>
  <p:tag name="ID" val="547127"/>
</p:tagLst>
</file>

<file path=ppt/tags/tag3.xml><?xml version="1.0" encoding="utf-8"?>
<p:tagLst xmlns:a="http://schemas.openxmlformats.org/drawingml/2006/main" xmlns:r="http://schemas.openxmlformats.org/officeDocument/2006/relationships" xmlns:p="http://schemas.openxmlformats.org/presentationml/2006/main">
  <p:tag name="MH" val="20160830110450"/>
  <p:tag name="MH_LIBRARY" val="CONTENTS"/>
  <p:tag name="MH_TYPE" val="OTHERS"/>
  <p:tag name="ID" val="547127"/>
</p:tagLst>
</file>

<file path=ppt/tags/tag4.xml><?xml version="1.0" encoding="utf-8"?>
<p:tagLst xmlns:a="http://schemas.openxmlformats.org/drawingml/2006/main" xmlns:r="http://schemas.openxmlformats.org/officeDocument/2006/relationships" xmlns:p="http://schemas.openxmlformats.org/presentationml/2006/main">
  <p:tag name="MH" val="20160830110450"/>
  <p:tag name="MH_LIBRARY" val="CONTENTS"/>
  <p:tag name="MH_TYPE" val="OTHERS"/>
  <p:tag name="ID" val="547127"/>
</p:tagLst>
</file>

<file path=ppt/tags/tag5.xml><?xml version="1.0" encoding="utf-8"?>
<p:tagLst xmlns:a="http://schemas.openxmlformats.org/drawingml/2006/main" xmlns:r="http://schemas.openxmlformats.org/officeDocument/2006/relationships" xmlns:p="http://schemas.openxmlformats.org/presentationml/2006/main">
  <p:tag name="MH" val="20160830110450"/>
  <p:tag name="MH_LIBRARY" val="CONTENTS"/>
  <p:tag name="MH_TYPE" val="OTHERS"/>
  <p:tag name="ID" val="547127"/>
</p:tagLst>
</file>

<file path=ppt/tags/tag6.xml><?xml version="1.0" encoding="utf-8"?>
<p:tagLst xmlns:a="http://schemas.openxmlformats.org/drawingml/2006/main" xmlns:r="http://schemas.openxmlformats.org/officeDocument/2006/relationships" xmlns:p="http://schemas.openxmlformats.org/presentationml/2006/main">
  <p:tag name="MH" val="20160830110450"/>
  <p:tag name="MH_LIBRARY" val="CONTENTS"/>
  <p:tag name="MH_TYPE" val="NUMBER"/>
  <p:tag name="ID" val="547127"/>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0830110450"/>
  <p:tag name="MH_LIBRARY" val="CONTENTS"/>
  <p:tag name="MH_TYPE" val="NUMBER"/>
  <p:tag name="ID" val="547127"/>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u1p1q4tl">
      <a:majorFont>
        <a:latin typeface="KaiTi_GB2312"/>
        <a:ea typeface="KaiTi_GB2312"/>
        <a:cs typeface=""/>
      </a:majorFont>
      <a:minorFont>
        <a:latin typeface="KaiTi_GB2312"/>
        <a:ea typeface="KaiTi_GB2312"/>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128</TotalTime>
  <Words>560</Words>
  <Application>Microsoft Office PowerPoint</Application>
  <PresentationFormat>全屏显示(4:3)</PresentationFormat>
  <Paragraphs>192</Paragraphs>
  <Slides>18</Slides>
  <Notes>16</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hammer Hsu</dc:creator>
  <cp:lastModifiedBy>whaty</cp:lastModifiedBy>
  <cp:revision>170</cp:revision>
  <dcterms:created xsi:type="dcterms:W3CDTF">2019-04-15T01:46:00Z</dcterms:created>
  <dcterms:modified xsi:type="dcterms:W3CDTF">2019-08-27T06:14:36Z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