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8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3" r:id="rId26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62C5DC"/>
    <a:srgbClr val="466E8C"/>
    <a:srgbClr val="7BA9CA"/>
    <a:srgbClr val="F2F2F2"/>
    <a:srgbClr val="508EFF"/>
    <a:srgbClr val="BB9F7A"/>
    <a:srgbClr val="649788"/>
    <a:srgbClr val="1F4E7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4" autoAdjust="0"/>
    <p:restoredTop sz="92271" autoAdjust="0"/>
  </p:normalViewPr>
  <p:slideViewPr>
    <p:cSldViewPr snapToGrid="0" showGuides="1">
      <p:cViewPr varScale="1">
        <p:scale>
          <a:sx n="100" d="100"/>
          <a:sy n="100" d="100"/>
        </p:scale>
        <p:origin x="1278" y="90"/>
      </p:cViewPr>
      <p:guideLst>
        <p:guide orient="horz" pos="21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5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1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285750" y="184150"/>
            <a:ext cx="5638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1.</a:t>
            </a:r>
            <a:r>
              <a:rPr 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.1感受数据</a:t>
            </a: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285750" y="184150"/>
            <a:ext cx="5638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1.</a:t>
            </a:r>
            <a:r>
              <a:rPr 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.1 感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知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数据</a:t>
            </a:r>
            <a:endParaRPr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6813" y="1545809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数据可用于描述事物。</a:t>
            </a:r>
          </a:p>
        </p:txBody>
      </p:sp>
    </p:spTree>
    <p:extLst>
      <p:ext uri="{BB962C8B-B14F-4D97-AF65-F5344CB8AC3E}">
        <p14:creationId xmlns:p14="http://schemas.microsoft.com/office/powerpoint/2010/main" val="111611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找一找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tim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72" y="3461326"/>
            <a:ext cx="2385830" cy="1506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下载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2381" y="3461325"/>
            <a:ext cx="3678812" cy="1506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tim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7875" y="3461325"/>
            <a:ext cx="1506632" cy="1506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268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8"/>
          <p:cNvSpPr/>
          <p:nvPr/>
        </p:nvSpPr>
        <p:spPr>
          <a:xfrm rot="5400000">
            <a:off x="717383" y="202025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0618" y="1708369"/>
            <a:ext cx="5686532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数据可用于描述事物。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数据是信息的载体。</a:t>
            </a:r>
          </a:p>
        </p:txBody>
      </p:sp>
      <p:sp>
        <p:nvSpPr>
          <p:cNvPr id="25" name="等腰三角形 8"/>
          <p:cNvSpPr/>
          <p:nvPr/>
        </p:nvSpPr>
        <p:spPr>
          <a:xfrm rot="5400000">
            <a:off x="717383" y="2554703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3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猜一猜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5090" y="3296030"/>
            <a:ext cx="8753475" cy="4263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155165260170360172”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这是什么数据？</a:t>
            </a:r>
          </a:p>
        </p:txBody>
      </p:sp>
    </p:spTree>
    <p:extLst>
      <p:ext uri="{BB962C8B-B14F-4D97-AF65-F5344CB8AC3E}">
        <p14:creationId xmlns:p14="http://schemas.microsoft.com/office/powerpoint/2010/main" val="367442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98931" y="1596161"/>
            <a:ext cx="3430533" cy="4303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ctr">
              <a:buNone/>
            </a:pPr>
            <a:r>
              <a:rPr lang="is-I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155165260170360172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566135" y="2606485"/>
          <a:ext cx="788258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7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7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体重</a:t>
                      </a:r>
                      <a:r>
                        <a:rPr lang="en-US" altLang="zh-CN" sz="20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/kg</a:t>
                      </a:r>
                      <a:endParaRPr lang="zh-CN" altLang="en-US" sz="20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身高</a:t>
                      </a:r>
                      <a:r>
                        <a:rPr lang="en-US" altLang="zh-CN" sz="20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/cm</a:t>
                      </a:r>
                      <a:endParaRPr lang="zh-CN" altLang="en-US" sz="20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8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5400000">
            <a:off x="550378" y="178530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6813" y="1545809"/>
            <a:ext cx="568653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数据可用于描述事物。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数据是信息的载体。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数据是可加工，可处理的。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550378" y="2394048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等腰三角形 8"/>
          <p:cNvSpPr/>
          <p:nvPr/>
        </p:nvSpPr>
        <p:spPr>
          <a:xfrm rot="5400000">
            <a:off x="550378" y="300786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6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什么是数据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?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5736" y="2907021"/>
            <a:ext cx="809907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数据是描述事物的符号记录，是信息的载体。在计算机科学中，数据是计算机识别、存储和加工的对象。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71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数据的应用：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956" y="2735571"/>
            <a:ext cx="8099076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体质数据有助于人们了解身体状况。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在线学习数据可帮助教师了解学情，调整教学进度，支持学习者的持续发展。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营销数据有助于企业作出决策、组织生产与提供个性化服务等。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67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想一想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9785" y="3296285"/>
            <a:ext cx="242443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等于</a:t>
            </a:r>
            <a:r>
              <a:rPr lang="zh-CN" altLang="en-US" dirty="0">
                <a:solidFill>
                  <a:srgbClr val="FF0000"/>
                </a:solidFill>
              </a:rPr>
              <a:t>数值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吗？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等于</a:t>
            </a:r>
            <a:r>
              <a:rPr lang="zh-CN" altLang="en-US" dirty="0">
                <a:solidFill>
                  <a:srgbClr val="FF0000"/>
                </a:solidFill>
              </a:rPr>
              <a:t>数字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吗？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23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做一做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71019" y="3296030"/>
            <a:ext cx="559246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请完成课堂检测题。</a:t>
            </a:r>
          </a:p>
        </p:txBody>
      </p:sp>
    </p:spTree>
    <p:extLst>
      <p:ext uri="{BB962C8B-B14F-4D97-AF65-F5344CB8AC3E}">
        <p14:creationId xmlns:p14="http://schemas.microsoft.com/office/powerpoint/2010/main" val="364529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82872" y="3060788"/>
            <a:ext cx="53340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bg1"/>
                </a:solidFill>
                <a:effectLst/>
              </a:rPr>
              <a:t>1.1.1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感知数据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88815" y="1042132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课堂检测题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508266" y="139910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1780" y="1873250"/>
            <a:ext cx="8672195" cy="47961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一、选择题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2019年4月21日至5月4日之间，四名受害人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在超市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手持微信二维码等待付款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先后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被人从背后扫码盗刷500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～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900元不等的资金。民警已于5月13日将嫌疑人彭某抓获。本案中，作案者专门在超市收银台附近游逛，寻找提前拿出付款二维码准备付款的顾客，再用手机远程扫描顾客的付款码，随后立即转身离开，全部过程用时仅十几秒。根据材料，下列描述中正确的是</a:t>
            </a:r>
            <a:r>
              <a:rPr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为了快速结账，可以提前打开自己的付款二维码，并不需要遮挡。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注意保护付款二维码，仅提供给正规商家。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为了财产安全，应该避免使用二维码付款。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为了财产安全，应取消免密支付。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912" y="4167305"/>
            <a:ext cx="38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102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88815" y="1042132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课堂检测题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508266" y="139910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335" y="1933575"/>
            <a:ext cx="8203565" cy="41846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ym typeface="+mn-ea"/>
              </a:rPr>
              <a:t>2.</a:t>
            </a:r>
            <a:r>
              <a:rPr lang="zh-CN" altLang="zh-CN" dirty="0">
                <a:sym typeface="+mn-ea"/>
              </a:rPr>
              <a:t>下列有关数据的描述不正确的是</a:t>
            </a:r>
            <a:r>
              <a:rPr u="sng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   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。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A.</a:t>
            </a:r>
            <a:r>
              <a:rPr lang="zh-CN" altLang="zh-CN" dirty="0">
                <a:sym typeface="+mn-ea"/>
              </a:rPr>
              <a:t>数据是数值或者数字</a:t>
            </a:r>
            <a:endParaRPr lang="zh-CN" altLang="zh-CN" dirty="0"/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      B.</a:t>
            </a:r>
            <a:r>
              <a:rPr lang="zh-CN" altLang="zh-CN" dirty="0">
                <a:sym typeface="+mn-ea"/>
              </a:rPr>
              <a:t>数据是描述事物的符号</a:t>
            </a:r>
            <a:endParaRPr lang="zh-CN" altLang="zh-CN" dirty="0"/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zh-CN" dirty="0">
                <a:sym typeface="+mn-ea"/>
              </a:rPr>
              <a:t>      </a:t>
            </a:r>
            <a:r>
              <a:rPr lang="en-US" altLang="zh-CN" dirty="0">
                <a:sym typeface="+mn-ea"/>
              </a:rPr>
              <a:t>C.</a:t>
            </a:r>
            <a:r>
              <a:rPr lang="zh-CN" altLang="zh-CN" dirty="0">
                <a:sym typeface="+mn-ea"/>
              </a:rPr>
              <a:t>数据可被加工处理</a:t>
            </a:r>
            <a:endParaRPr lang="zh-CN" altLang="zh-CN" dirty="0"/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zh-CN" dirty="0">
                <a:sym typeface="+mn-ea"/>
              </a:rPr>
              <a:t>      </a:t>
            </a:r>
            <a:r>
              <a:rPr lang="en-US" altLang="zh-CN" dirty="0">
                <a:sym typeface="+mn-ea"/>
              </a:rPr>
              <a:t>D.</a:t>
            </a:r>
            <a:r>
              <a:rPr lang="zh-CN" altLang="zh-CN" dirty="0">
                <a:sym typeface="+mn-ea"/>
              </a:rPr>
              <a:t>数据是信息的载体</a:t>
            </a:r>
          </a:p>
          <a:p>
            <a: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>
                <a:sym typeface="+mn-ea"/>
              </a:rPr>
              <a:t>3.</a:t>
            </a:r>
            <a:r>
              <a:rPr lang="zh-CN" altLang="zh-CN" dirty="0">
                <a:sym typeface="+mn-ea"/>
              </a:rPr>
              <a:t>小明坚持每天跑步锻炼，需要获取运动数据，以便更加科学地调整运动强度。下列选项中的</a:t>
            </a:r>
            <a:r>
              <a:rPr u="sng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   </a:t>
            </a:r>
            <a:r>
              <a:rPr lang="zh-CN" altLang="zh-CN" dirty="0">
                <a:sym typeface="+mn-ea"/>
              </a:rPr>
              <a:t>设备不能用来获取运动数据。</a:t>
            </a:r>
            <a:endParaRPr lang="zh-CN" altLang="zh-CN" dirty="0"/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zh-CN" dirty="0">
                <a:sym typeface="+mn-ea"/>
              </a:rPr>
              <a:t>      </a:t>
            </a:r>
            <a:r>
              <a:rPr lang="en-US" altLang="zh-CN" dirty="0">
                <a:sym typeface="+mn-ea"/>
              </a:rPr>
              <a:t>A.</a:t>
            </a:r>
            <a:r>
              <a:rPr lang="zh-CN" altLang="zh-CN" dirty="0">
                <a:sym typeface="+mn-ea"/>
              </a:rPr>
              <a:t>智能手机    </a:t>
            </a:r>
            <a:r>
              <a:rPr lang="en-US" altLang="zh-CN" dirty="0">
                <a:sym typeface="+mn-ea"/>
              </a:rPr>
              <a:t>B.</a:t>
            </a:r>
            <a:r>
              <a:rPr lang="zh-CN" altLang="zh-CN" dirty="0">
                <a:sym typeface="+mn-ea"/>
              </a:rPr>
              <a:t>运动手环    </a:t>
            </a:r>
            <a:r>
              <a:rPr lang="en-US" altLang="zh-CN" dirty="0">
                <a:sym typeface="+mn-ea"/>
              </a:rPr>
              <a:t>C.</a:t>
            </a:r>
            <a:r>
              <a:rPr lang="zh-CN" altLang="zh-CN" dirty="0">
                <a:sym typeface="+mn-ea"/>
              </a:rPr>
              <a:t>智能跑鞋    </a:t>
            </a:r>
            <a:r>
              <a:rPr lang="en-US" altLang="zh-CN" dirty="0">
                <a:sym typeface="+mn-ea"/>
              </a:rPr>
              <a:t>D.</a:t>
            </a:r>
            <a:r>
              <a:rPr lang="zh-CN" altLang="zh-CN" dirty="0">
                <a:sym typeface="+mn-ea"/>
              </a:rPr>
              <a:t>蓝牙耳机</a:t>
            </a:r>
            <a:endParaRPr lang="zh-CN" altLang="zh-CN" dirty="0"/>
          </a:p>
          <a:p>
            <a:pPr lvl="0">
              <a:buNone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2499" y="1917163"/>
            <a:ext cx="403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</a:rPr>
              <a:t>A</a:t>
            </a:r>
          </a:p>
        </p:txBody>
      </p:sp>
      <p:sp>
        <p:nvSpPr>
          <p:cNvPr id="2" name="TextBox 4"/>
          <p:cNvSpPr txBox="1"/>
          <p:nvPr/>
        </p:nvSpPr>
        <p:spPr>
          <a:xfrm>
            <a:off x="3947335" y="4746015"/>
            <a:ext cx="403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863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88815" y="1042132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课堂检测题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508266" y="139910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335" y="1933575"/>
            <a:ext cx="8013065" cy="46824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ym typeface="+mn-ea"/>
              </a:rPr>
              <a:t>4.</a:t>
            </a:r>
            <a:r>
              <a:rPr lang="zh-CN" altLang="zh-CN" dirty="0">
                <a:sym typeface="+mn-ea"/>
              </a:rPr>
              <a:t>二维码的使用给我们生活带来很多便利，下列说法不正确的是</a:t>
            </a:r>
            <a:r>
              <a:rPr lang="zh-CN" altLang="zh-CN" u="sng" dirty="0">
                <a:sym typeface="+mn-ea"/>
              </a:rPr>
              <a:t>       </a:t>
            </a:r>
            <a:r>
              <a:rPr lang="zh-CN" altLang="zh-CN" dirty="0">
                <a:sym typeface="+mn-ea"/>
              </a:rPr>
              <a:t>。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      A.</a:t>
            </a:r>
            <a:r>
              <a:rPr lang="zh-CN" altLang="zh-CN" dirty="0">
                <a:sym typeface="+mn-ea"/>
              </a:rPr>
              <a:t>扫码前要留意该二维码是否有被篡改过的痕迹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      B.</a:t>
            </a:r>
            <a:r>
              <a:rPr lang="zh-CN" altLang="zh-CN" dirty="0">
                <a:sym typeface="+mn-ea"/>
              </a:rPr>
              <a:t>不要随意扫描二维码付款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      C.</a:t>
            </a:r>
            <a:r>
              <a:rPr lang="zh-CN" altLang="zh-CN" dirty="0">
                <a:sym typeface="+mn-ea"/>
              </a:rPr>
              <a:t>微信朋友圈发布的二维码可以放心识别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      D.</a:t>
            </a:r>
            <a:r>
              <a:rPr lang="zh-CN" altLang="zh-CN" dirty="0">
                <a:sym typeface="+mn-ea"/>
              </a:rPr>
              <a:t>不要识别不明来源的二维码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dirty="0">
                <a:sym typeface="+mn-ea"/>
              </a:rPr>
              <a:t>    5.</a:t>
            </a:r>
            <a:r>
              <a:rPr lang="zh-CN" altLang="zh-CN" dirty="0">
                <a:sym typeface="+mn-ea"/>
              </a:rPr>
              <a:t>居民身份证号码可以反映出常住户口所在地的行政区划、出生日期和性别等信息，这主要体现了数据是</a:t>
            </a:r>
            <a:r>
              <a:rPr lang="zh-CN" altLang="zh-CN" u="sng" dirty="0">
                <a:sym typeface="+mn-ea"/>
              </a:rPr>
              <a:t>       </a:t>
            </a:r>
            <a:r>
              <a:rPr lang="zh-CN" altLang="zh-CN" dirty="0">
                <a:sym typeface="+mn-ea"/>
              </a:rPr>
              <a:t>。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dirty="0">
                <a:sym typeface="+mn-ea"/>
              </a:rPr>
              <a:t>      A.</a:t>
            </a:r>
            <a:r>
              <a:rPr lang="zh-CN" altLang="zh-CN" dirty="0">
                <a:sym typeface="+mn-ea"/>
              </a:rPr>
              <a:t>计算工具识别、存储和加工的对象      </a:t>
            </a:r>
            <a:r>
              <a:rPr lang="en-US" altLang="zh-CN" dirty="0">
                <a:sym typeface="+mn-ea"/>
              </a:rPr>
              <a:t>B.</a:t>
            </a:r>
            <a:r>
              <a:rPr lang="zh-CN" altLang="zh-CN" dirty="0">
                <a:sym typeface="+mn-ea"/>
              </a:rPr>
              <a:t>信息的载体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dirty="0">
                <a:sym typeface="+mn-ea"/>
              </a:rPr>
              <a:t>      C.</a:t>
            </a:r>
            <a:r>
              <a:rPr lang="zh-CN" altLang="zh-CN" dirty="0">
                <a:sym typeface="+mn-ea"/>
              </a:rPr>
              <a:t>可处理的                            </a:t>
            </a:r>
            <a:r>
              <a:rPr lang="en-US" altLang="zh-CN" dirty="0">
                <a:sym typeface="+mn-ea"/>
              </a:rPr>
              <a:t>D.</a:t>
            </a:r>
            <a:r>
              <a:rPr lang="zh-CN" altLang="zh-CN" dirty="0">
                <a:sym typeface="+mn-ea"/>
              </a:rPr>
              <a:t>可加工的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1509" y="2274045"/>
            <a:ext cx="38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</a:rPr>
              <a:t>C</a:t>
            </a:r>
          </a:p>
        </p:txBody>
      </p:sp>
      <p:sp>
        <p:nvSpPr>
          <p:cNvPr id="2" name="TextBox 4"/>
          <p:cNvSpPr txBox="1"/>
          <p:nvPr/>
        </p:nvSpPr>
        <p:spPr>
          <a:xfrm>
            <a:off x="5447982" y="5110475"/>
            <a:ext cx="38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36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88815" y="1042132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课堂检测题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508266" y="139910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635" y="1933575"/>
            <a:ext cx="8692515" cy="331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zh-CN" dirty="0">
                <a:sym typeface="+mn-ea"/>
              </a:rPr>
              <a:t>二、判断题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dirty="0">
                <a:sym typeface="+mn-ea"/>
              </a:rPr>
              <a:t>    1.</a:t>
            </a:r>
            <a:r>
              <a:rPr lang="zh-CN" altLang="zh-CN" dirty="0">
                <a:sym typeface="+mn-ea"/>
              </a:rPr>
              <a:t>数据是数值或者数字。（</a:t>
            </a:r>
            <a:r>
              <a:rPr lang="en-US" altLang="zh-CN" dirty="0">
                <a:sym typeface="+mn-ea"/>
              </a:rPr>
              <a:t>    </a:t>
            </a:r>
            <a:r>
              <a:rPr lang="zh-CN" altLang="zh-CN" dirty="0">
                <a:sym typeface="+mn-ea"/>
              </a:rPr>
              <a:t>）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dirty="0">
                <a:sym typeface="+mn-ea"/>
              </a:rPr>
              <a:t>    2.</a:t>
            </a:r>
            <a:r>
              <a:rPr lang="zh-CN" altLang="zh-CN" dirty="0">
                <a:sym typeface="+mn-ea"/>
              </a:rPr>
              <a:t>数据是信息的载体。（</a:t>
            </a:r>
            <a:r>
              <a:rPr lang="en-US" altLang="zh-CN" dirty="0">
                <a:sym typeface="+mn-ea"/>
              </a:rPr>
              <a:t>   </a:t>
            </a:r>
            <a:r>
              <a:rPr lang="zh-CN" altLang="zh-CN" dirty="0">
                <a:sym typeface="+mn-ea"/>
              </a:rPr>
              <a:t>）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dirty="0">
                <a:sym typeface="+mn-ea"/>
              </a:rPr>
              <a:t>    3.</a:t>
            </a:r>
            <a:r>
              <a:rPr lang="zh-CN" altLang="zh-CN" dirty="0">
                <a:sym typeface="+mn-ea"/>
              </a:rPr>
              <a:t>结绳记事的“结”不能被计算机加工处理，所以不是数据。（</a:t>
            </a:r>
            <a:r>
              <a:rPr lang="en-US" altLang="zh-CN" dirty="0">
                <a:sym typeface="+mn-ea"/>
              </a:rPr>
              <a:t>    </a:t>
            </a:r>
            <a:r>
              <a:rPr lang="zh-CN" altLang="zh-CN" dirty="0">
                <a:sym typeface="+mn-ea"/>
              </a:rPr>
              <a:t>）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dirty="0">
                <a:sym typeface="+mn-ea"/>
              </a:rPr>
              <a:t>    4.</a:t>
            </a:r>
            <a:r>
              <a:rPr lang="zh-CN" altLang="zh-CN" dirty="0">
                <a:sym typeface="+mn-ea"/>
              </a:rPr>
              <a:t>为了快速结账，可以提前打开自己的付款二维码，并不需要遮挡。（</a:t>
            </a:r>
            <a:r>
              <a:rPr lang="en-US" altLang="zh-CN" dirty="0">
                <a:sym typeface="+mn-ea"/>
              </a:rPr>
              <a:t>    </a:t>
            </a:r>
            <a:r>
              <a:rPr lang="zh-CN" altLang="zh-CN" dirty="0">
                <a:sym typeface="+mn-ea"/>
              </a:rPr>
              <a:t>）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dirty="0">
                <a:sym typeface="+mn-ea"/>
              </a:rPr>
              <a:t>    5.</a:t>
            </a:r>
            <a:r>
              <a:rPr lang="zh-CN" altLang="zh-CN" dirty="0">
                <a:sym typeface="+mn-ea"/>
              </a:rPr>
              <a:t>为了自身信息及财产安全，不要随意扫描二维码付款。（</a:t>
            </a:r>
            <a:r>
              <a:rPr lang="en-US" altLang="zh-CN" dirty="0">
                <a:sym typeface="+mn-ea"/>
              </a:rPr>
              <a:t>    </a:t>
            </a:r>
            <a:r>
              <a:rPr lang="zh-CN" altLang="zh-CN" dirty="0">
                <a:sym typeface="+mn-ea"/>
              </a:rPr>
              <a:t>）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4273" y="290051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charset="0"/>
              </a:rPr>
              <a:t>√</a:t>
            </a:r>
          </a:p>
        </p:txBody>
      </p:sp>
      <p:sp>
        <p:nvSpPr>
          <p:cNvPr id="2" name="TextBox 4"/>
          <p:cNvSpPr txBox="1"/>
          <p:nvPr/>
        </p:nvSpPr>
        <p:spPr>
          <a:xfrm>
            <a:off x="4087323" y="2445141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</a:rPr>
              <a:t>×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7638007" y="472630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charset="0"/>
              </a:rPr>
              <a:t>√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37879" y="343204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</a:rPr>
              <a:t>×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60799" y="4249036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26112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147646" y="20400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作业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90715" y="2953130"/>
            <a:ext cx="73530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l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请完成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中学生数据安全防护方案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并发布到学习平台。   </a:t>
            </a: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1517650" y="3709035"/>
            <a:ext cx="5898515" cy="134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100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提示：</a:t>
            </a:r>
          </a:p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不安全因素有哪些？</a:t>
            </a:r>
          </a:p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自选形式，针对一个或多个因素制订防护方案。</a:t>
            </a:r>
          </a:p>
        </p:txBody>
      </p:sp>
    </p:spTree>
    <p:extLst>
      <p:ext uri="{BB962C8B-B14F-4D97-AF65-F5344CB8AC3E}">
        <p14:creationId xmlns:p14="http://schemas.microsoft.com/office/powerpoint/2010/main" val="320139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147646" y="2382928"/>
            <a:ext cx="28487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动一动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1340" y="3271520"/>
            <a:ext cx="8021320" cy="9772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l"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请一位同学带上智能运动手环做运动，其他同学注意观察屏幕上的数据变化。</a:t>
            </a:r>
          </a:p>
        </p:txBody>
      </p:sp>
    </p:spTree>
    <p:extLst>
      <p:ext uri="{BB962C8B-B14F-4D97-AF65-F5344CB8AC3E}">
        <p14:creationId xmlns:p14="http://schemas.microsoft.com/office/powerpoint/2010/main" val="317461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看一看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9130" y="3313430"/>
            <a:ext cx="7825740" cy="1548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请同学们自行查找或在老师的指导下查找有关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人类对数据的认识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内容，回答问题：</a:t>
            </a:r>
          </a:p>
          <a:p>
            <a: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zh-CN" sz="2400" dirty="0">
                <a:sym typeface="+mn-ea"/>
              </a:rPr>
              <a:t>人类对数据的</a:t>
            </a:r>
            <a:r>
              <a:rPr lang="zh-CN" altLang="en-US" sz="2400" dirty="0">
                <a:sym typeface="+mn-ea"/>
              </a:rPr>
              <a:t>认识经历了哪些过程</a:t>
            </a:r>
            <a:r>
              <a:rPr lang="zh-CN" altLang="zh-CN" sz="2400" dirty="0">
                <a:sym typeface="+mn-ea"/>
              </a:rPr>
              <a:t>？</a:t>
            </a:r>
            <a:endParaRPr lang="zh-CN" altLang="zh-CN" sz="24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48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7700" y="3161983"/>
            <a:ext cx="7848600" cy="503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人类从远古时代就开始使用各种符号记录和使用数据。</a:t>
            </a:r>
          </a:p>
        </p:txBody>
      </p:sp>
    </p:spTree>
    <p:extLst>
      <p:ext uri="{BB962C8B-B14F-4D97-AF65-F5344CB8AC3E}">
        <p14:creationId xmlns:p14="http://schemas.microsoft.com/office/powerpoint/2010/main" val="13408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填一填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0" y="3309365"/>
            <a:ext cx="87534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请填写教师发布的学生体质数据表。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53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9593" y="1746158"/>
          <a:ext cx="7344814" cy="4608504"/>
        </p:xfrm>
        <a:graphic>
          <a:graphicData uri="http://schemas.openxmlformats.org/drawingml/2006/table">
            <a:tbl>
              <a:tblPr/>
              <a:tblGrid>
                <a:gridCol w="12238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3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38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38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7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47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4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 panose="02020603050405020304"/>
                        </a:rPr>
                        <a:t>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 panose="02020603050405020304"/>
                        </a:rPr>
                        <a:t>性别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 panose="02020603050405020304"/>
                        </a:rPr>
                        <a:t>年龄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 panose="02020603050405020304"/>
                        </a:rPr>
                        <a:t>年级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身高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体重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en-US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kg</a:t>
                      </a:r>
                      <a:endParaRPr lang="zh-CN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4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 panose="02020603050405020304"/>
                        </a:rPr>
                        <a:t>单项指标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 panose="02020603050405020304"/>
                        </a:rPr>
                        <a:t>成绩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 panose="02020603050405020304"/>
                        </a:rPr>
                        <a:t>得分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 panose="02020603050405020304"/>
                        </a:rPr>
                        <a:t>等级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体重指数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en-US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2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(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kg</a:t>
                      </a: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·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m</a:t>
                      </a:r>
                      <a:r>
                        <a:rPr lang="en-US" sz="1050" kern="100" baseline="300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-2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)</a:t>
                      </a:r>
                      <a:endParaRPr lang="en-US" altLang="zh-CN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4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肺活量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en-US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mL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4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50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m</a:t>
                      </a: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跑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4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坐位体前屈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en-US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cm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4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立定跳远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en-US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cm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4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引体向上（男）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4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min</a:t>
                      </a: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仰卧起坐（女）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4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</a:t>
                      </a:r>
                      <a:r>
                        <a:rPr lang="en-US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000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m</a:t>
                      </a: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跑（男）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en-US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4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800</a:t>
                      </a:r>
                      <a:r>
                        <a:rPr lang="zh-CN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m</a:t>
                      </a:r>
                      <a:r>
                        <a:rPr 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跑（女）</a:t>
                      </a:r>
                      <a:r>
                        <a:rPr lang="en-US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en-US" sz="60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050" kern="1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70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评一评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5090" y="3296030"/>
            <a:ext cx="8753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参考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国家学生体质健康标准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给小组成员打分评定等级。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79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答一答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5090" y="3296030"/>
            <a:ext cx="8753475" cy="9582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请分析本组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名成员体质状况并回答问题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数据是如何描述体质状况的？</a:t>
            </a:r>
          </a:p>
        </p:txBody>
      </p:sp>
    </p:spTree>
    <p:extLst>
      <p:ext uri="{BB962C8B-B14F-4D97-AF65-F5344CB8AC3E}">
        <p14:creationId xmlns:p14="http://schemas.microsoft.com/office/powerpoint/2010/main" val="14788626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424</Words>
  <Application>Microsoft Office PowerPoint</Application>
  <PresentationFormat>全屏显示(4:3)</PresentationFormat>
  <Paragraphs>119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Microsoft 帐户</cp:lastModifiedBy>
  <cp:revision>129</cp:revision>
  <dcterms:created xsi:type="dcterms:W3CDTF">2019-04-15T01:46:00Z</dcterms:created>
  <dcterms:modified xsi:type="dcterms:W3CDTF">2020-04-08T03:06:23Z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