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26" r:id="rId3"/>
    <p:sldId id="32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48" r:id="rId26"/>
  </p:sldIdLst>
  <p:sldSz cx="9144000" cy="6858000" type="screen4x3"/>
  <p:notesSz cx="6858000" cy="9144000"/>
  <p:embeddedFontLst>
    <p:embeddedFont>
      <p:font typeface="楷体_GB2312" panose="02010609030101010101" pitchFamily="49" charset="-122"/>
      <p:regular r:id="rId31"/>
    </p:embeddedFont>
    <p:embeddedFont>
      <p:font typeface="微软雅黑" panose="020B0503020204020204" pitchFamily="34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楷体" panose="02010609060101010101" charset="-122"/>
      <p:regular r:id="rId37"/>
    </p:embeddedFont>
    <p:embeddedFont>
      <p:font typeface="Tw Cen MT" panose="020B0602020104020603" charset="0"/>
      <p:regular r:id="rId38"/>
    </p:embeddedFont>
  </p:embeddedFontLst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0E2ED"/>
    <a:srgbClr val="466E8C"/>
    <a:srgbClr val="CC99FF"/>
    <a:srgbClr val="63A0CC"/>
    <a:srgbClr val="62C5DC"/>
    <a:srgbClr val="F8940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3" autoAdjust="0"/>
    <p:restoredTop sz="91914" autoAdjust="0"/>
  </p:normalViewPr>
  <p:slideViewPr>
    <p:cSldViewPr snapToGrid="0">
      <p:cViewPr varScale="1">
        <p:scale>
          <a:sx n="100" d="100"/>
          <a:sy n="100" d="100"/>
        </p:scale>
        <p:origin x="1746" y="78"/>
      </p:cViewPr>
      <p:guideLst>
        <p:guide orient="horz" pos="2282"/>
        <p:guide pos="2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285750" y="184150"/>
            <a:ext cx="563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1.2.1数字化及其作用</a:t>
            </a:r>
            <a:endParaRPr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285750" y="184150"/>
            <a:ext cx="5959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1.2.2 二进制与数制转换</a:t>
            </a:r>
            <a:endParaRPr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slide" Target="slide9.xml"/><Relationship Id="rId2" Type="http://schemas.openxmlformats.org/officeDocument/2006/relationships/image" Target="../media/image23.png"/><Relationship Id="rId1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hyperlink" Target="&#20108;&#36827;&#21046;&#19982;&#21313;&#36827;&#21046;&#30340;&#30456;&#20114;&#36716;&#25442;.mp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" Target="slide10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圆角矩形 85"/>
          <p:cNvSpPr/>
          <p:nvPr/>
        </p:nvSpPr>
        <p:spPr>
          <a:xfrm>
            <a:off x="2774735" y="4155108"/>
            <a:ext cx="5919685" cy="769317"/>
          </a:xfrm>
          <a:prstGeom prst="roundRect">
            <a:avLst>
              <a:gd name="adj" fmla="val 50000"/>
            </a:avLst>
          </a:prstGeom>
          <a:solidFill>
            <a:srgbClr val="62C5D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308771" y="4212320"/>
            <a:ext cx="42903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5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完成自主学习任务的同学可以通过</a:t>
            </a:r>
            <a:r>
              <a:rPr lang="zh-CN" altLang="en-US" sz="15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hlinkClick r:id="rId1" action="ppaction://hlinksldjump"/>
              </a:rPr>
              <a:t>“测试题”</a:t>
            </a:r>
            <a:r>
              <a:rPr lang="zh-CN" altLang="en-US" sz="15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检测自学效果。</a:t>
            </a:r>
            <a:endParaRPr lang="zh-CN" altLang="en-US" sz="15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732654" y="2409308"/>
            <a:ext cx="5933192" cy="752993"/>
          </a:xfrm>
          <a:prstGeom prst="roundRect">
            <a:avLst>
              <a:gd name="adj" fmla="val 50000"/>
            </a:avLst>
          </a:prstGeom>
          <a:solidFill>
            <a:srgbClr val="62C5DC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7072" y="2524025"/>
            <a:ext cx="2363141" cy="2363138"/>
            <a:chOff x="1090407" y="2267104"/>
            <a:chExt cx="3061378" cy="3061374"/>
          </a:xfrm>
        </p:grpSpPr>
        <p:grpSp>
          <p:nvGrpSpPr>
            <p:cNvPr id="29" name="组合 28"/>
            <p:cNvGrpSpPr/>
            <p:nvPr/>
          </p:nvGrpSpPr>
          <p:grpSpPr>
            <a:xfrm>
              <a:off x="1090407" y="2267104"/>
              <a:ext cx="3061378" cy="3061374"/>
              <a:chOff x="372609" y="2524616"/>
              <a:chExt cx="2739344" cy="273934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72609" y="2524616"/>
                <a:ext cx="2739344" cy="2739344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9594" y="2551601"/>
                <a:ext cx="2685367" cy="2685367"/>
              </a:xfrm>
              <a:prstGeom prst="ellipse">
                <a:avLst/>
              </a:prstGeom>
              <a:blipFill>
                <a:blip r:embed="rId2" cstate="print"/>
                <a:stretch>
                  <a:fillRect/>
                </a:stretch>
              </a:blip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1378440" y="2555137"/>
              <a:ext cx="2485312" cy="2485308"/>
            </a:xfrm>
            <a:prstGeom prst="ellipse">
              <a:avLst/>
            </a:prstGeom>
            <a:solidFill>
              <a:srgbClr val="62C5DC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088467" y="3929519"/>
            <a:ext cx="116593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团队协作能力</a:t>
            </a:r>
            <a:endParaRPr lang="zh-CN" altLang="en-US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200802" y="2274321"/>
            <a:ext cx="1074109" cy="1055938"/>
            <a:chOff x="3869890" y="1947755"/>
            <a:chExt cx="1369650" cy="1346479"/>
          </a:xfrm>
        </p:grpSpPr>
        <p:grpSp>
          <p:nvGrpSpPr>
            <p:cNvPr id="53" name="组合 52"/>
            <p:cNvGrpSpPr/>
            <p:nvPr/>
          </p:nvGrpSpPr>
          <p:grpSpPr>
            <a:xfrm>
              <a:off x="3869890" y="1947755"/>
              <a:ext cx="1369650" cy="1346479"/>
              <a:chOff x="325469" y="2524616"/>
              <a:chExt cx="2786484" cy="2739343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25469" y="2551604"/>
                <a:ext cx="2685369" cy="2685368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0" dirty="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903295" y="2069795"/>
              <a:ext cx="1296861" cy="1033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自主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学习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308475" y="2452551"/>
            <a:ext cx="4429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5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请同学们登录学习平台，按照</a:t>
            </a:r>
            <a:r>
              <a:rPr lang="zh-CN" altLang="en-US" sz="15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  <a:hlinkClick r:id="rId3" action="ppaction://hlinksldjump"/>
              </a:rPr>
              <a:t>“自主学习任务单”</a:t>
            </a:r>
            <a:r>
              <a:rPr lang="zh-CN" altLang="en-US" sz="15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完成自主学习。</a:t>
            </a:r>
            <a:endParaRPr lang="zh-CN" altLang="en-US" sz="15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196082" y="4017704"/>
            <a:ext cx="1078830" cy="1078830"/>
            <a:chOff x="3893061" y="1947755"/>
            <a:chExt cx="1346479" cy="1346479"/>
          </a:xfrm>
        </p:grpSpPr>
        <p:grpSp>
          <p:nvGrpSpPr>
            <p:cNvPr id="70" name="组合 69"/>
            <p:cNvGrpSpPr/>
            <p:nvPr/>
          </p:nvGrpSpPr>
          <p:grpSpPr>
            <a:xfrm>
              <a:off x="3893061" y="1947755"/>
              <a:ext cx="1346479" cy="1346479"/>
              <a:chOff x="372609" y="2524616"/>
              <a:chExt cx="2739344" cy="2739343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372609" y="2524616"/>
                <a:ext cx="2739344" cy="2739343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35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3917869" y="2087831"/>
              <a:ext cx="1296861" cy="101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达成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bg2">
                      <a:lumMod val="10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反馈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pic>
        <p:nvPicPr>
          <p:cNvPr id="3074" name="Picture 2" descr="C:\Users\Administrator\AppData\Roaming\com.wonderidea.focusky\Local Store\projects\project20196610559171\extfiles\server_20196611014483_thum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51" y="2682056"/>
            <a:ext cx="1077022" cy="134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559560" y="1543368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l"/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自主学习任务单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905" y="2646045"/>
            <a:ext cx="7880985" cy="1548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r>
              <a:rPr lang="en-US" altLang="zh-CN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</a:t>
            </a: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基础学习</a:t>
            </a:r>
            <a:endParaRPr lang="zh-CN" altLang="en-US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 smtClean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　　自学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微课“二进制与十进制的相互转换”（此知识是《猜生肖》游戏的关键部分，学完之后利用所学知识重玩《猜生肖》游戏，看看这项本领你学会了没）。</a:t>
            </a:r>
            <a:endParaRPr lang="zh-CN" altLang="en-US" dirty="0"/>
          </a:p>
        </p:txBody>
      </p:sp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71937" y="1337583"/>
            <a:ext cx="719120" cy="99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1399540"/>
            <a:ext cx="7281545" cy="4286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5435" y="5822950"/>
            <a:ext cx="375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请在幻灯片播放模式下观看视频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9560" y="1543368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l"/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自主学习任务单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71937" y="1337583"/>
            <a:ext cx="719120" cy="9962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905" y="2646045"/>
            <a:ext cx="8016240" cy="2800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r>
              <a:rPr lang="en-US" altLang="zh-CN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.</a:t>
            </a: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拓展学习</a:t>
            </a:r>
            <a:endParaRPr lang="zh-CN" altLang="en-US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（1）依照 “二进制”及“二进制与十进制相互转换”学习方法，请同学们利用网络资源尝试自学八进制、十六进制。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（2）你能概括出</a:t>
            </a:r>
            <a:r>
              <a:rPr lang="zh-CN" altLang="en-US" b="1" i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zh-CN" altLang="en-US" sz="900" b="1" i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进制与十进制的转换方法吗？</a:t>
            </a:r>
            <a:endParaRPr lang="zh-CN" altLang="en-US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提示：</a:t>
            </a:r>
            <a:endParaRPr lang="zh-CN" altLang="en-US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在学习的过程中请同学们做好相应的笔记，如有疑问可和本组同学交流、讨论。</a:t>
            </a:r>
            <a:endParaRPr lang="zh-CN" altLang="en-US" dirty="0"/>
          </a:p>
        </p:txBody>
      </p:sp>
      <p:sp>
        <p:nvSpPr>
          <p:cNvPr id="4" name="动作按钮: 后退或前一项 3">
            <a:hlinkClick r:id="rId2" action="ppaction://hlinksldjump"/>
          </p:cNvPr>
          <p:cNvSpPr/>
          <p:nvPr/>
        </p:nvSpPr>
        <p:spPr>
          <a:xfrm>
            <a:off x="7153910" y="5542280"/>
            <a:ext cx="419100" cy="419100"/>
          </a:xfrm>
          <a:prstGeom prst="actionButtonBackPrevious">
            <a:avLst/>
          </a:prstGeom>
          <a:solidFill>
            <a:srgbClr val="B0E2ED"/>
          </a:solidFill>
          <a:ln>
            <a:solidFill>
              <a:srgbClr val="466E8C"/>
            </a:solidFill>
          </a:ln>
          <a:effectLst>
            <a:outerShdw blurRad="88900" dist="5461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1805" y="2787650"/>
            <a:ext cx="82410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1.二进制数中，共有（  </a:t>
            </a: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）个数字，分别是（      </a:t>
            </a: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2.二进制数11+1=（ 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A.111        B.12        C.100        D.1000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3.下面各数制的数中，八进制数的正确格式是（  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）。（多选）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A.（19）</a:t>
            </a:r>
            <a:r>
              <a:rPr lang="zh-CN" altLang="en-US" sz="2000" b="1" baseline="-25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B.（12）</a:t>
            </a:r>
            <a:r>
              <a:rPr lang="zh-CN" altLang="en-US" sz="2000" b="1" baseline="-25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C.27O    D.1234H    E.11110B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4.123O 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=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（ 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D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A.83        B.45        C.12        D.123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5.75D =（ 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）H。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A.411        B.4B        C.11A       D.123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9560" y="1543368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测试题（满分</a:t>
            </a:r>
            <a:r>
              <a:rPr lang="en-US" altLang="zh-CN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100</a:t>
            </a:r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分）</a:t>
            </a:r>
            <a:endParaRPr lang="zh-CN" altLang="en-US" sz="3200" b="1" cap="all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71937" y="1337583"/>
            <a:ext cx="719120" cy="9962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75388" y="2807970"/>
            <a:ext cx="3111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7760" y="2796924"/>
            <a:ext cx="70243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和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78115" y="3160404"/>
            <a:ext cx="311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81605" y="3884743"/>
            <a:ext cx="4394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BC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4455" y="4619253"/>
            <a:ext cx="311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5775" y="5362760"/>
            <a:ext cx="311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76555" y="2787650"/>
            <a:ext cx="867918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6.45O =（   ）D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A.776        B.45        C.37        D.40</a:t>
            </a:r>
            <a:endParaRPr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7.78D =（   ）O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A.11</a:t>
            </a:r>
            <a:r>
              <a:rPr 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</a:t>
            </a: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 B.46        C.23        D.  113</a:t>
            </a:r>
            <a:endParaRPr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8.八进制数中的数字包括（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             </a:t>
            </a:r>
            <a:r>
              <a:rPr 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9.十六进制数中的数字包括（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            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                     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10.（27）</a:t>
            </a:r>
            <a:r>
              <a:rPr lang="en-US" altLang="zh-CN" sz="2000" b="1" baseline="-25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10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=（            ）</a:t>
            </a:r>
            <a:r>
              <a:rPr lang="en-US" altLang="zh-CN" sz="2000" b="1" baseline="-25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9560" y="1543368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测试题</a:t>
            </a:r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（满分</a:t>
            </a:r>
            <a:r>
              <a:rPr lang="en-US" altLang="zh-CN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100</a:t>
            </a:r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3200" b="1" cap="all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71937" y="1337583"/>
            <a:ext cx="719120" cy="9962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60525" y="2788770"/>
            <a:ext cx="311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C</a:t>
            </a:r>
            <a:endParaRPr lang="en-US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60525" y="3523875"/>
            <a:ext cx="311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</a:t>
            </a:r>
            <a:endParaRPr lang="en-US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81898" y="4267881"/>
            <a:ext cx="21069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0,1,2,3,4,5,6,7</a:t>
            </a:r>
            <a:endParaRPr lang="en-US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6466" y="4981546"/>
            <a:ext cx="41592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0,1,2,3,4,5,6,7,8,9,A,B,C,D,E,F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9339" y="5356080"/>
            <a:ext cx="82423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11011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1805" y="2787650"/>
            <a:ext cx="81172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11.（1001）</a:t>
            </a:r>
            <a:r>
              <a:rPr sz="2000" b="1" baseline="-25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=（  </a:t>
            </a:r>
            <a:r>
              <a:rPr 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sz="2000" b="1" baseline="-25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10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12.123H =（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  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）B。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13.123O =（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      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）B。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14.请描述二进制数转换成十进制数的过程。（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15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分）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15.尝试概括出十进制数与</a:t>
            </a:r>
            <a:r>
              <a:rPr lang="zh-CN" sz="2000" b="1" i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R</a:t>
            </a:r>
            <a:r>
              <a:rPr lang="zh-CN" sz="1000" b="1" i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进制数相互转换的方法。（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20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分）</a:t>
            </a:r>
            <a:endParaRPr lang="zh-CN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9560" y="1543368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测试题</a:t>
            </a:r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（满分</a:t>
            </a:r>
            <a:r>
              <a:rPr lang="en-US" altLang="zh-CN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100</a:t>
            </a:r>
            <a:r>
              <a:rPr lang="zh-CN" altLang="en-US" sz="3200" b="1" cap="all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分）</a:t>
            </a:r>
            <a:endParaRPr lang="zh-CN" altLang="en-US" sz="3200" b="1" cap="all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71937" y="1337583"/>
            <a:ext cx="719120" cy="9962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13025" y="2787650"/>
            <a:ext cx="311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9</a:t>
            </a:r>
            <a:endParaRPr lang="en-US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1809" y="3160786"/>
            <a:ext cx="13373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100100011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1540" y="3537585"/>
            <a:ext cx="10807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1010011</a:t>
            </a:r>
            <a:endParaRPr lang="en-US" altLang="zh-CN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6775" y="4340225"/>
            <a:ext cx="19697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按权展开求和。</a:t>
            </a:r>
            <a:endParaRPr lang="zh-CN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6775" y="5464810"/>
            <a:ext cx="4667250" cy="7556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十进制数转换为</a:t>
            </a:r>
            <a:r>
              <a:rPr lang="en-US" altLang="zh-CN" b="1" i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en-US" altLang="zh-CN" sz="9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进制数：</a:t>
            </a:r>
            <a:r>
              <a:rPr lang="zh-CN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除</a:t>
            </a:r>
            <a:r>
              <a:rPr lang="en-US" altLang="zh-CN" b="1" i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en-US" altLang="zh-CN" sz="9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反向取余法；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R</a:t>
            </a:r>
            <a:r>
              <a:rPr lang="en-US" altLang="zh-CN" sz="9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进制数</a:t>
            </a:r>
            <a:r>
              <a:rPr lang="zh-CN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转换为十进制数：按权展开求和。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4445" y="2665730"/>
            <a:ext cx="9152890" cy="564515"/>
          </a:xfrm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环节四</a:t>
            </a:r>
            <a:endParaRPr lang="en-US" altLang="zh-CN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527723" y="3447153"/>
            <a:ext cx="4088422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成果展示，评价</a:t>
            </a:r>
            <a:r>
              <a:rPr lang="zh-CN" altLang="en-US" sz="2000" b="1" dirty="0" smtClean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交流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7236" y="2435468"/>
            <a:ext cx="6728417" cy="2426336"/>
            <a:chOff x="1275068" y="2211288"/>
            <a:chExt cx="9897218" cy="3570332"/>
          </a:xfrm>
          <a:blipFill>
            <a:blip r:embed="rId1"/>
            <a:stretch>
              <a:fillRect/>
            </a:stretch>
          </a:blipFill>
        </p:grpSpPr>
        <p:sp>
          <p:nvSpPr>
            <p:cNvPr id="4" name="椭圆 3"/>
            <p:cNvSpPr/>
            <p:nvPr/>
          </p:nvSpPr>
          <p:spPr>
            <a:xfrm>
              <a:off x="1275068" y="5122168"/>
              <a:ext cx="8865709" cy="659452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rot="19669228">
              <a:off x="3037936" y="2211288"/>
              <a:ext cx="8134350" cy="3473724"/>
            </a:xfrm>
            <a:custGeom>
              <a:avLst/>
              <a:gdLst>
                <a:gd name="connsiteX0" fmla="*/ 371475 w 8134350"/>
                <a:gd name="connsiteY0" fmla="*/ 0 h 3473725"/>
                <a:gd name="connsiteX1" fmla="*/ 3680363 w 8134350"/>
                <a:gd name="connsiteY1" fmla="*/ 0 h 3473725"/>
                <a:gd name="connsiteX2" fmla="*/ 4051838 w 8134350"/>
                <a:gd name="connsiteY2" fmla="*/ 371475 h 3473725"/>
                <a:gd name="connsiteX3" fmla="*/ 4051838 w 8134350"/>
                <a:gd name="connsiteY3" fmla="*/ 371477 h 3473725"/>
                <a:gd name="connsiteX4" fmla="*/ 4051838 w 8134350"/>
                <a:gd name="connsiteY4" fmla="*/ 2267624 h 3473725"/>
                <a:gd name="connsiteX5" fmla="*/ 6989250 w 8134350"/>
                <a:gd name="connsiteY5" fmla="*/ 2267624 h 3473725"/>
                <a:gd name="connsiteX6" fmla="*/ 7009698 w 8134350"/>
                <a:gd name="connsiteY6" fmla="*/ 2269686 h 3473725"/>
                <a:gd name="connsiteX7" fmla="*/ 7009698 w 8134350"/>
                <a:gd name="connsiteY7" fmla="*/ 1961252 h 3473725"/>
                <a:gd name="connsiteX8" fmla="*/ 7012047 w 8134350"/>
                <a:gd name="connsiteY8" fmla="*/ 1930538 h 3473725"/>
                <a:gd name="connsiteX9" fmla="*/ 7015807 w 8134350"/>
                <a:gd name="connsiteY9" fmla="*/ 1914575 h 3473725"/>
                <a:gd name="connsiteX10" fmla="*/ 7016792 w 8134350"/>
                <a:gd name="connsiteY10" fmla="*/ 1908843 h 3473725"/>
                <a:gd name="connsiteX11" fmla="*/ 7017969 w 8134350"/>
                <a:gd name="connsiteY11" fmla="*/ 1905400 h 3473725"/>
                <a:gd name="connsiteX12" fmla="*/ 7018786 w 8134350"/>
                <a:gd name="connsiteY12" fmla="*/ 1901931 h 3473725"/>
                <a:gd name="connsiteX13" fmla="*/ 7020948 w 8134350"/>
                <a:gd name="connsiteY13" fmla="*/ 1896681 h 3473725"/>
                <a:gd name="connsiteX14" fmla="*/ 7026411 w 8134350"/>
                <a:gd name="connsiteY14" fmla="*/ 1880696 h 3473725"/>
                <a:gd name="connsiteX15" fmla="*/ 7140860 w 8134350"/>
                <a:gd name="connsiteY15" fmla="*/ 1805626 h 3473725"/>
                <a:gd name="connsiteX16" fmla="*/ 7184389 w 8134350"/>
                <a:gd name="connsiteY16" fmla="*/ 1824914 h 3473725"/>
                <a:gd name="connsiteX17" fmla="*/ 8076507 w 8134350"/>
                <a:gd name="connsiteY17" fmla="*/ 2503656 h 3473725"/>
                <a:gd name="connsiteX18" fmla="*/ 8134063 w 8134350"/>
                <a:gd name="connsiteY18" fmla="*/ 2625031 h 3473725"/>
                <a:gd name="connsiteX19" fmla="*/ 8134030 w 8134350"/>
                <a:gd name="connsiteY19" fmla="*/ 2647103 h 3473725"/>
                <a:gd name="connsiteX20" fmla="*/ 8133955 w 8134350"/>
                <a:gd name="connsiteY20" fmla="*/ 2647768 h 3473725"/>
                <a:gd name="connsiteX21" fmla="*/ 8134063 w 8134350"/>
                <a:gd name="connsiteY21" fmla="*/ 2653167 h 3473725"/>
                <a:gd name="connsiteX22" fmla="*/ 8076507 w 8134350"/>
                <a:gd name="connsiteY22" fmla="*/ 2774542 h 3473725"/>
                <a:gd name="connsiteX23" fmla="*/ 7184389 w 8134350"/>
                <a:gd name="connsiteY23" fmla="*/ 3453283 h 3473725"/>
                <a:gd name="connsiteX24" fmla="*/ 7040099 w 8134350"/>
                <a:gd name="connsiteY24" fmla="*/ 3422552 h 3473725"/>
                <a:gd name="connsiteX25" fmla="*/ 7033235 w 8134350"/>
                <a:gd name="connsiteY25" fmla="*/ 3409989 h 3473725"/>
                <a:gd name="connsiteX26" fmla="*/ 7029448 w 8134350"/>
                <a:gd name="connsiteY26" fmla="*/ 3403942 h 3473725"/>
                <a:gd name="connsiteX27" fmla="*/ 7027973 w 8134350"/>
                <a:gd name="connsiteY27" fmla="*/ 3400360 h 3473725"/>
                <a:gd name="connsiteX28" fmla="*/ 7026411 w 8134350"/>
                <a:gd name="connsiteY28" fmla="*/ 3397501 h 3473725"/>
                <a:gd name="connsiteX29" fmla="*/ 7024537 w 8134350"/>
                <a:gd name="connsiteY29" fmla="*/ 3392018 h 3473725"/>
                <a:gd name="connsiteX30" fmla="*/ 7018786 w 8134350"/>
                <a:gd name="connsiteY30" fmla="*/ 3378055 h 3473725"/>
                <a:gd name="connsiteX31" fmla="*/ 7009698 w 8134350"/>
                <a:gd name="connsiteY31" fmla="*/ 3318734 h 3473725"/>
                <a:gd name="connsiteX32" fmla="*/ 7009698 w 8134350"/>
                <a:gd name="connsiteY32" fmla="*/ 3008513 h 3473725"/>
                <a:gd name="connsiteX33" fmla="*/ 6989250 w 8134350"/>
                <a:gd name="connsiteY33" fmla="*/ 3010574 h 3473725"/>
                <a:gd name="connsiteX34" fmla="*/ 3680362 w 8134350"/>
                <a:gd name="connsiteY34" fmla="*/ 3010574 h 3473725"/>
                <a:gd name="connsiteX35" fmla="*/ 3308887 w 8134350"/>
                <a:gd name="connsiteY35" fmla="*/ 2639099 h 3473725"/>
                <a:gd name="connsiteX36" fmla="*/ 3308888 w 8134350"/>
                <a:gd name="connsiteY36" fmla="*/ 2639094 h 3473725"/>
                <a:gd name="connsiteX37" fmla="*/ 3308888 w 8134350"/>
                <a:gd name="connsiteY37" fmla="*/ 742950 h 3473725"/>
                <a:gd name="connsiteX38" fmla="*/ 371475 w 8134350"/>
                <a:gd name="connsiteY38" fmla="*/ 742950 h 3473725"/>
                <a:gd name="connsiteX39" fmla="*/ 0 w 8134350"/>
                <a:gd name="connsiteY39" fmla="*/ 371475 h 3473725"/>
                <a:gd name="connsiteX40" fmla="*/ 371475 w 8134350"/>
                <a:gd name="connsiteY40" fmla="*/ 0 h 347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34350" h="3473725">
                  <a:moveTo>
                    <a:pt x="371475" y="0"/>
                  </a:moveTo>
                  <a:lnTo>
                    <a:pt x="3680363" y="0"/>
                  </a:lnTo>
                  <a:cubicBezTo>
                    <a:pt x="3885523" y="0"/>
                    <a:pt x="4051838" y="166315"/>
                    <a:pt x="4051838" y="371475"/>
                  </a:cubicBezTo>
                  <a:lnTo>
                    <a:pt x="4051838" y="371477"/>
                  </a:lnTo>
                  <a:lnTo>
                    <a:pt x="4051838" y="2267624"/>
                  </a:lnTo>
                  <a:lnTo>
                    <a:pt x="6989250" y="2267624"/>
                  </a:lnTo>
                  <a:lnTo>
                    <a:pt x="7009698" y="2269686"/>
                  </a:lnTo>
                  <a:lnTo>
                    <a:pt x="7009698" y="1961252"/>
                  </a:lnTo>
                  <a:cubicBezTo>
                    <a:pt x="7009698" y="1950731"/>
                    <a:pt x="7010507" y="1940459"/>
                    <a:pt x="7012047" y="1930538"/>
                  </a:cubicBezTo>
                  <a:lnTo>
                    <a:pt x="7015807" y="1914575"/>
                  </a:lnTo>
                  <a:lnTo>
                    <a:pt x="7016792" y="1908843"/>
                  </a:lnTo>
                  <a:lnTo>
                    <a:pt x="7017969" y="1905400"/>
                  </a:lnTo>
                  <a:lnTo>
                    <a:pt x="7018786" y="1901931"/>
                  </a:lnTo>
                  <a:lnTo>
                    <a:pt x="7020948" y="1896681"/>
                  </a:lnTo>
                  <a:lnTo>
                    <a:pt x="7026411" y="1880696"/>
                  </a:lnTo>
                  <a:cubicBezTo>
                    <a:pt x="7050362" y="1826027"/>
                    <a:pt x="7096135" y="1798312"/>
                    <a:pt x="7140860" y="1805626"/>
                  </a:cubicBezTo>
                  <a:cubicBezTo>
                    <a:pt x="7155769" y="1808064"/>
                    <a:pt x="7170560" y="1814393"/>
                    <a:pt x="7184389" y="1824914"/>
                  </a:cubicBezTo>
                  <a:lnTo>
                    <a:pt x="8076507" y="2503656"/>
                  </a:lnTo>
                  <a:cubicBezTo>
                    <a:pt x="8111078" y="2529958"/>
                    <a:pt x="8131446" y="2576230"/>
                    <a:pt x="8134063" y="2625031"/>
                  </a:cubicBezTo>
                  <a:cubicBezTo>
                    <a:pt x="8134455" y="2632351"/>
                    <a:pt x="8134449" y="2639728"/>
                    <a:pt x="8134030" y="2647103"/>
                  </a:cubicBezTo>
                  <a:lnTo>
                    <a:pt x="8133955" y="2647768"/>
                  </a:lnTo>
                  <a:lnTo>
                    <a:pt x="8134063" y="2653167"/>
                  </a:lnTo>
                  <a:cubicBezTo>
                    <a:pt x="8131446" y="2701968"/>
                    <a:pt x="8111078" y="2748240"/>
                    <a:pt x="8076507" y="2774542"/>
                  </a:cubicBezTo>
                  <a:lnTo>
                    <a:pt x="7184389" y="3453283"/>
                  </a:lnTo>
                  <a:cubicBezTo>
                    <a:pt x="7135990" y="3490106"/>
                    <a:pt x="7075788" y="3475588"/>
                    <a:pt x="7040099" y="3422552"/>
                  </a:cubicBezTo>
                  <a:lnTo>
                    <a:pt x="7033235" y="3409989"/>
                  </a:lnTo>
                  <a:lnTo>
                    <a:pt x="7029448" y="3403942"/>
                  </a:lnTo>
                  <a:lnTo>
                    <a:pt x="7027973" y="3400360"/>
                  </a:lnTo>
                  <a:lnTo>
                    <a:pt x="7026411" y="3397501"/>
                  </a:lnTo>
                  <a:lnTo>
                    <a:pt x="7024537" y="3392018"/>
                  </a:lnTo>
                  <a:lnTo>
                    <a:pt x="7018786" y="3378055"/>
                  </a:lnTo>
                  <a:cubicBezTo>
                    <a:pt x="7012934" y="3359822"/>
                    <a:pt x="7009698" y="3339776"/>
                    <a:pt x="7009698" y="3318734"/>
                  </a:cubicBezTo>
                  <a:lnTo>
                    <a:pt x="7009698" y="3008513"/>
                  </a:lnTo>
                  <a:lnTo>
                    <a:pt x="6989250" y="3010574"/>
                  </a:lnTo>
                  <a:lnTo>
                    <a:pt x="3680362" y="3010574"/>
                  </a:lnTo>
                  <a:cubicBezTo>
                    <a:pt x="3475202" y="3010574"/>
                    <a:pt x="3308887" y="2844259"/>
                    <a:pt x="3308887" y="2639099"/>
                  </a:cubicBezTo>
                  <a:lnTo>
                    <a:pt x="3308888" y="2639094"/>
                  </a:lnTo>
                  <a:lnTo>
                    <a:pt x="3308888" y="742950"/>
                  </a:lnTo>
                  <a:lnTo>
                    <a:pt x="371475" y="742950"/>
                  </a:lnTo>
                  <a:cubicBezTo>
                    <a:pt x="166315" y="742950"/>
                    <a:pt x="0" y="576635"/>
                    <a:pt x="0" y="371475"/>
                  </a:cubicBezTo>
                  <a:cubicBezTo>
                    <a:pt x="0" y="166315"/>
                    <a:pt x="166315" y="0"/>
                    <a:pt x="371475" y="0"/>
                  </a:cubicBezTo>
                  <a:close/>
                </a:path>
              </a:pathLst>
            </a:custGeom>
            <a:grpFill/>
            <a:ln w="317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Moderately"/>
              <a:lightRig rig="threePt" dir="t">
                <a:rot lat="0" lon="0" rev="0"/>
              </a:lightRig>
            </a:scene3d>
            <a:sp3d extrusionH="368300" prstMaterial="matte"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13961" y="3614742"/>
            <a:ext cx="661709" cy="661470"/>
            <a:chOff x="2392531" y="3776590"/>
            <a:chExt cx="882164" cy="882164"/>
          </a:xfrm>
        </p:grpSpPr>
        <p:sp>
          <p:nvSpPr>
            <p:cNvPr id="6" name="椭圆 5"/>
            <p:cNvSpPr/>
            <p:nvPr/>
          </p:nvSpPr>
          <p:spPr>
            <a:xfrm>
              <a:off x="2392531" y="3776590"/>
              <a:ext cx="882164" cy="882164"/>
            </a:xfrm>
            <a:prstGeom prst="ellipse">
              <a:avLst/>
            </a:prstGeom>
            <a:solidFill>
              <a:srgbClr val="62C5DC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0" name="文本框 17"/>
            <p:cNvSpPr txBox="1"/>
            <p:nvPr/>
          </p:nvSpPr>
          <p:spPr>
            <a:xfrm>
              <a:off x="2444171" y="3971369"/>
              <a:ext cx="703489" cy="49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01</a:t>
              </a:r>
              <a:endParaRPr lang="en-US" altLang="zh-CN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62980" y="2562773"/>
            <a:ext cx="661709" cy="661470"/>
            <a:chOff x="4724252" y="2373641"/>
            <a:chExt cx="882164" cy="882164"/>
          </a:xfrm>
        </p:grpSpPr>
        <p:sp>
          <p:nvSpPr>
            <p:cNvPr id="7" name="椭圆 6"/>
            <p:cNvSpPr/>
            <p:nvPr/>
          </p:nvSpPr>
          <p:spPr>
            <a:xfrm>
              <a:off x="4724252" y="2373641"/>
              <a:ext cx="882164" cy="882164"/>
            </a:xfrm>
            <a:prstGeom prst="ellipse">
              <a:avLst/>
            </a:prstGeom>
            <a:solidFill>
              <a:srgbClr val="62C5DC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3" name="文本框 21"/>
            <p:cNvSpPr txBox="1"/>
            <p:nvPr/>
          </p:nvSpPr>
          <p:spPr>
            <a:xfrm>
              <a:off x="4811448" y="2587898"/>
              <a:ext cx="706875" cy="49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02</a:t>
              </a:r>
              <a:endParaRPr lang="en-US" altLang="zh-CN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05992" y="3614742"/>
            <a:ext cx="661709" cy="661470"/>
            <a:chOff x="5714805" y="3776590"/>
            <a:chExt cx="882164" cy="882164"/>
          </a:xfrm>
        </p:grpSpPr>
        <p:sp>
          <p:nvSpPr>
            <p:cNvPr id="8" name="椭圆 7"/>
            <p:cNvSpPr/>
            <p:nvPr/>
          </p:nvSpPr>
          <p:spPr>
            <a:xfrm>
              <a:off x="5714805" y="3776590"/>
              <a:ext cx="882164" cy="882164"/>
            </a:xfrm>
            <a:prstGeom prst="ellipse">
              <a:avLst/>
            </a:prstGeom>
            <a:solidFill>
              <a:srgbClr val="62C5DC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6" name="文本框 24"/>
            <p:cNvSpPr txBox="1"/>
            <p:nvPr/>
          </p:nvSpPr>
          <p:spPr>
            <a:xfrm>
              <a:off x="5813852" y="3972215"/>
              <a:ext cx="670473" cy="49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03</a:t>
              </a:r>
              <a:endParaRPr lang="en-US" altLang="zh-CN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03126" y="2411598"/>
            <a:ext cx="661709" cy="661470"/>
            <a:chOff x="8203726" y="2183036"/>
            <a:chExt cx="882164" cy="882164"/>
          </a:xfrm>
        </p:grpSpPr>
        <p:sp>
          <p:nvSpPr>
            <p:cNvPr id="9" name="椭圆 8"/>
            <p:cNvSpPr/>
            <p:nvPr/>
          </p:nvSpPr>
          <p:spPr>
            <a:xfrm>
              <a:off x="8203726" y="2183036"/>
              <a:ext cx="882164" cy="882164"/>
            </a:xfrm>
            <a:prstGeom prst="ellipse">
              <a:avLst/>
            </a:prstGeom>
            <a:solidFill>
              <a:srgbClr val="62C5DC"/>
            </a:soli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9" name="文本框 27"/>
            <p:cNvSpPr txBox="1"/>
            <p:nvPr/>
          </p:nvSpPr>
          <p:spPr>
            <a:xfrm>
              <a:off x="8290922" y="2378661"/>
              <a:ext cx="706875" cy="491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04</a:t>
              </a:r>
              <a:endParaRPr lang="en-US" altLang="zh-CN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15254" y="3507497"/>
            <a:ext cx="801748" cy="1397839"/>
            <a:chOff x="2499058" y="3318525"/>
            <a:chExt cx="1068858" cy="1864217"/>
          </a:xfrm>
        </p:grpSpPr>
        <p:sp>
          <p:nvSpPr>
            <p:cNvPr id="34" name="弧形 33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931095" y="3507497"/>
            <a:ext cx="801748" cy="1397839"/>
            <a:chOff x="2499058" y="3318525"/>
            <a:chExt cx="1068858" cy="1864217"/>
          </a:xfrm>
        </p:grpSpPr>
        <p:sp>
          <p:nvSpPr>
            <p:cNvPr id="39" name="弧形 38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H="1" flipV="1">
            <a:off x="3217396" y="1947335"/>
            <a:ext cx="801748" cy="1397839"/>
            <a:chOff x="2499058" y="3318525"/>
            <a:chExt cx="1068858" cy="1864217"/>
          </a:xfrm>
        </p:grpSpPr>
        <p:sp>
          <p:nvSpPr>
            <p:cNvPr id="44" name="弧形 43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flipH="1" flipV="1">
            <a:off x="6137282" y="1787193"/>
            <a:ext cx="801748" cy="1397839"/>
            <a:chOff x="2499058" y="3318525"/>
            <a:chExt cx="1068858" cy="1864217"/>
          </a:xfrm>
        </p:grpSpPr>
        <p:sp>
          <p:nvSpPr>
            <p:cNvPr id="49" name="弧形 48"/>
            <p:cNvSpPr/>
            <p:nvPr/>
          </p:nvSpPr>
          <p:spPr>
            <a:xfrm flipH="1">
              <a:off x="2499058" y="3368205"/>
              <a:ext cx="1068858" cy="1068858"/>
            </a:xfrm>
            <a:prstGeom prst="arc">
              <a:avLst>
                <a:gd name="adj1" fmla="val 16200000"/>
                <a:gd name="adj2" fmla="val 5620576"/>
              </a:avLst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black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009485" y="3318525"/>
              <a:ext cx="93725" cy="9372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3055620" y="4434840"/>
              <a:ext cx="388620" cy="701040"/>
            </a:xfrm>
            <a:custGeom>
              <a:avLst/>
              <a:gdLst>
                <a:gd name="connsiteX0" fmla="*/ 0 w 388620"/>
                <a:gd name="connsiteY0" fmla="*/ 0 h 701040"/>
                <a:gd name="connsiteX1" fmla="*/ 0 w 388620"/>
                <a:gd name="connsiteY1" fmla="*/ 701040 h 701040"/>
                <a:gd name="connsiteX2" fmla="*/ 388620 w 388620"/>
                <a:gd name="connsiteY2" fmla="*/ 701040 h 701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620" h="701040">
                  <a:moveTo>
                    <a:pt x="0" y="0"/>
                  </a:moveTo>
                  <a:lnTo>
                    <a:pt x="0" y="701040"/>
                  </a:lnTo>
                  <a:lnTo>
                    <a:pt x="388620" y="70104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403594" y="5089017"/>
              <a:ext cx="93725" cy="937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sp>
        <p:nvSpPr>
          <p:cNvPr id="28" name="文本框 39"/>
          <p:cNvSpPr txBox="1"/>
          <p:nvPr/>
        </p:nvSpPr>
        <p:spPr>
          <a:xfrm>
            <a:off x="1376045" y="1505585"/>
            <a:ext cx="1952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kern="1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与其他同学交流，查看各题的答题情况</a:t>
            </a:r>
            <a:r>
              <a:rPr lang="zh-CN" altLang="en-US" sz="2000" kern="1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endParaRPr lang="zh-CN" altLang="en-US" sz="2000" b="1" kern="100" dirty="0">
              <a:solidFill>
                <a:schemeClr val="tx1">
                  <a:lumMod val="65000"/>
                  <a:lumOff val="3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31" name="文本框 42"/>
          <p:cNvSpPr txBox="1"/>
          <p:nvPr/>
        </p:nvSpPr>
        <p:spPr>
          <a:xfrm>
            <a:off x="3925570" y="1136015"/>
            <a:ext cx="23704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请同学们根据上述的讲解及时修改自己错误的地方并归纳总结。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22" name="文本框 30"/>
          <p:cNvSpPr txBox="1"/>
          <p:nvPr/>
        </p:nvSpPr>
        <p:spPr>
          <a:xfrm>
            <a:off x="2212975" y="4728210"/>
            <a:ext cx="20866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请同学们算算自己测试题的成绩，从而了解自己的答题情况。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25" name="文本框 36"/>
          <p:cNvSpPr txBox="1"/>
          <p:nvPr/>
        </p:nvSpPr>
        <p:spPr>
          <a:xfrm>
            <a:off x="4733290" y="4728210"/>
            <a:ext cx="2278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请同学们（抽取一些同学）进行讲解。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pic>
        <p:nvPicPr>
          <p:cNvPr id="2050" name="Picture 2" descr="C:\Users\Administrator\AppData\Roaming\com.wonderidea.focusky\Local Store\projects\project20196610559171\extfiles\server_201966105714166_thu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151" y="5099621"/>
            <a:ext cx="1300937" cy="13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64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6" dur="1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8" dur="200" fill="hold"/>
                                        <p:tgtEl>
                                          <p:spTgt spid="2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5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7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89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91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22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4445" y="2665730"/>
            <a:ext cx="9152890" cy="564515"/>
          </a:xfrm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环节五</a:t>
            </a:r>
            <a:endParaRPr lang="en-US" altLang="zh-CN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527723" y="3447153"/>
            <a:ext cx="4088422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分步归纳，提炼要点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02105" y="3075940"/>
            <a:ext cx="5939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l"/>
            <a:r>
              <a:rPr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1.2.</a:t>
            </a:r>
            <a:r>
              <a:rPr lang="en-US"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2 </a:t>
            </a:r>
            <a:r>
              <a:rPr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二进制与数制转换</a:t>
            </a:r>
            <a:endParaRPr dirty="0">
              <a:solidFill>
                <a:schemeClr val="bg1"/>
              </a:solidFill>
              <a:effectLst/>
              <a:cs typeface="楷体_GB2312" panose="0201060903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47"/>
          <p:cNvSpPr/>
          <p:nvPr/>
        </p:nvSpPr>
        <p:spPr>
          <a:xfrm>
            <a:off x="2809240" y="2616200"/>
            <a:ext cx="4652645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同学们以思维导图的形式归纳本节课的知识要点。</a:t>
            </a:r>
            <a:endParaRPr lang="zh-CN" altLang="en-US" sz="32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pic>
        <p:nvPicPr>
          <p:cNvPr id="1027" name="Picture 3" descr="C:\Users\Administrator\AppData\Roaming\com.wonderidea.focusky\Local Store\projects\project20196610559171\extfiles\server_201966105530117_thumb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74" y="2322231"/>
            <a:ext cx="884276" cy="176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4445" y="2665730"/>
            <a:ext cx="9152890" cy="564515"/>
          </a:xfrm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环节六</a:t>
            </a:r>
            <a:endParaRPr lang="en-US" altLang="zh-CN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527723" y="3447153"/>
            <a:ext cx="4088422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拓展延伸，学以致用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3590" y="5104130"/>
            <a:ext cx="7693661" cy="82994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 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《猜生肖》是科技馆中的一款游戏。请同学们课后细心观察二进制及其他进制在生活中还有哪些应用？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83591" y="1963420"/>
            <a:ext cx="76936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在计算机中，RGB（Red，Green，Blue）颜色值可以表示为十六进制颜色码。例如，颜色值RGB（64，224，208）可记为#40E0D0颜色码，是由红、绿、蓝三个颜色值64、224、208分别对应的十六进制数40H、E0H、D0H组成的。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请同学们将#9400D3、#D2B48C颜色码表示成RGB颜色值</a:t>
            </a:r>
            <a:r>
              <a:rPr lang="zh-CN" altLang="en-US" sz="2000" b="1" dirty="0">
                <a:solidFill>
                  <a:srgbClr val="CC99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endParaRPr lang="zh-CN" sz="2000" b="1" dirty="0">
              <a:solidFill>
                <a:srgbClr val="CC99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使用计算器程序，验证上述结果。</a:t>
            </a:r>
            <a:endParaRPr 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3590" y="1133475"/>
            <a:ext cx="6198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实践活动1</a:t>
            </a:r>
            <a:r>
              <a:rPr lang="en-US" altLang="zh-CN" sz="3200" dirty="0">
                <a:solidFill>
                  <a:srgbClr val="466E8C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颜色码的数制转换：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3590" y="4274185"/>
            <a:ext cx="61988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实践活动2：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谢谢观看</a:t>
            </a:r>
            <a:endParaRPr lang="zh-CN" altLang="en-US" dirty="0">
              <a:solidFill>
                <a:schemeClr val="bg1"/>
              </a:solidFill>
              <a:effectLst/>
              <a:cs typeface="楷体_GB2312" panose="0201060903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  <a:cs typeface="楷体_GB2312" panose="02010609030101010101" pitchFamily="49" charset="-122"/>
              </a:rPr>
              <a:t>Thanks  for  watching</a:t>
            </a:r>
            <a:endParaRPr lang="en-US" altLang="zh-CN" sz="2000" dirty="0">
              <a:effectLst/>
              <a:cs typeface="楷体_GB2312" panose="0201060903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"/>
          <p:cNvSpPr txBox="1"/>
          <p:nvPr/>
        </p:nvSpPr>
        <p:spPr>
          <a:xfrm>
            <a:off x="3908425" y="3298825"/>
            <a:ext cx="1031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教学</a:t>
            </a:r>
            <a:endParaRPr lang="en-US" altLang="zh-CN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过程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984234" y="2696209"/>
            <a:ext cx="1129136" cy="973042"/>
            <a:chOff x="3978461" y="2452512"/>
            <a:chExt cx="1505319" cy="1297689"/>
          </a:xfrm>
        </p:grpSpPr>
        <p:sp>
          <p:nvSpPr>
            <p:cNvPr id="42" name="梯形 41"/>
            <p:cNvSpPr/>
            <p:nvPr/>
          </p:nvSpPr>
          <p:spPr>
            <a:xfrm>
              <a:off x="4344623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57" name="六边形 56"/>
            <p:cNvSpPr/>
            <p:nvPr/>
          </p:nvSpPr>
          <p:spPr>
            <a:xfrm>
              <a:off x="3978461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58" name="任意多边形 57"/>
            <p:cNvSpPr/>
            <p:nvPr/>
          </p:nvSpPr>
          <p:spPr>
            <a:xfrm>
              <a:off x="4051993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62" name="梯形 71"/>
            <p:cNvSpPr/>
            <p:nvPr/>
          </p:nvSpPr>
          <p:spPr>
            <a:xfrm rot="14580000" flipH="1">
              <a:off x="4859296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4052375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75" name="梯形 74"/>
            <p:cNvSpPr/>
            <p:nvPr/>
          </p:nvSpPr>
          <p:spPr>
            <a:xfrm flipV="1">
              <a:off x="4344623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171588" y="2866465"/>
            <a:ext cx="758324" cy="632528"/>
            <a:chOff x="4228234" y="2679573"/>
            <a:chExt cx="1010966" cy="843565"/>
          </a:xfrm>
        </p:grpSpPr>
        <p:sp>
          <p:nvSpPr>
            <p:cNvPr id="77" name="六边形 76"/>
            <p:cNvSpPr/>
            <p:nvPr/>
          </p:nvSpPr>
          <p:spPr>
            <a:xfrm>
              <a:off x="4241852" y="2679573"/>
              <a:ext cx="978537" cy="843565"/>
            </a:xfrm>
            <a:prstGeom prst="hexagon">
              <a:avLst/>
            </a:prstGeom>
            <a:solidFill>
              <a:srgbClr val="62C5DC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78" name="文本框 1"/>
            <p:cNvSpPr txBox="1"/>
            <p:nvPr/>
          </p:nvSpPr>
          <p:spPr>
            <a:xfrm>
              <a:off x="4228234" y="2842334"/>
              <a:ext cx="1010966" cy="55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01</a:t>
              </a:r>
              <a:endParaRPr lang="en-US" altLang="zh-CN" sz="210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984234" y="3666992"/>
            <a:ext cx="1129136" cy="973042"/>
            <a:chOff x="3978461" y="3747190"/>
            <a:chExt cx="1505319" cy="1297689"/>
          </a:xfrm>
        </p:grpSpPr>
        <p:sp>
          <p:nvSpPr>
            <p:cNvPr id="80" name="梯形 79"/>
            <p:cNvSpPr/>
            <p:nvPr/>
          </p:nvSpPr>
          <p:spPr>
            <a:xfrm>
              <a:off x="4344623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81" name="梯形 80"/>
            <p:cNvSpPr/>
            <p:nvPr/>
          </p:nvSpPr>
          <p:spPr>
            <a:xfrm flipV="1">
              <a:off x="4344623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82" name="六边形 81"/>
            <p:cNvSpPr/>
            <p:nvPr/>
          </p:nvSpPr>
          <p:spPr>
            <a:xfrm>
              <a:off x="3978461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4051993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84" name="梯形 71"/>
            <p:cNvSpPr/>
            <p:nvPr/>
          </p:nvSpPr>
          <p:spPr>
            <a:xfrm rot="14580000" flipH="1">
              <a:off x="4859296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4052375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71588" y="3837248"/>
            <a:ext cx="758324" cy="632528"/>
            <a:chOff x="4228234" y="3974251"/>
            <a:chExt cx="1010966" cy="843565"/>
          </a:xfrm>
        </p:grpSpPr>
        <p:sp>
          <p:nvSpPr>
            <p:cNvPr id="87" name="六边形 86"/>
            <p:cNvSpPr/>
            <p:nvPr/>
          </p:nvSpPr>
          <p:spPr>
            <a:xfrm>
              <a:off x="4241852" y="3974251"/>
              <a:ext cx="978537" cy="843565"/>
            </a:xfrm>
            <a:prstGeom prst="hexagon">
              <a:avLst/>
            </a:prstGeom>
            <a:solidFill>
              <a:srgbClr val="62C5DC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88" name="文本框 26"/>
            <p:cNvSpPr txBox="1"/>
            <p:nvPr/>
          </p:nvSpPr>
          <p:spPr>
            <a:xfrm>
              <a:off x="4228234" y="4118520"/>
              <a:ext cx="1010966" cy="55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02</a:t>
              </a:r>
              <a:endParaRPr lang="en-US" altLang="zh-CN" sz="210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763750" y="2696209"/>
            <a:ext cx="1129136" cy="973042"/>
            <a:chOff x="6350839" y="2452512"/>
            <a:chExt cx="1505319" cy="1297689"/>
          </a:xfrm>
        </p:grpSpPr>
        <p:sp>
          <p:nvSpPr>
            <p:cNvPr id="90" name="梯形 89"/>
            <p:cNvSpPr/>
            <p:nvPr/>
          </p:nvSpPr>
          <p:spPr>
            <a:xfrm>
              <a:off x="6717001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91" name="梯形 90"/>
            <p:cNvSpPr/>
            <p:nvPr/>
          </p:nvSpPr>
          <p:spPr>
            <a:xfrm flipV="1">
              <a:off x="6717001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92" name="六边形 91"/>
            <p:cNvSpPr/>
            <p:nvPr/>
          </p:nvSpPr>
          <p:spPr>
            <a:xfrm>
              <a:off x="6350839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93" name="任意多边形 92"/>
            <p:cNvSpPr/>
            <p:nvPr/>
          </p:nvSpPr>
          <p:spPr>
            <a:xfrm>
              <a:off x="6424371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97" name="梯形 71"/>
            <p:cNvSpPr/>
            <p:nvPr/>
          </p:nvSpPr>
          <p:spPr>
            <a:xfrm rot="14580000" flipH="1">
              <a:off x="7231674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6424753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4940822" y="2866465"/>
            <a:ext cx="758324" cy="632528"/>
            <a:chOff x="6586905" y="2679573"/>
            <a:chExt cx="1010966" cy="843565"/>
          </a:xfrm>
        </p:grpSpPr>
        <p:sp>
          <p:nvSpPr>
            <p:cNvPr id="113" name="六边形 112"/>
            <p:cNvSpPr/>
            <p:nvPr/>
          </p:nvSpPr>
          <p:spPr>
            <a:xfrm>
              <a:off x="6614230" y="2679573"/>
              <a:ext cx="978537" cy="843565"/>
            </a:xfrm>
            <a:prstGeom prst="hexagon">
              <a:avLst/>
            </a:prstGeom>
            <a:solidFill>
              <a:srgbClr val="62C5DC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15" name="文本框 47"/>
            <p:cNvSpPr txBox="1"/>
            <p:nvPr/>
          </p:nvSpPr>
          <p:spPr>
            <a:xfrm>
              <a:off x="6586905" y="2842334"/>
              <a:ext cx="1010966" cy="55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05</a:t>
              </a:r>
              <a:endParaRPr lang="en-US" altLang="zh-CN" sz="210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4763750" y="3666992"/>
            <a:ext cx="1129136" cy="973042"/>
            <a:chOff x="6350839" y="3747190"/>
            <a:chExt cx="1505319" cy="1297689"/>
          </a:xfrm>
        </p:grpSpPr>
        <p:sp>
          <p:nvSpPr>
            <p:cNvPr id="118" name="梯形 117"/>
            <p:cNvSpPr/>
            <p:nvPr/>
          </p:nvSpPr>
          <p:spPr>
            <a:xfrm>
              <a:off x="6717001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19" name="梯形 118"/>
            <p:cNvSpPr/>
            <p:nvPr/>
          </p:nvSpPr>
          <p:spPr>
            <a:xfrm flipV="1">
              <a:off x="6717001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20" name="六边形 119"/>
            <p:cNvSpPr/>
            <p:nvPr/>
          </p:nvSpPr>
          <p:spPr>
            <a:xfrm>
              <a:off x="6350839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21" name="任意多边形 120"/>
            <p:cNvSpPr/>
            <p:nvPr/>
          </p:nvSpPr>
          <p:spPr>
            <a:xfrm>
              <a:off x="6424371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22" name="梯形 71"/>
            <p:cNvSpPr/>
            <p:nvPr/>
          </p:nvSpPr>
          <p:spPr>
            <a:xfrm rot="14580000" flipH="1">
              <a:off x="7231674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23" name="任意多边形 122"/>
            <p:cNvSpPr/>
            <p:nvPr/>
          </p:nvSpPr>
          <p:spPr>
            <a:xfrm>
              <a:off x="6424753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4940822" y="3837248"/>
            <a:ext cx="758324" cy="632528"/>
            <a:chOff x="6586905" y="3974251"/>
            <a:chExt cx="1010966" cy="843565"/>
          </a:xfrm>
        </p:grpSpPr>
        <p:sp>
          <p:nvSpPr>
            <p:cNvPr id="131" name="六边形 130"/>
            <p:cNvSpPr/>
            <p:nvPr/>
          </p:nvSpPr>
          <p:spPr>
            <a:xfrm>
              <a:off x="6614230" y="3974251"/>
              <a:ext cx="978537" cy="843565"/>
            </a:xfrm>
            <a:prstGeom prst="hexagon">
              <a:avLst/>
            </a:prstGeom>
            <a:solidFill>
              <a:srgbClr val="62C5DC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32" name="文本框 50"/>
            <p:cNvSpPr txBox="1"/>
            <p:nvPr/>
          </p:nvSpPr>
          <p:spPr>
            <a:xfrm>
              <a:off x="6586905" y="4118520"/>
              <a:ext cx="1010966" cy="55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04</a:t>
              </a:r>
              <a:endParaRPr lang="en-US" altLang="zh-CN" sz="210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3873975" y="4143701"/>
            <a:ext cx="1129136" cy="973042"/>
            <a:chOff x="5164627" y="4382948"/>
            <a:chExt cx="1505319" cy="1297689"/>
          </a:xfrm>
        </p:grpSpPr>
        <p:sp>
          <p:nvSpPr>
            <p:cNvPr id="134" name="梯形 133"/>
            <p:cNvSpPr/>
            <p:nvPr/>
          </p:nvSpPr>
          <p:spPr>
            <a:xfrm>
              <a:off x="5530789" y="545357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35" name="梯形 134"/>
            <p:cNvSpPr/>
            <p:nvPr/>
          </p:nvSpPr>
          <p:spPr>
            <a:xfrm flipV="1">
              <a:off x="5530789" y="4445491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36" name="六边形 135"/>
            <p:cNvSpPr/>
            <p:nvPr/>
          </p:nvSpPr>
          <p:spPr>
            <a:xfrm>
              <a:off x="5164627" y="4382948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37" name="任意多边形 136"/>
            <p:cNvSpPr/>
            <p:nvPr/>
          </p:nvSpPr>
          <p:spPr>
            <a:xfrm>
              <a:off x="5238159" y="4445492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38" name="梯形 71"/>
            <p:cNvSpPr/>
            <p:nvPr/>
          </p:nvSpPr>
          <p:spPr>
            <a:xfrm rot="14580000" flipH="1">
              <a:off x="6045462" y="4690928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39" name="任意多边形 138"/>
            <p:cNvSpPr/>
            <p:nvPr/>
          </p:nvSpPr>
          <p:spPr>
            <a:xfrm>
              <a:off x="5238541" y="4449709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045057" y="4313957"/>
            <a:ext cx="760486" cy="632528"/>
            <a:chOff x="5392706" y="4610009"/>
            <a:chExt cx="1013849" cy="843565"/>
          </a:xfrm>
        </p:grpSpPr>
        <p:sp>
          <p:nvSpPr>
            <p:cNvPr id="141" name="六边形 140"/>
            <p:cNvSpPr/>
            <p:nvPr/>
          </p:nvSpPr>
          <p:spPr>
            <a:xfrm>
              <a:off x="5428018" y="4610009"/>
              <a:ext cx="978537" cy="843565"/>
            </a:xfrm>
            <a:prstGeom prst="hexagon">
              <a:avLst/>
            </a:prstGeom>
            <a:solidFill>
              <a:srgbClr val="62C5DC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52" name="文本框 52"/>
            <p:cNvSpPr txBox="1"/>
            <p:nvPr/>
          </p:nvSpPr>
          <p:spPr>
            <a:xfrm>
              <a:off x="5392706" y="4771239"/>
              <a:ext cx="1010966" cy="55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03</a:t>
              </a:r>
              <a:endParaRPr lang="en-US" altLang="zh-CN" sz="210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sp>
        <p:nvSpPr>
          <p:cNvPr id="154" name="梯形 153"/>
          <p:cNvSpPr/>
          <p:nvPr/>
        </p:nvSpPr>
        <p:spPr>
          <a:xfrm flipV="1">
            <a:off x="4148455" y="2256790"/>
            <a:ext cx="580390" cy="123190"/>
          </a:xfrm>
          <a:prstGeom prst="trapezoid">
            <a:avLst>
              <a:gd name="adj" fmla="val 66343"/>
            </a:avLst>
          </a:prstGeom>
          <a:gradFill>
            <a:gsLst>
              <a:gs pos="100000">
                <a:srgbClr val="DFDFDF"/>
              </a:gs>
              <a:gs pos="0">
                <a:srgbClr val="B4B4B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55" name="六边形 154"/>
          <p:cNvSpPr/>
          <p:nvPr/>
        </p:nvSpPr>
        <p:spPr>
          <a:xfrm>
            <a:off x="3874135" y="2210435"/>
            <a:ext cx="1129030" cy="972820"/>
          </a:xfrm>
          <a:prstGeom prst="hexagon">
            <a:avLst/>
          </a:prstGeom>
          <a:gradFill flip="none" rotWithShape="1">
            <a:gsLst>
              <a:gs pos="61000">
                <a:srgbClr val="F6F6F6"/>
              </a:gs>
              <a:gs pos="37000">
                <a:srgbClr val="E0E0E0"/>
              </a:gs>
              <a:gs pos="17000">
                <a:srgbClr val="DEDEDE"/>
              </a:gs>
              <a:gs pos="100000">
                <a:schemeClr val="bg1"/>
              </a:gs>
            </a:gsLst>
            <a:lin ang="13500000" scaled="1"/>
            <a:tileRect/>
          </a:gradFill>
          <a:ln w="19050">
            <a:noFill/>
          </a:ln>
          <a:effectLst>
            <a:outerShdw blurRad="381000" dist="127000" dir="2400000" algn="tl" rotWithShape="0">
              <a:srgbClr val="696969">
                <a:alpha val="4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56" name="任意多边形 155"/>
          <p:cNvSpPr/>
          <p:nvPr/>
        </p:nvSpPr>
        <p:spPr>
          <a:xfrm>
            <a:off x="3929380" y="2257425"/>
            <a:ext cx="1020445" cy="879475"/>
          </a:xfrm>
          <a:custGeom>
            <a:avLst/>
            <a:gdLst>
              <a:gd name="connsiteX0" fmla="*/ 407876 w 1381020"/>
              <a:gd name="connsiteY0" fmla="*/ 167033 h 1190534"/>
              <a:gd name="connsiteX1" fmla="*/ 193759 w 1381020"/>
              <a:gd name="connsiteY1" fmla="*/ 595266 h 1190534"/>
              <a:gd name="connsiteX2" fmla="*/ 407876 w 1381020"/>
              <a:gd name="connsiteY2" fmla="*/ 1023499 h 1190534"/>
              <a:gd name="connsiteX3" fmla="*/ 973145 w 1381020"/>
              <a:gd name="connsiteY3" fmla="*/ 1023499 h 1190534"/>
              <a:gd name="connsiteX4" fmla="*/ 1187261 w 1381020"/>
              <a:gd name="connsiteY4" fmla="*/ 595266 h 1190534"/>
              <a:gd name="connsiteX5" fmla="*/ 973145 w 1381020"/>
              <a:gd name="connsiteY5" fmla="*/ 167033 h 1190534"/>
              <a:gd name="connsiteX6" fmla="*/ 297634 w 1381020"/>
              <a:gd name="connsiteY6" fmla="*/ 0 h 1190534"/>
              <a:gd name="connsiteX7" fmla="*/ 1083387 w 1381020"/>
              <a:gd name="connsiteY7" fmla="*/ 0 h 1190534"/>
              <a:gd name="connsiteX8" fmla="*/ 1381020 w 1381020"/>
              <a:gd name="connsiteY8" fmla="*/ 595267 h 1190534"/>
              <a:gd name="connsiteX9" fmla="*/ 1083387 w 1381020"/>
              <a:gd name="connsiteY9" fmla="*/ 1190534 h 1190534"/>
              <a:gd name="connsiteX10" fmla="*/ 297634 w 1381020"/>
              <a:gd name="connsiteY10" fmla="*/ 1190534 h 1190534"/>
              <a:gd name="connsiteX11" fmla="*/ 0 w 1381020"/>
              <a:gd name="connsiteY11" fmla="*/ 595267 h 119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1020" h="1190534">
                <a:moveTo>
                  <a:pt x="407876" y="167033"/>
                </a:moveTo>
                <a:lnTo>
                  <a:pt x="193759" y="595266"/>
                </a:lnTo>
                <a:lnTo>
                  <a:pt x="407876" y="1023499"/>
                </a:lnTo>
                <a:lnTo>
                  <a:pt x="973145" y="1023499"/>
                </a:lnTo>
                <a:lnTo>
                  <a:pt x="1187261" y="595266"/>
                </a:lnTo>
                <a:lnTo>
                  <a:pt x="973145" y="167033"/>
                </a:lnTo>
                <a:close/>
                <a:moveTo>
                  <a:pt x="297634" y="0"/>
                </a:moveTo>
                <a:lnTo>
                  <a:pt x="1083387" y="0"/>
                </a:lnTo>
                <a:lnTo>
                  <a:pt x="1381020" y="595267"/>
                </a:lnTo>
                <a:lnTo>
                  <a:pt x="1083387" y="1190534"/>
                </a:lnTo>
                <a:lnTo>
                  <a:pt x="297634" y="1190534"/>
                </a:lnTo>
                <a:lnTo>
                  <a:pt x="0" y="595267"/>
                </a:lnTo>
                <a:close/>
              </a:path>
            </a:pathLst>
          </a:custGeom>
          <a:gradFill>
            <a:gsLst>
              <a:gs pos="57000">
                <a:srgbClr val="F5F5F5"/>
              </a:gs>
              <a:gs pos="32000">
                <a:srgbClr val="DEDEDE"/>
              </a:gs>
              <a:gs pos="0">
                <a:srgbClr val="CBCBCB"/>
              </a:gs>
              <a:gs pos="100000">
                <a:schemeClr val="bg1"/>
              </a:gs>
            </a:gsLst>
            <a:lin ang="2700000" scaled="1"/>
          </a:gra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57" name="梯形 156"/>
          <p:cNvSpPr/>
          <p:nvPr/>
        </p:nvSpPr>
        <p:spPr>
          <a:xfrm>
            <a:off x="4148455" y="3013075"/>
            <a:ext cx="580390" cy="123190"/>
          </a:xfrm>
          <a:prstGeom prst="trapezoid">
            <a:avLst>
              <a:gd name="adj" fmla="val 66343"/>
            </a:avLst>
          </a:prstGeom>
          <a:gradFill>
            <a:gsLst>
              <a:gs pos="0">
                <a:srgbClr val="E6E6E6"/>
              </a:gs>
              <a:gs pos="100000">
                <a:srgbClr val="F7F7F7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58" name="梯形 71"/>
          <p:cNvSpPr/>
          <p:nvPr/>
        </p:nvSpPr>
        <p:spPr>
          <a:xfrm rot="14580000" flipH="1">
            <a:off x="4534535" y="2440940"/>
            <a:ext cx="492760" cy="127000"/>
          </a:xfrm>
          <a:custGeom>
            <a:avLst/>
            <a:gdLst>
              <a:gd name="connsiteX0" fmla="*/ 0 w 667005"/>
              <a:gd name="connsiteY0" fmla="*/ 171628 h 171628"/>
              <a:gd name="connsiteX1" fmla="*/ 85140 w 667005"/>
              <a:gd name="connsiteY1" fmla="*/ 0 h 171628"/>
              <a:gd name="connsiteX2" fmla="*/ 581865 w 667005"/>
              <a:gd name="connsiteY2" fmla="*/ 0 h 171628"/>
              <a:gd name="connsiteX3" fmla="*/ 667005 w 667005"/>
              <a:gd name="connsiteY3" fmla="*/ 171628 h 171628"/>
              <a:gd name="connsiteX4" fmla="*/ 0 w 667005"/>
              <a:gd name="connsiteY4" fmla="*/ 171628 h 171628"/>
              <a:gd name="connsiteX0-1" fmla="*/ 0 w 667005"/>
              <a:gd name="connsiteY0-2" fmla="*/ 171737 h 171737"/>
              <a:gd name="connsiteX1-3" fmla="*/ 99339 w 667005"/>
              <a:gd name="connsiteY1-4" fmla="*/ 0 h 171737"/>
              <a:gd name="connsiteX2-5" fmla="*/ 581865 w 667005"/>
              <a:gd name="connsiteY2-6" fmla="*/ 109 h 171737"/>
              <a:gd name="connsiteX3-7" fmla="*/ 667005 w 667005"/>
              <a:gd name="connsiteY3-8" fmla="*/ 171737 h 171737"/>
              <a:gd name="connsiteX4-9" fmla="*/ 0 w 667005"/>
              <a:gd name="connsiteY4-10" fmla="*/ 171737 h 171737"/>
              <a:gd name="connsiteX0-11" fmla="*/ 0 w 667005"/>
              <a:gd name="connsiteY0-12" fmla="*/ 171628 h 171628"/>
              <a:gd name="connsiteX1-13" fmla="*/ 140601 w 667005"/>
              <a:gd name="connsiteY1-14" fmla="*/ 10938 h 171628"/>
              <a:gd name="connsiteX2-15" fmla="*/ 581865 w 667005"/>
              <a:gd name="connsiteY2-16" fmla="*/ 0 h 171628"/>
              <a:gd name="connsiteX3-17" fmla="*/ 667005 w 667005"/>
              <a:gd name="connsiteY3-18" fmla="*/ 171628 h 171628"/>
              <a:gd name="connsiteX4-19" fmla="*/ 0 w 667005"/>
              <a:gd name="connsiteY4-20" fmla="*/ 171628 h 171628"/>
              <a:gd name="connsiteX0-21" fmla="*/ 0 w 667005"/>
              <a:gd name="connsiteY0-22" fmla="*/ 171628 h 171628"/>
              <a:gd name="connsiteX1-23" fmla="*/ 103609 w 667005"/>
              <a:gd name="connsiteY1-24" fmla="*/ 1280 h 171628"/>
              <a:gd name="connsiteX2-25" fmla="*/ 581865 w 667005"/>
              <a:gd name="connsiteY2-26" fmla="*/ 0 h 171628"/>
              <a:gd name="connsiteX3-27" fmla="*/ 667005 w 667005"/>
              <a:gd name="connsiteY3-28" fmla="*/ 171628 h 171628"/>
              <a:gd name="connsiteX4-29" fmla="*/ 0 w 667005"/>
              <a:gd name="connsiteY4-30" fmla="*/ 171628 h 1716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7005" h="171628">
                <a:moveTo>
                  <a:pt x="0" y="171628"/>
                </a:moveTo>
                <a:lnTo>
                  <a:pt x="103609" y="1280"/>
                </a:lnTo>
                <a:lnTo>
                  <a:pt x="581865" y="0"/>
                </a:lnTo>
                <a:lnTo>
                  <a:pt x="667005" y="171628"/>
                </a:lnTo>
                <a:lnTo>
                  <a:pt x="0" y="171628"/>
                </a:lnTo>
                <a:close/>
              </a:path>
            </a:pathLst>
          </a:custGeom>
          <a:gradFill>
            <a:gsLst>
              <a:gs pos="0">
                <a:srgbClr val="DEDEDE"/>
              </a:gs>
              <a:gs pos="100000">
                <a:srgbClr val="F4F4F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59" name="任意多边形 158"/>
          <p:cNvSpPr/>
          <p:nvPr/>
        </p:nvSpPr>
        <p:spPr>
          <a:xfrm>
            <a:off x="3929380" y="2259965"/>
            <a:ext cx="305435" cy="439420"/>
          </a:xfrm>
          <a:custGeom>
            <a:avLst/>
            <a:gdLst>
              <a:gd name="connsiteX0" fmla="*/ 297634 w 413216"/>
              <a:gd name="connsiteY0" fmla="*/ 0 h 595267"/>
              <a:gd name="connsiteX1" fmla="*/ 302996 w 413216"/>
              <a:gd name="connsiteY1" fmla="*/ 0 h 595267"/>
              <a:gd name="connsiteX2" fmla="*/ 413216 w 413216"/>
              <a:gd name="connsiteY2" fmla="*/ 167033 h 595267"/>
              <a:gd name="connsiteX3" fmla="*/ 407876 w 413216"/>
              <a:gd name="connsiteY3" fmla="*/ 167033 h 595267"/>
              <a:gd name="connsiteX4" fmla="*/ 193759 w 413216"/>
              <a:gd name="connsiteY4" fmla="*/ 595266 h 595267"/>
              <a:gd name="connsiteX5" fmla="*/ 193760 w 413216"/>
              <a:gd name="connsiteY5" fmla="*/ 595267 h 595267"/>
              <a:gd name="connsiteX6" fmla="*/ 0 w 413216"/>
              <a:gd name="connsiteY6" fmla="*/ 595267 h 59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216" h="595267">
                <a:moveTo>
                  <a:pt x="297634" y="0"/>
                </a:moveTo>
                <a:lnTo>
                  <a:pt x="302996" y="0"/>
                </a:lnTo>
                <a:lnTo>
                  <a:pt x="413216" y="167033"/>
                </a:lnTo>
                <a:lnTo>
                  <a:pt x="407876" y="167033"/>
                </a:lnTo>
                <a:lnTo>
                  <a:pt x="193759" y="595266"/>
                </a:lnTo>
                <a:lnTo>
                  <a:pt x="193760" y="595267"/>
                </a:lnTo>
                <a:lnTo>
                  <a:pt x="0" y="595267"/>
                </a:lnTo>
                <a:close/>
              </a:path>
            </a:pathLst>
          </a:custGeom>
          <a:gradFill>
            <a:gsLst>
              <a:gs pos="100000">
                <a:srgbClr val="DFDFDF"/>
              </a:gs>
              <a:gs pos="0">
                <a:srgbClr val="B4B4B4"/>
              </a:gs>
            </a:gsLst>
            <a:lin ang="2700000" scaled="0"/>
          </a:gradFill>
          <a:ln w="1905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solidFill>
                <a:prstClr val="white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4045057" y="2380467"/>
            <a:ext cx="760486" cy="632528"/>
            <a:chOff x="5392706" y="2031426"/>
            <a:chExt cx="1013849" cy="843565"/>
          </a:xfrm>
        </p:grpSpPr>
        <p:sp>
          <p:nvSpPr>
            <p:cNvPr id="161" name="六边形 160"/>
            <p:cNvSpPr/>
            <p:nvPr/>
          </p:nvSpPr>
          <p:spPr>
            <a:xfrm>
              <a:off x="5428018" y="2031426"/>
              <a:ext cx="978537" cy="843565"/>
            </a:xfrm>
            <a:prstGeom prst="hexagon">
              <a:avLst/>
            </a:prstGeom>
            <a:solidFill>
              <a:srgbClr val="62C5DC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62" name="文本框 54"/>
            <p:cNvSpPr txBox="1"/>
            <p:nvPr/>
          </p:nvSpPr>
          <p:spPr>
            <a:xfrm>
              <a:off x="5392706" y="2200064"/>
              <a:ext cx="1010966" cy="552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prstClr val="whit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06</a:t>
              </a:r>
              <a:endParaRPr lang="en-US" altLang="zh-CN" sz="210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4946650" y="2374900"/>
            <a:ext cx="2169160" cy="269240"/>
            <a:chOff x="5415884" y="5002052"/>
            <a:chExt cx="2972305" cy="359338"/>
          </a:xfrm>
        </p:grpSpPr>
        <p:sp>
          <p:nvSpPr>
            <p:cNvPr id="164" name="任意多边形 163"/>
            <p:cNvSpPr/>
            <p:nvPr/>
          </p:nvSpPr>
          <p:spPr>
            <a:xfrm flipH="1">
              <a:off x="5487706" y="5063233"/>
              <a:ext cx="2900483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 flipH="1">
              <a:off x="5415884" y="5002052"/>
              <a:ext cx="118316" cy="122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5825405" y="3395108"/>
            <a:ext cx="1302284" cy="269441"/>
            <a:chOff x="5415884" y="5002052"/>
            <a:chExt cx="1633441" cy="359338"/>
          </a:xfrm>
        </p:grpSpPr>
        <p:sp>
          <p:nvSpPr>
            <p:cNvPr id="167" name="任意多边形 166"/>
            <p:cNvSpPr/>
            <p:nvPr/>
          </p:nvSpPr>
          <p:spPr>
            <a:xfrm flipH="1">
              <a:off x="5487704" y="5063233"/>
              <a:ext cx="156162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 flipH="1">
              <a:off x="5415884" y="5002052"/>
              <a:ext cx="118316" cy="122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825405" y="4422913"/>
            <a:ext cx="1302284" cy="269441"/>
            <a:chOff x="5415884" y="5002052"/>
            <a:chExt cx="1633441" cy="359338"/>
          </a:xfrm>
        </p:grpSpPr>
        <p:sp>
          <p:nvSpPr>
            <p:cNvPr id="170" name="任意多边形 169"/>
            <p:cNvSpPr/>
            <p:nvPr/>
          </p:nvSpPr>
          <p:spPr>
            <a:xfrm flipH="1">
              <a:off x="5487704" y="5063233"/>
              <a:ext cx="156162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 flipH="1">
              <a:off x="5415884" y="5002052"/>
              <a:ext cx="118316" cy="1225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 flipH="1" flipV="1">
            <a:off x="1958340" y="4821555"/>
            <a:ext cx="2086610" cy="254635"/>
            <a:chOff x="5415884" y="5007622"/>
            <a:chExt cx="3006387" cy="353769"/>
          </a:xfrm>
        </p:grpSpPr>
        <p:sp>
          <p:nvSpPr>
            <p:cNvPr id="173" name="任意多边形 172"/>
            <p:cNvSpPr/>
            <p:nvPr/>
          </p:nvSpPr>
          <p:spPr>
            <a:xfrm flipH="1">
              <a:off x="5521870" y="5063234"/>
              <a:ext cx="2900401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 flipH="1" flipV="1">
            <a:off x="1958012" y="3703444"/>
            <a:ext cx="1082327" cy="265266"/>
            <a:chOff x="5415884" y="5007622"/>
            <a:chExt cx="1648950" cy="353770"/>
          </a:xfrm>
        </p:grpSpPr>
        <p:sp>
          <p:nvSpPr>
            <p:cNvPr id="176" name="任意多边形 175"/>
            <p:cNvSpPr/>
            <p:nvPr/>
          </p:nvSpPr>
          <p:spPr>
            <a:xfrm flipH="1">
              <a:off x="5521870" y="5063235"/>
              <a:ext cx="1542964" cy="298157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 flipH="1">
              <a:off x="5415884" y="5007622"/>
              <a:ext cx="118316" cy="1114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 flipH="1" flipV="1">
            <a:off x="1958342" y="2606675"/>
            <a:ext cx="1156335" cy="272415"/>
            <a:chOff x="5302691" y="4841603"/>
            <a:chExt cx="1761703" cy="1396511"/>
          </a:xfrm>
        </p:grpSpPr>
        <p:sp>
          <p:nvSpPr>
            <p:cNvPr id="179" name="任意多边形 178"/>
            <p:cNvSpPr/>
            <p:nvPr/>
          </p:nvSpPr>
          <p:spPr>
            <a:xfrm flipH="1">
              <a:off x="5415881" y="5062962"/>
              <a:ext cx="1648513" cy="1175152"/>
            </a:xfrm>
            <a:custGeom>
              <a:avLst/>
              <a:gdLst>
                <a:gd name="connsiteX0" fmla="*/ 1054100 w 1054100"/>
                <a:gd name="connsiteY0" fmla="*/ 0 h 488950"/>
                <a:gd name="connsiteX1" fmla="*/ 0 w 1054100"/>
                <a:gd name="connsiteY1" fmla="*/ 0 h 488950"/>
                <a:gd name="connsiteX2" fmla="*/ 0 w 1054100"/>
                <a:gd name="connsiteY2" fmla="*/ 48895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4100" h="488950">
                  <a:moveTo>
                    <a:pt x="1054100" y="0"/>
                  </a:moveTo>
                  <a:lnTo>
                    <a:pt x="0" y="0"/>
                  </a:lnTo>
                  <a:lnTo>
                    <a:pt x="0" y="488950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 flipH="1">
              <a:off x="5302691" y="4841603"/>
              <a:ext cx="118027" cy="426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sp>
        <p:nvSpPr>
          <p:cNvPr id="183" name="文本框 113"/>
          <p:cNvSpPr txBox="1"/>
          <p:nvPr/>
        </p:nvSpPr>
        <p:spPr>
          <a:xfrm>
            <a:off x="1344930" y="1790065"/>
            <a:ext cx="1294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共玩游戏</a:t>
            </a:r>
            <a:endParaRPr lang="en-US" altLang="zh-CN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激趣导入</a:t>
            </a:r>
            <a:endParaRPr lang="en-US" altLang="zh-CN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84" name="文本框 113"/>
          <p:cNvSpPr txBox="1"/>
          <p:nvPr/>
        </p:nvSpPr>
        <p:spPr>
          <a:xfrm>
            <a:off x="1344930" y="2909570"/>
            <a:ext cx="1268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分析特点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引出新知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85" name="文本框 113"/>
          <p:cNvSpPr txBox="1"/>
          <p:nvPr/>
        </p:nvSpPr>
        <p:spPr>
          <a:xfrm>
            <a:off x="1344930" y="4005580"/>
            <a:ext cx="125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自主探究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学习新知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86" name="文本框 113"/>
          <p:cNvSpPr txBox="1"/>
          <p:nvPr/>
        </p:nvSpPr>
        <p:spPr>
          <a:xfrm>
            <a:off x="6500495" y="2546350"/>
            <a:ext cx="12198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拓展延伸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学以致用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87" name="文本框 113"/>
          <p:cNvSpPr txBox="1"/>
          <p:nvPr/>
        </p:nvSpPr>
        <p:spPr>
          <a:xfrm>
            <a:off x="6500440" y="3540874"/>
            <a:ext cx="15508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分步归纳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提炼要点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88" name="文本框 113"/>
          <p:cNvSpPr txBox="1"/>
          <p:nvPr/>
        </p:nvSpPr>
        <p:spPr>
          <a:xfrm>
            <a:off x="6500402" y="4571313"/>
            <a:ext cx="15508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成果展示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评价交流</a:t>
            </a:r>
            <a:endParaRPr lang="zh-CN" altLang="en-US" sz="20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4445" y="2665730"/>
            <a:ext cx="9152890" cy="564515"/>
          </a:xfrm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环节一</a:t>
            </a:r>
            <a:endParaRPr lang="zh-CN" altLang="en-US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482003" y="3447153"/>
            <a:ext cx="4088422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共玩游戏，激趣导入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Administrator\Desktop\图片23.png图片23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 rot="16200000">
            <a:off x="3119120" y="223520"/>
            <a:ext cx="2764155" cy="5250815"/>
          </a:xfrm>
          <a:prstGeom prst="rect">
            <a:avLst/>
          </a:prstGeom>
          <a:effectLst>
            <a:outerShdw blurRad="88900" dist="5461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C:\Users\liuzhaobin\Desktop\图片1.png图片1"/>
          <p:cNvPicPr>
            <a:picLocks noChangeAspect="1" noChangeArrowheads="1"/>
          </p:cNvPicPr>
          <p:nvPr/>
        </p:nvPicPr>
        <p:blipFill rotWithShape="1">
          <a:blip r:embed="rId2"/>
          <a:srcRect b="1225"/>
          <a:stretch>
            <a:fillRect/>
          </a:stretch>
        </p:blipFill>
        <p:spPr bwMode="auto">
          <a:xfrm>
            <a:off x="2806065" y="1553210"/>
            <a:ext cx="3517265" cy="252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513840" y="1216025"/>
            <a:ext cx="1257300" cy="1076325"/>
            <a:chOff x="3187700" y="5422900"/>
            <a:chExt cx="1676400" cy="1435100"/>
          </a:xfrm>
        </p:grpSpPr>
        <p:sp>
          <p:nvSpPr>
            <p:cNvPr id="7" name="爆炸形 1 6"/>
            <p:cNvSpPr/>
            <p:nvPr/>
          </p:nvSpPr>
          <p:spPr>
            <a:xfrm>
              <a:off x="3187700" y="5422900"/>
              <a:ext cx="1676400" cy="1435100"/>
            </a:xfrm>
            <a:prstGeom prst="irregularSeal1">
              <a:avLst/>
            </a:prstGeom>
            <a:solidFill>
              <a:srgbClr val="62C5DC"/>
            </a:solidFill>
            <a:ln>
              <a:solidFill>
                <a:srgbClr val="466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86574" y="5956300"/>
              <a:ext cx="1079500" cy="367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lt"/>
                </a:rPr>
                <a:t>玩游戏啦！</a:t>
              </a:r>
              <a:endParaRPr lang="zh-CN" altLang="en-US" sz="12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46981" y="4545616"/>
            <a:ext cx="22244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游戏规则：</a:t>
            </a:r>
            <a:endParaRPr lang="en-US" altLang="zh-CN" sz="3200" b="1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735" y="5233035"/>
            <a:ext cx="80384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zh-CN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有</a:t>
            </a:r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</a:t>
            </a:r>
            <a:r>
              <a:rPr lang="zh-CN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组图片，每组图片有</a:t>
            </a:r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6</a:t>
            </a:r>
            <a:r>
              <a:rPr lang="zh-CN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个生肖，看看自己的生肖是否在本组中，然后回答“有”或“没有”，</a:t>
            </a:r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</a:t>
            </a:r>
            <a:r>
              <a:rPr lang="zh-CN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次之后，猜出对方的生肖。</a:t>
            </a:r>
            <a:endParaRPr lang="zh-CN" altLang="zh-CN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4445" y="2665730"/>
            <a:ext cx="9152890" cy="564515"/>
          </a:xfrm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环节二</a:t>
            </a:r>
            <a:endParaRPr lang="zh-CN" altLang="en-US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527723" y="3438898"/>
            <a:ext cx="4088422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分析特点，引出新知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75410" y="1553210"/>
            <a:ext cx="5096510" cy="564515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一、生肖编号，做好记录</a:t>
            </a:r>
            <a:endParaRPr lang="zh-CN" altLang="en-US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71937" y="1337583"/>
            <a:ext cx="719120" cy="9962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6580" y="3483610"/>
            <a:ext cx="819213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1    2    3    4    5    6    7    8    9    10    11    12</a:t>
            </a:r>
            <a:endParaRPr lang="en-US" altLang="zh-CN" sz="210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437" name="Rectangle 47"/>
          <p:cNvSpPr/>
          <p:nvPr/>
        </p:nvSpPr>
        <p:spPr>
          <a:xfrm>
            <a:off x="471805" y="3964305"/>
            <a:ext cx="8296910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根据回答，做好记录（对象的生肖在该组中记为</a:t>
            </a:r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“1”</a:t>
            </a: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，不在该组中记为</a:t>
            </a:r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“0”</a:t>
            </a: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）。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sp>
        <p:nvSpPr>
          <p:cNvPr id="439" name="Rectangle 47"/>
          <p:cNvSpPr/>
          <p:nvPr/>
        </p:nvSpPr>
        <p:spPr>
          <a:xfrm>
            <a:off x="472019" y="2477465"/>
            <a:ext cx="3642083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给各生肖编号。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  <p:pic>
        <p:nvPicPr>
          <p:cNvPr id="6" name="图片 5" descr="C:\Users\liuzhaobin\Desktop\2.png2"/>
          <p:cNvPicPr>
            <a:picLocks noChangeAspect="1"/>
          </p:cNvPicPr>
          <p:nvPr/>
        </p:nvPicPr>
        <p:blipFill>
          <a:blip r:embed="rId2"/>
          <a:srcRect b="729"/>
          <a:stretch>
            <a:fillRect/>
          </a:stretch>
        </p:blipFill>
        <p:spPr>
          <a:xfrm>
            <a:off x="1171575" y="2907665"/>
            <a:ext cx="496570" cy="605155"/>
          </a:xfrm>
          <a:prstGeom prst="rect">
            <a:avLst/>
          </a:prstGeom>
        </p:spPr>
      </p:pic>
      <p:pic>
        <p:nvPicPr>
          <p:cNvPr id="7" name="图片 6" descr="C:\Users\liuzhaobin\Desktop\3.png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13878" y="2907665"/>
            <a:ext cx="477520" cy="609600"/>
          </a:xfrm>
          <a:prstGeom prst="rect">
            <a:avLst/>
          </a:prstGeom>
        </p:spPr>
      </p:pic>
      <p:pic>
        <p:nvPicPr>
          <p:cNvPr id="8" name="图片 7" descr="C:\Users\liuzhaobin\Desktop\4.png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03488" y="2907665"/>
            <a:ext cx="478790" cy="609600"/>
          </a:xfrm>
          <a:prstGeom prst="rect">
            <a:avLst/>
          </a:prstGeom>
        </p:spPr>
      </p:pic>
      <p:pic>
        <p:nvPicPr>
          <p:cNvPr id="9" name="图片 8" descr="C:\Users\liuzhaobin\Desktop\5.png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47378" y="2907665"/>
            <a:ext cx="467360" cy="609600"/>
          </a:xfrm>
          <a:prstGeom prst="rect">
            <a:avLst/>
          </a:prstGeom>
        </p:spPr>
      </p:pic>
      <p:pic>
        <p:nvPicPr>
          <p:cNvPr id="10" name="图片 9" descr="C:\Users\liuzhaobin\Desktop\6.png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785870" y="2907665"/>
            <a:ext cx="513715" cy="609600"/>
          </a:xfrm>
          <a:prstGeom prst="rect">
            <a:avLst/>
          </a:prstGeom>
        </p:spPr>
      </p:pic>
      <p:pic>
        <p:nvPicPr>
          <p:cNvPr id="11" name="图片 10" descr="C:\Users\liuzhaobin\Desktop\ppt图\7.png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486275" y="2907665"/>
            <a:ext cx="508635" cy="609600"/>
          </a:xfrm>
          <a:prstGeom prst="rect">
            <a:avLst/>
          </a:prstGeom>
        </p:spPr>
      </p:pic>
      <p:pic>
        <p:nvPicPr>
          <p:cNvPr id="12" name="图片 11" descr="C:\Users\liuzhaobin\Desktop\ppt图\8.png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136833" y="2907665"/>
            <a:ext cx="530860" cy="609600"/>
          </a:xfrm>
          <a:prstGeom prst="rect">
            <a:avLst/>
          </a:prstGeom>
        </p:spPr>
      </p:pic>
      <p:pic>
        <p:nvPicPr>
          <p:cNvPr id="13" name="图片 12" descr="C:\Users\liuzhaobin\Desktop\ppt图\9.png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869305" y="2907665"/>
            <a:ext cx="419735" cy="609600"/>
          </a:xfrm>
          <a:prstGeom prst="rect">
            <a:avLst/>
          </a:prstGeom>
        </p:spPr>
      </p:pic>
      <p:pic>
        <p:nvPicPr>
          <p:cNvPr id="14" name="图片 13" descr="C:\Users\liuzhaobin\Desktop\ppt图\10.png10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605270" y="2907665"/>
            <a:ext cx="434975" cy="609600"/>
          </a:xfrm>
          <a:prstGeom prst="rect">
            <a:avLst/>
          </a:prstGeom>
        </p:spPr>
      </p:pic>
      <p:pic>
        <p:nvPicPr>
          <p:cNvPr id="15" name="图片 14" descr="C:\Users\liuzhaobin\Desktop\ppt图\11.png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316153" y="2907665"/>
            <a:ext cx="576580" cy="609600"/>
          </a:xfrm>
          <a:prstGeom prst="rect">
            <a:avLst/>
          </a:prstGeom>
        </p:spPr>
      </p:pic>
      <p:pic>
        <p:nvPicPr>
          <p:cNvPr id="16" name="图片 15" descr="C:\Users\liuzhaobin\Desktop\ppt图\12.png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8198485" y="2907665"/>
            <a:ext cx="412115" cy="609600"/>
          </a:xfrm>
          <a:prstGeom prst="rect">
            <a:avLst/>
          </a:prstGeom>
        </p:spPr>
      </p:pic>
      <p:pic>
        <p:nvPicPr>
          <p:cNvPr id="17" name="图片 16" descr="C:\Users\liuzhaobin\Desktop\1.png1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485140" y="2907665"/>
            <a:ext cx="503555" cy="609600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/>
        </p:nvGraphicFramePr>
        <p:xfrm>
          <a:off x="1965325" y="4579620"/>
          <a:ext cx="5213353" cy="2042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3245"/>
                <a:gridCol w="730885"/>
                <a:gridCol w="761365"/>
                <a:gridCol w="738507"/>
                <a:gridCol w="742951"/>
                <a:gridCol w="558800"/>
                <a:gridCol w="554990"/>
                <a:gridCol w="562610"/>
              </a:tblGrid>
              <a:tr h="518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对象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第一组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第二组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第三组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第四组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猜测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生肖编号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猜中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A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牛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狗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C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D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马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7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...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375410" y="1553210"/>
            <a:ext cx="509651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二、分析特点，引出新知</a:t>
            </a:r>
            <a:endParaRPr lang="zh-CN" altLang="en-US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816" name="图片 81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71937" y="1337583"/>
            <a:ext cx="719120" cy="996281"/>
          </a:xfrm>
          <a:prstGeom prst="rect">
            <a:avLst/>
          </a:prstGeom>
        </p:spPr>
      </p:pic>
      <p:graphicFrame>
        <p:nvGraphicFramePr>
          <p:cNvPr id="18" name="表格 17"/>
          <p:cNvGraphicFramePr/>
          <p:nvPr/>
        </p:nvGraphicFramePr>
        <p:xfrm>
          <a:off x="652780" y="2472055"/>
          <a:ext cx="5697856" cy="2042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7530"/>
                <a:gridCol w="735331"/>
                <a:gridCol w="727710"/>
                <a:gridCol w="725805"/>
                <a:gridCol w="730091"/>
                <a:gridCol w="550704"/>
                <a:gridCol w="570865"/>
                <a:gridCol w="545465"/>
                <a:gridCol w="554355"/>
              </a:tblGrid>
              <a:tr h="30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对象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第一组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第二组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第三组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第四组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猜测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生肖编号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猜中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四组组合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63A0CC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A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牛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0010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狗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1011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C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1010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D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马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7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是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0111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...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1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248410" y="3009265"/>
            <a:ext cx="2843530" cy="2470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66765" y="2995930"/>
            <a:ext cx="420370" cy="1200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6471842" y="2402585"/>
            <a:ext cx="333917" cy="208235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153535" y="3931285"/>
            <a:ext cx="2133600" cy="24701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410" y="3316605"/>
            <a:ext cx="2843530" cy="2470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8410" y="3623945"/>
            <a:ext cx="2843530" cy="2470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8410" y="3931285"/>
            <a:ext cx="2843530" cy="2470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780" y="4674235"/>
            <a:ext cx="56172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这些数字仅由 </a:t>
            </a:r>
            <a:r>
              <a:rPr lang="en-US" altLang="zh-CN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和</a:t>
            </a:r>
            <a:r>
              <a:rPr lang="en-US" altLang="zh-CN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组成，这样的数是二进制数。</a:t>
            </a:r>
            <a:endParaRPr lang="en-US" altLang="zh-CN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2780" y="5067300"/>
            <a:ext cx="27127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2.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二进制数是</a:t>
            </a:r>
            <a:r>
              <a:rPr lang="zh-CN" altLang="en-US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逢二进一</a:t>
            </a:r>
            <a:r>
              <a:rPr lang="zh-CN" altLang="en-US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r>
              <a:rPr lang="zh-CN" altLang="en-US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52780" y="5460365"/>
            <a:ext cx="39954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3.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二进制数的书写格式：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（</a:t>
            </a:r>
            <a:r>
              <a:rPr 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***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r>
              <a:rPr lang="en-US" baseline="-25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。</a:t>
            </a:r>
            <a:endParaRPr lang="zh-CN" altLang="en-US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52998" y="5853430"/>
            <a:ext cx="50114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4.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生肖编号与一组二进制数都表示同一个生肖。</a:t>
            </a:r>
            <a:endParaRPr lang="zh-CN" altLang="en-US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pic>
        <p:nvPicPr>
          <p:cNvPr id="2053" name="Picture 5" descr="C:\Users\Administrator\AppData\Roaming\com.wonderidea.focusky\Local Store\projects\project2019651439141\extfiles\server_2019418151840364_thu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14" y="1717378"/>
            <a:ext cx="2214458" cy="332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/>
          <p:cNvGrpSpPr/>
          <p:nvPr/>
        </p:nvGrpSpPr>
        <p:grpSpPr>
          <a:xfrm>
            <a:off x="7434580" y="1403350"/>
            <a:ext cx="1502410" cy="863600"/>
            <a:chOff x="11708" y="2210"/>
            <a:chExt cx="2366" cy="1360"/>
          </a:xfrm>
        </p:grpSpPr>
        <p:sp>
          <p:nvSpPr>
            <p:cNvPr id="13" name="云形标注 12"/>
            <p:cNvSpPr/>
            <p:nvPr/>
          </p:nvSpPr>
          <p:spPr>
            <a:xfrm>
              <a:off x="11708" y="2210"/>
              <a:ext cx="2367" cy="1361"/>
            </a:xfrm>
            <a:prstGeom prst="cloudCallout">
              <a:avLst>
                <a:gd name="adj1" fmla="val -29326"/>
                <a:gd name="adj2" fmla="val 80240"/>
              </a:avLst>
            </a:prstGeom>
            <a:solidFill>
              <a:srgbClr val="62C5DC"/>
            </a:solidFill>
            <a:ln>
              <a:solidFill>
                <a:srgbClr val="466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38" y="2446"/>
              <a:ext cx="1757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这个表格有什么特点？</a:t>
              </a:r>
              <a:endParaRPr lang="zh-CN" altLang="en-US" sz="14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434800" y="1403883"/>
            <a:ext cx="1503321" cy="864329"/>
            <a:chOff x="11708" y="4982"/>
            <a:chExt cx="2367" cy="1361"/>
          </a:xfrm>
        </p:grpSpPr>
        <p:sp>
          <p:nvSpPr>
            <p:cNvPr id="45" name="云形标注 44"/>
            <p:cNvSpPr/>
            <p:nvPr/>
          </p:nvSpPr>
          <p:spPr>
            <a:xfrm>
              <a:off x="11708" y="4982"/>
              <a:ext cx="2367" cy="1361"/>
            </a:xfrm>
            <a:prstGeom prst="cloudCallout">
              <a:avLst>
                <a:gd name="adj1" fmla="val -29359"/>
                <a:gd name="adj2" fmla="val 81224"/>
              </a:avLst>
            </a:prstGeom>
            <a:solidFill>
              <a:srgbClr val="62C5DC"/>
            </a:solidFill>
            <a:ln>
              <a:solidFill>
                <a:srgbClr val="466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995" y="5083"/>
              <a:ext cx="1756" cy="11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4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生肖编号和二进制数有什么关系？</a:t>
              </a:r>
              <a:endParaRPr lang="zh-CN" altLang="en-US" sz="14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endParaRPr>
            </a:p>
          </p:txBody>
        </p:sp>
      </p:grpSp>
      <p:sp>
        <p:nvSpPr>
          <p:cNvPr id="66" name="爆炸形 1 65"/>
          <p:cNvSpPr/>
          <p:nvPr/>
        </p:nvSpPr>
        <p:spPr>
          <a:xfrm>
            <a:off x="7775900" y="4004806"/>
            <a:ext cx="1321421" cy="1346509"/>
          </a:xfrm>
          <a:prstGeom prst="irregularSeal1">
            <a:avLst/>
          </a:prstGeom>
          <a:solidFill>
            <a:srgbClr val="62C5DC"/>
          </a:solidFill>
          <a:ln>
            <a:solidFill>
              <a:srgbClr val="466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10+1=?</a:t>
            </a:r>
            <a:endParaRPr lang="en-US" altLang="zh-CN" sz="135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ctr"/>
            <a:r>
              <a:rPr lang="en-US" altLang="zh-CN" sz="135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11+1=?</a:t>
            </a:r>
            <a:endParaRPr lang="en-US" altLang="zh-CN" sz="135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332730" y="5067300"/>
            <a:ext cx="899160" cy="1107440"/>
            <a:chOff x="9313" y="7949"/>
            <a:chExt cx="1416" cy="1744"/>
          </a:xfrm>
        </p:grpSpPr>
        <p:sp>
          <p:nvSpPr>
            <p:cNvPr id="42" name="TextBox 41"/>
            <p:cNvSpPr txBox="1"/>
            <p:nvPr/>
          </p:nvSpPr>
          <p:spPr>
            <a:xfrm>
              <a:off x="9887" y="7949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0</a:t>
              </a:r>
              <a:endPara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454" y="8437"/>
              <a:ext cx="4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+</a:t>
              </a:r>
              <a:endPara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9313" y="9057"/>
              <a:ext cx="1417" cy="2"/>
            </a:xfrm>
            <a:prstGeom prst="line">
              <a:avLst/>
            </a:prstGeom>
            <a:ln w="38100">
              <a:solidFill>
                <a:srgbClr val="466E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41"/>
            <p:cNvSpPr txBox="1"/>
            <p:nvPr/>
          </p:nvSpPr>
          <p:spPr>
            <a:xfrm>
              <a:off x="9901" y="8403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0</a:t>
              </a:r>
              <a:endPara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2" name="TextBox 41"/>
            <p:cNvSpPr txBox="1"/>
            <p:nvPr/>
          </p:nvSpPr>
          <p:spPr>
            <a:xfrm>
              <a:off x="9901" y="9065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0</a:t>
              </a:r>
              <a:endPara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350635" y="5067300"/>
            <a:ext cx="899160" cy="1107440"/>
            <a:chOff x="10963" y="7949"/>
            <a:chExt cx="1416" cy="1744"/>
          </a:xfrm>
        </p:grpSpPr>
        <p:sp>
          <p:nvSpPr>
            <p:cNvPr id="33" name="TextBox 41"/>
            <p:cNvSpPr txBox="1"/>
            <p:nvPr/>
          </p:nvSpPr>
          <p:spPr>
            <a:xfrm>
              <a:off x="11537" y="7949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0</a:t>
              </a:r>
              <a:endPara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34" name="TextBox 42"/>
            <p:cNvSpPr txBox="1"/>
            <p:nvPr/>
          </p:nvSpPr>
          <p:spPr>
            <a:xfrm>
              <a:off x="11104" y="8437"/>
              <a:ext cx="4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+</a:t>
              </a:r>
              <a:endPara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0963" y="9057"/>
              <a:ext cx="1417" cy="2"/>
            </a:xfrm>
            <a:prstGeom prst="line">
              <a:avLst/>
            </a:prstGeom>
            <a:ln w="38100">
              <a:solidFill>
                <a:srgbClr val="466E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1"/>
            <p:cNvSpPr txBox="1"/>
            <p:nvPr/>
          </p:nvSpPr>
          <p:spPr>
            <a:xfrm>
              <a:off x="11551" y="8403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3A0C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1</a:t>
              </a:r>
              <a:endParaRPr lang="en-US" altLang="zh-CN" sz="2000" b="1" dirty="0">
                <a:solidFill>
                  <a:srgbClr val="63A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37" name="TextBox 41"/>
            <p:cNvSpPr txBox="1"/>
            <p:nvPr/>
          </p:nvSpPr>
          <p:spPr>
            <a:xfrm>
              <a:off x="11551" y="9065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3A0C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1</a:t>
              </a:r>
              <a:endParaRPr lang="en-US" altLang="zh-CN" sz="2000" b="1" dirty="0">
                <a:solidFill>
                  <a:srgbClr val="63A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368540" y="5067300"/>
            <a:ext cx="899795" cy="1107440"/>
            <a:chOff x="10963" y="7949"/>
            <a:chExt cx="1417" cy="1744"/>
          </a:xfrm>
        </p:grpSpPr>
        <p:sp>
          <p:nvSpPr>
            <p:cNvPr id="71" name="TextBox 41"/>
            <p:cNvSpPr txBox="1"/>
            <p:nvPr/>
          </p:nvSpPr>
          <p:spPr>
            <a:xfrm>
              <a:off x="11537" y="7949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3A0C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1</a:t>
              </a:r>
              <a:endParaRPr lang="en-US" altLang="zh-CN" sz="2000" b="1" dirty="0">
                <a:solidFill>
                  <a:srgbClr val="63A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72" name="TextBox 42"/>
            <p:cNvSpPr txBox="1"/>
            <p:nvPr/>
          </p:nvSpPr>
          <p:spPr>
            <a:xfrm>
              <a:off x="11104" y="8437"/>
              <a:ext cx="4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+</a:t>
              </a:r>
              <a:endPara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10963" y="9057"/>
              <a:ext cx="1417" cy="2"/>
            </a:xfrm>
            <a:prstGeom prst="line">
              <a:avLst/>
            </a:prstGeom>
            <a:ln w="38100">
              <a:solidFill>
                <a:srgbClr val="466E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41"/>
            <p:cNvSpPr txBox="1"/>
            <p:nvPr/>
          </p:nvSpPr>
          <p:spPr>
            <a:xfrm>
              <a:off x="11551" y="8403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3A0C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1</a:t>
              </a:r>
              <a:endParaRPr lang="en-US" altLang="zh-CN" sz="2000" b="1" dirty="0">
                <a:solidFill>
                  <a:srgbClr val="63A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75" name="TextBox 41"/>
            <p:cNvSpPr txBox="1"/>
            <p:nvPr/>
          </p:nvSpPr>
          <p:spPr>
            <a:xfrm>
              <a:off x="11104" y="9065"/>
              <a:ext cx="50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3A0C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1</a:t>
              </a:r>
              <a:endParaRPr lang="en-US" altLang="zh-CN" sz="2000" b="1" dirty="0">
                <a:solidFill>
                  <a:srgbClr val="63A0C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76" name="TextBox 41"/>
          <p:cNvSpPr txBox="1"/>
          <p:nvPr/>
        </p:nvSpPr>
        <p:spPr>
          <a:xfrm>
            <a:off x="7741920" y="5770880"/>
            <a:ext cx="3181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0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4445" y="2665730"/>
            <a:ext cx="9152890" cy="564515"/>
          </a:xfrm>
        </p:spPr>
        <p:txBody>
          <a:bodyPr/>
          <a:lstStyle/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环节三</a:t>
            </a:r>
            <a:endParaRPr lang="en-US" altLang="zh-CN" sz="3200" b="1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2527723" y="3447153"/>
            <a:ext cx="4088422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lt"/>
              </a:rPr>
              <a:t>自主探究，学习新知</a:t>
            </a:r>
            <a:endParaRPr lang="zh-CN" altLang="en-US" sz="2000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WPS 演示</Application>
  <PresentationFormat>全屏显示(4:3)</PresentationFormat>
  <Paragraphs>414</Paragraphs>
  <Slides>23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楷体_GB2312</vt:lpstr>
      <vt:lpstr>微软雅黑</vt:lpstr>
      <vt:lpstr>Arial Unicode MS</vt:lpstr>
      <vt:lpstr>Calibri</vt:lpstr>
      <vt:lpstr>楷体</vt:lpstr>
      <vt:lpstr>Tw Cen MT</vt:lpstr>
      <vt:lpstr>电路</vt:lpstr>
      <vt:lpstr>PowerPoint 演示文稿</vt:lpstr>
      <vt:lpstr>PowerPoint 演示文稿</vt:lpstr>
      <vt:lpstr>PowerPoint 演示文稿</vt:lpstr>
      <vt:lpstr>环节一</vt:lpstr>
      <vt:lpstr>PowerPoint 演示文稿</vt:lpstr>
      <vt:lpstr>环节二</vt:lpstr>
      <vt:lpstr>一、生肖编号，做好记录</vt:lpstr>
      <vt:lpstr>PowerPoint 演示文稿</vt:lpstr>
      <vt:lpstr>环节三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环节四</vt:lpstr>
      <vt:lpstr>PowerPoint 演示文稿</vt:lpstr>
      <vt:lpstr>环节五</vt:lpstr>
      <vt:lpstr>PowerPoint 演示文稿</vt:lpstr>
      <vt:lpstr>环节六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黑板说课公开课</dc:title>
  <dc:creator>第一PPT</dc:creator>
  <cp:keywords>www.1ppt.com</cp:keywords>
  <dc:description>第一PPT</dc:description>
  <cp:lastModifiedBy>朱敬文</cp:lastModifiedBy>
  <cp:revision>192</cp:revision>
  <dcterms:created xsi:type="dcterms:W3CDTF">2015-12-25T04:35:00Z</dcterms:created>
  <dcterms:modified xsi:type="dcterms:W3CDTF">2020-07-10T10:37:59Z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