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2" r:id="rId2"/>
  </p:sldMasterIdLst>
  <p:notesMasterIdLst>
    <p:notesMasterId r:id="rId14"/>
  </p:notesMasterIdLst>
  <p:handoutMasterIdLst>
    <p:handoutMasterId r:id="rId15"/>
  </p:handoutMasterIdLst>
  <p:sldIdLst>
    <p:sldId id="267" r:id="rId3"/>
    <p:sldId id="268" r:id="rId4"/>
    <p:sldId id="269" r:id="rId5"/>
    <p:sldId id="270" r:id="rId6"/>
    <p:sldId id="271" r:id="rId7"/>
    <p:sldId id="272" r:id="rId8"/>
    <p:sldId id="277" r:id="rId9"/>
    <p:sldId id="274" r:id="rId10"/>
    <p:sldId id="275" r:id="rId11"/>
    <p:sldId id="276" r:id="rId12"/>
    <p:sldId id="266" r:id="rId13"/>
  </p:sldIdLst>
  <p:sldSz cx="9144000" cy="6858000" type="screen4x3"/>
  <p:notesSz cx="6858000" cy="9144000"/>
  <p:embeddedFontLst>
    <p:embeddedFont>
      <p:font typeface="Tw Cen MT" panose="020B0602020104020603" pitchFamily="34" charset="0"/>
      <p:regular r:id="rId16"/>
      <p:bold r:id="rId17"/>
      <p:italic r:id="rId18"/>
      <p:boldItalic r:id="rId19"/>
    </p:embeddedFont>
    <p:embeddedFont>
      <p:font typeface="微软雅黑" panose="020B0503020204020204" pitchFamily="34" charset="-122"/>
      <p:regular r:id="rId20"/>
      <p:bold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-1320" y="-234"/>
      </p:cViewPr>
      <p:guideLst>
        <p:guide orient="horz" pos="2044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2019/8/29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1571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2019/8/29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808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1.2.4数据压缩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959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1.2.4 数据压缩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6388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1.2.4数据压缩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 userDrawn="1"/>
        </p:nvSpPr>
        <p:spPr>
          <a:xfrm>
            <a:off x="285750" y="184150"/>
            <a:ext cx="59594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1.2.4 数据压缩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楷体_GB2312" panose="02010609030101010101" pitchFamily="49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楷体_GB2312" panose="02010609030101010101" pitchFamily="49" charset="-122"/>
            </a:endParaRPr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 cstate="print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353820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作品交流展示与评价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02485" y="2701290"/>
            <a:ext cx="4939030" cy="14554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1.分组展示实验报告及压缩成果。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2.参照项目评价表，完成自评和互评。</a:t>
            </a:r>
          </a:p>
          <a:p>
            <a:pPr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3</a:t>
            </a:r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.完善并提交实验报告。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  <a:cs typeface="楷体_GB2312" panose="02010609030101010101" pitchFamily="49" charset="-122"/>
              </a:rPr>
              <a:t>Thanks  for  watching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407285" y="3061335"/>
            <a:ext cx="59397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l"/>
            <a:r>
              <a:rPr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1.2.</a:t>
            </a:r>
            <a:r>
              <a:rPr lang="en-US"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4 </a:t>
            </a:r>
            <a:r>
              <a:rPr lang="zh-CN" altLang="en-US" dirty="0">
                <a:solidFill>
                  <a:schemeClr val="bg1"/>
                </a:solidFill>
                <a:effectLst/>
                <a:cs typeface="楷体_GB2312" panose="02010609030101010101" pitchFamily="49" charset="-122"/>
              </a:rPr>
              <a:t>数据压缩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“我运动、我快乐”打卡活动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94055" y="3147060"/>
            <a:ext cx="2520950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分享成果的文件形式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829685" y="2101850"/>
            <a:ext cx="716915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文字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829685" y="2624455"/>
            <a:ext cx="717550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图片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829685" y="3147060"/>
            <a:ext cx="717550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音频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829685" y="3669665"/>
            <a:ext cx="717550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视频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829685" y="4192270"/>
            <a:ext cx="717550" cy="398780"/>
          </a:xfrm>
          <a:prstGeom prst="rect">
            <a:avLst/>
          </a:prstGeom>
          <a:noFill/>
          <a:ln w="25400">
            <a:solidFill>
              <a:srgbClr val="466E8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动画</a:t>
            </a:r>
          </a:p>
        </p:txBody>
      </p:sp>
      <p:cxnSp>
        <p:nvCxnSpPr>
          <p:cNvPr id="13" name="直接箭头连接符 12"/>
          <p:cNvCxnSpPr>
            <a:stCxn id="5" idx="3"/>
            <a:endCxn id="10" idx="1"/>
          </p:cNvCxnSpPr>
          <p:nvPr/>
        </p:nvCxnSpPr>
        <p:spPr>
          <a:xfrm>
            <a:off x="3206750" y="3346450"/>
            <a:ext cx="614680" cy="1045210"/>
          </a:xfrm>
          <a:prstGeom prst="straightConnector1">
            <a:avLst/>
          </a:prstGeom>
          <a:ln w="25400">
            <a:solidFill>
              <a:srgbClr val="466E8C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77426" y="1836103"/>
            <a:ext cx="145923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solidFill>
                  <a:srgbClr val="466E8C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问题汇总：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5578475" y="2474595"/>
            <a:ext cx="2458085" cy="3987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zh-CN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文件大，不能上传</a:t>
            </a:r>
            <a:endParaRPr lang="zh-CN" altLang="en-US" sz="2000" b="1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913755" y="3201035"/>
            <a:ext cx="1786890" cy="3987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上传速度慢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5153660" y="3927475"/>
            <a:ext cx="3248660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0" algn="ctr"/>
            <a:r>
              <a:rPr lang="zh-CN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查看文件时，打开时间过长</a:t>
            </a:r>
          </a:p>
        </p:txBody>
      </p:sp>
      <p:sp>
        <p:nvSpPr>
          <p:cNvPr id="22" name="矩形 21"/>
          <p:cNvSpPr/>
          <p:nvPr/>
        </p:nvSpPr>
        <p:spPr>
          <a:xfrm>
            <a:off x="5024755" y="2250440"/>
            <a:ext cx="3506470" cy="2339975"/>
          </a:xfrm>
          <a:prstGeom prst="rect">
            <a:avLst/>
          </a:prstGeom>
          <a:noFill/>
          <a:ln w="25400" cmpd="sng">
            <a:solidFill>
              <a:srgbClr val="466E8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6552248" y="4590891"/>
            <a:ext cx="451485" cy="257175"/>
          </a:xfrm>
          <a:prstGeom prst="downArrow">
            <a:avLst/>
          </a:prstGeom>
          <a:solidFill>
            <a:schemeClr val="accent5"/>
          </a:solidFill>
          <a:ln>
            <a:solidFill>
              <a:srgbClr val="466E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431280" y="4888071"/>
            <a:ext cx="69342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压缩</a:t>
            </a:r>
          </a:p>
        </p:txBody>
      </p:sp>
      <p:sp>
        <p:nvSpPr>
          <p:cNvPr id="25" name="矩形 24"/>
          <p:cNvSpPr/>
          <p:nvPr/>
        </p:nvSpPr>
        <p:spPr>
          <a:xfrm rot="1800000">
            <a:off x="5316220" y="5351546"/>
            <a:ext cx="695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.zip</a:t>
            </a:r>
          </a:p>
        </p:txBody>
      </p:sp>
      <p:sp>
        <p:nvSpPr>
          <p:cNvPr id="3" name="矩形 2"/>
          <p:cNvSpPr/>
          <p:nvPr/>
        </p:nvSpPr>
        <p:spPr>
          <a:xfrm rot="19980000">
            <a:off x="7591267" y="5362575"/>
            <a:ext cx="695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.rar</a:t>
            </a:r>
          </a:p>
        </p:txBody>
      </p:sp>
      <p:sp>
        <p:nvSpPr>
          <p:cNvPr id="27" name="矩形 26"/>
          <p:cNvSpPr/>
          <p:nvPr/>
        </p:nvSpPr>
        <p:spPr>
          <a:xfrm>
            <a:off x="6176645" y="5816600"/>
            <a:ext cx="1203960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工具软件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94055" y="4888230"/>
            <a:ext cx="3852545" cy="1327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20000"/>
              </a:lnSpc>
              <a:spcBef>
                <a:spcPts val="1000"/>
              </a:spcBef>
            </a:pPr>
            <a:r>
              <a:rPr lang="zh-CN" sz="20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数据压缩的目的：</a:t>
            </a:r>
          </a:p>
          <a:p>
            <a:pPr indent="0" fontAlgn="auto">
              <a:lnSpc>
                <a:spcPct val="120000"/>
              </a:lnSpc>
              <a:spcBef>
                <a:spcPts val="1000"/>
              </a:spcBef>
            </a:pPr>
            <a:r>
              <a:rPr lang="zh-CN" sz="2000" b="1" u="sng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使文件更少地占用存储空间和缩短传输时间。</a:t>
            </a:r>
            <a:endParaRPr lang="zh-CN" altLang="en-US" sz="2000" b="1" u="sng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cxnSp>
        <p:nvCxnSpPr>
          <p:cNvPr id="4" name="直接箭头连接符 3"/>
          <p:cNvCxnSpPr>
            <a:stCxn id="5" idx="3"/>
            <a:endCxn id="9" idx="1"/>
          </p:cNvCxnSpPr>
          <p:nvPr/>
        </p:nvCxnSpPr>
        <p:spPr>
          <a:xfrm>
            <a:off x="3206750" y="3346450"/>
            <a:ext cx="614680" cy="522605"/>
          </a:xfrm>
          <a:prstGeom prst="straightConnector1">
            <a:avLst/>
          </a:prstGeom>
          <a:ln w="25400">
            <a:solidFill>
              <a:srgbClr val="466E8C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8" idx="1"/>
          </p:cNvCxnSpPr>
          <p:nvPr/>
        </p:nvCxnSpPr>
        <p:spPr>
          <a:xfrm>
            <a:off x="3206750" y="3346450"/>
            <a:ext cx="614680" cy="0"/>
          </a:xfrm>
          <a:prstGeom prst="straightConnector1">
            <a:avLst/>
          </a:prstGeom>
          <a:ln w="25400">
            <a:solidFill>
              <a:srgbClr val="466E8C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5" idx="3"/>
            <a:endCxn id="7" idx="1"/>
          </p:cNvCxnSpPr>
          <p:nvPr/>
        </p:nvCxnSpPr>
        <p:spPr>
          <a:xfrm flipV="1">
            <a:off x="3206750" y="2823845"/>
            <a:ext cx="614680" cy="522605"/>
          </a:xfrm>
          <a:prstGeom prst="straightConnector1">
            <a:avLst/>
          </a:prstGeom>
          <a:ln w="25400">
            <a:solidFill>
              <a:srgbClr val="466E8C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5" idx="3"/>
            <a:endCxn id="6" idx="1"/>
          </p:cNvCxnSpPr>
          <p:nvPr/>
        </p:nvCxnSpPr>
        <p:spPr>
          <a:xfrm flipV="1">
            <a:off x="3206750" y="2301240"/>
            <a:ext cx="614680" cy="1045210"/>
          </a:xfrm>
          <a:prstGeom prst="straightConnector1">
            <a:avLst/>
          </a:prstGeom>
          <a:ln w="25400">
            <a:solidFill>
              <a:srgbClr val="466E8C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不同格式的图片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/>
          <a:srcRect l="41126" r="12745" b="50499"/>
          <a:stretch>
            <a:fillRect/>
          </a:stretch>
        </p:blipFill>
        <p:spPr>
          <a:xfrm>
            <a:off x="5652294" y="3471251"/>
            <a:ext cx="1418749" cy="1080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rcRect r="15648"/>
          <a:stretch>
            <a:fillRect/>
          </a:stretch>
        </p:blipFill>
        <p:spPr>
          <a:xfrm>
            <a:off x="5652294" y="4805704"/>
            <a:ext cx="1432560" cy="10801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2294" y="2136934"/>
            <a:ext cx="1426220" cy="10800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7268210" y="2477147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bmp</a:t>
            </a:r>
            <a:endParaRPr lang="en-US" altLang="zh-CN" sz="2000" b="1" dirty="0"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268210" y="3812802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jpg</a:t>
            </a:r>
            <a:endParaRPr lang="en-US" altLang="zh-CN" sz="2000" b="1" dirty="0"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268210" y="5146619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b="1" dirty="0" err="1" smtClean="0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png</a:t>
            </a:r>
            <a:endParaRPr lang="en-US" altLang="zh-CN" sz="2000" b="1" dirty="0"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2457812002"/>
              </p:ext>
            </p:extLst>
          </p:nvPr>
        </p:nvGraphicFramePr>
        <p:xfrm>
          <a:off x="1130935" y="3249295"/>
          <a:ext cx="4109085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62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903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项目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bmp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jpg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err="1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png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大小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清晰度</a:t>
                      </a:r>
                      <a:endParaRPr lang="zh-CN" altLang="en-US" b="1" dirty="0">
                        <a:solidFill>
                          <a:srgbClr val="7030A0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尺寸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362835" y="362839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59785" y="362839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37685" y="3628390"/>
            <a:ext cx="6934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较小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362835" y="400177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高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465320" y="400177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高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59785" y="4001770"/>
            <a:ext cx="4381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低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232150" y="4374515"/>
            <a:ext cx="69342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相同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3" grpId="0"/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不同图片格式的区别</a:t>
            </a:r>
          </a:p>
        </p:txBody>
      </p:sp>
      <p:graphicFrame>
        <p:nvGraphicFramePr>
          <p:cNvPr id="3" name="表格 2"/>
          <p:cNvGraphicFramePr/>
          <p:nvPr>
            <p:extLst>
              <p:ext uri="{D42A27DB-BD31-4B8C-83A1-F6EECF244321}">
                <p14:modId xmlns:p14="http://schemas.microsoft.com/office/powerpoint/2010/main" val="3018327463"/>
              </p:ext>
            </p:extLst>
          </p:nvPr>
        </p:nvGraphicFramePr>
        <p:xfrm>
          <a:off x="899160" y="3009900"/>
          <a:ext cx="3863975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9842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982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681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格式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压缩模式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特点及用途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bmp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jpg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b="1" dirty="0" err="1" smtClean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png</a:t>
                      </a:r>
                      <a:endParaRPr lang="en-US" altLang="zh-CN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5878195" y="2140585"/>
            <a:ext cx="1344930" cy="1313180"/>
          </a:xfrm>
          <a:prstGeom prst="ellipse">
            <a:avLst/>
          </a:prstGeom>
          <a:noFill/>
          <a:ln w="25400">
            <a:solidFill>
              <a:srgbClr val="466E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48680" y="2382520"/>
            <a:ext cx="120396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常用数据</a:t>
            </a:r>
          </a:p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压缩方法</a:t>
            </a:r>
          </a:p>
        </p:txBody>
      </p:sp>
      <p:sp>
        <p:nvSpPr>
          <p:cNvPr id="8" name="椭圆 7"/>
          <p:cNvSpPr/>
          <p:nvPr/>
        </p:nvSpPr>
        <p:spPr>
          <a:xfrm>
            <a:off x="5110480" y="4007485"/>
            <a:ext cx="1106170" cy="1080135"/>
          </a:xfrm>
          <a:prstGeom prst="ellipse">
            <a:avLst/>
          </a:prstGeom>
          <a:noFill/>
          <a:ln w="25400">
            <a:solidFill>
              <a:srgbClr val="466E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24145" y="4194175"/>
            <a:ext cx="879475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无损压缩</a:t>
            </a:r>
          </a:p>
        </p:txBody>
      </p:sp>
      <p:sp>
        <p:nvSpPr>
          <p:cNvPr id="11" name="椭圆 10"/>
          <p:cNvSpPr/>
          <p:nvPr/>
        </p:nvSpPr>
        <p:spPr>
          <a:xfrm>
            <a:off x="6950075" y="4007485"/>
            <a:ext cx="1106170" cy="1080135"/>
          </a:xfrm>
          <a:prstGeom prst="ellipse">
            <a:avLst/>
          </a:prstGeom>
          <a:noFill/>
          <a:ln w="25400">
            <a:solidFill>
              <a:srgbClr val="466E8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101205" y="4194175"/>
            <a:ext cx="80391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 fontAlgn="auto">
              <a:lnSpc>
                <a:spcPct val="120000"/>
              </a:lnSpc>
            </a:pPr>
            <a:r>
              <a:rPr lang="zh-CN" altLang="en-US" sz="2000" b="1"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有损压缩</a:t>
            </a:r>
          </a:p>
        </p:txBody>
      </p:sp>
      <p:cxnSp>
        <p:nvCxnSpPr>
          <p:cNvPr id="13" name="直接箭头连接符 12"/>
          <p:cNvCxnSpPr>
            <a:stCxn id="4" idx="4"/>
            <a:endCxn id="8" idx="0"/>
          </p:cNvCxnSpPr>
          <p:nvPr/>
        </p:nvCxnSpPr>
        <p:spPr>
          <a:xfrm flipH="1">
            <a:off x="5671820" y="3453765"/>
            <a:ext cx="887095" cy="553720"/>
          </a:xfrm>
          <a:prstGeom prst="straightConnector1">
            <a:avLst/>
          </a:prstGeom>
          <a:ln w="25400">
            <a:solidFill>
              <a:srgbClr val="466E8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11" idx="0"/>
          </p:cNvCxnSpPr>
          <p:nvPr/>
        </p:nvCxnSpPr>
        <p:spPr>
          <a:xfrm>
            <a:off x="6558915" y="3453765"/>
            <a:ext cx="952500" cy="553720"/>
          </a:xfrm>
          <a:prstGeom prst="straightConnector1">
            <a:avLst/>
          </a:prstGeom>
          <a:ln w="25400">
            <a:solidFill>
              <a:srgbClr val="466E8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006600" y="3378200"/>
            <a:ext cx="94869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无压缩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878965" y="376428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有损压缩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78965" y="414528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无损压缩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20415" y="3378200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打印</a:t>
            </a:r>
            <a:r>
              <a:rPr lang="en-US" altLang="zh-CN" sz="2000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……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140075" y="377698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网络传输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……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71825" y="4160520"/>
            <a:ext cx="15621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透明背景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……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信息描述：请用尽量少的文字描述下列内容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1645" y="1912938"/>
            <a:ext cx="5680710" cy="50673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CCCEEEEEEEEEEEETWWWWW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699419" y="3291840"/>
          <a:ext cx="1893570" cy="1929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4725511" y="3114675"/>
          <a:ext cx="2703195" cy="276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信息描述：请用尽量少的文字描述下列内容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731645" y="1912938"/>
            <a:ext cx="5680710" cy="506730"/>
          </a:xfrm>
          <a:prstGeom prst="rect">
            <a:avLst/>
          </a:prstGeom>
          <a:noFill/>
          <a:ln w="25400">
            <a:solidFill>
              <a:schemeClr val="tx1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700" b="1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ABABABABCCCDDCCCDDEEFFZH</a:t>
            </a:r>
          </a:p>
        </p:txBody>
      </p:sp>
      <p:graphicFrame>
        <p:nvGraphicFramePr>
          <p:cNvPr id="6" name="表格 5"/>
          <p:cNvGraphicFramePr/>
          <p:nvPr/>
        </p:nvGraphicFramePr>
        <p:xfrm>
          <a:off x="1802130" y="3291840"/>
          <a:ext cx="1893570" cy="1929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5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7051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59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4496276" y="3114675"/>
          <a:ext cx="2703195" cy="2760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35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00355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 sz="1350"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楷体_GB2312" panose="02010609030101010101" pitchFamily="49" charset="-122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4445" y="1132205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相关概念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041240" y="1696402"/>
            <a:ext cx="7118509" cy="1123950"/>
            <a:chOff x="2232" y="2801"/>
            <a:chExt cx="14947" cy="2360"/>
          </a:xfrm>
        </p:grpSpPr>
        <p:sp>
          <p:nvSpPr>
            <p:cNvPr id="100" name="文本框 99"/>
            <p:cNvSpPr txBox="1"/>
            <p:nvPr/>
          </p:nvSpPr>
          <p:spPr>
            <a:xfrm>
              <a:off x="2651" y="3418"/>
              <a:ext cx="14528" cy="1743"/>
            </a:xfrm>
            <a:prstGeom prst="rect">
              <a:avLst/>
            </a:prstGeom>
            <a:noFill/>
            <a:ln w="25400">
              <a:solidFill>
                <a:srgbClr val="466E8C"/>
              </a:solidFill>
              <a:prstDash val="lgDashDotDot"/>
            </a:ln>
          </p:spPr>
          <p:txBody>
            <a:bodyPr wrap="square">
              <a:spAutoFit/>
            </a:bodyPr>
            <a:lstStyle/>
            <a:p>
              <a:pPr marL="0" indent="0" fontAlgn="auto">
                <a:lnSpc>
                  <a:spcPct val="120000"/>
                </a:lnSpc>
              </a:pPr>
              <a:r>
                <a:rPr lang="zh-CN" sz="2000" b="1" dirty="0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数据压缩：</a:t>
              </a:r>
              <a:r>
                <a:rPr lang="zh-CN" sz="2000" b="1" dirty="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在不损失有用信息的前提下，按照一定的编码规则对数据进行重新组合，以去除数据冗余。</a:t>
              </a:r>
              <a:endPara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2232" y="2801"/>
              <a:ext cx="865" cy="1064"/>
              <a:chOff x="2232" y="2801"/>
              <a:chExt cx="865" cy="1064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2232" y="2915"/>
                <a:ext cx="865" cy="83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66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2287" y="2801"/>
                <a:ext cx="748" cy="1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 sz="27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  <a:cs typeface="楷体_GB2312" panose="02010609030101010101" pitchFamily="49" charset="-122"/>
                  </a:rPr>
                  <a:t>1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1031716" y="3176426"/>
            <a:ext cx="7147084" cy="1322232"/>
            <a:chOff x="2213" y="5335"/>
            <a:chExt cx="15007" cy="2777"/>
          </a:xfrm>
        </p:grpSpPr>
        <p:sp>
          <p:nvSpPr>
            <p:cNvPr id="4" name="文本框 3"/>
            <p:cNvSpPr txBox="1"/>
            <p:nvPr/>
          </p:nvSpPr>
          <p:spPr>
            <a:xfrm>
              <a:off x="2652" y="5981"/>
              <a:ext cx="14568" cy="2131"/>
            </a:xfrm>
            <a:prstGeom prst="rect">
              <a:avLst/>
            </a:prstGeom>
            <a:noFill/>
            <a:ln w="25400">
              <a:solidFill>
                <a:srgbClr val="466E8C"/>
              </a:solidFill>
              <a:prstDash val="lgDashDotDot"/>
            </a:ln>
          </p:spPr>
          <p:txBody>
            <a:bodyPr wrap="square">
              <a:spAutoFit/>
            </a:bodyPr>
            <a:lstStyle/>
            <a:p>
              <a:pPr marL="0" indent="0">
                <a:lnSpc>
                  <a:spcPct val="150000"/>
                </a:lnSpc>
              </a:pPr>
              <a:r>
                <a:rPr lang="zh-CN" sz="2000" b="1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无损压缩：</a:t>
              </a:r>
              <a:r>
                <a:rPr lang="zh-CN" sz="2000" b="1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压缩后的数据进行还原后，得到的数据与压缩前完全相同。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213" y="5335"/>
              <a:ext cx="881" cy="1064"/>
              <a:chOff x="2212" y="2804"/>
              <a:chExt cx="881" cy="106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212" y="2934"/>
                <a:ext cx="881" cy="845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66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87" y="2804"/>
                <a:ext cx="748" cy="1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 sz="27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  <a:cs typeface="楷体_GB2312" panose="02010609030101010101" pitchFamily="49" charset="-122"/>
                  </a:rPr>
                  <a:t>2</a:t>
                </a:r>
              </a:p>
            </p:txBody>
          </p:sp>
        </p:grpSp>
      </p:grpSp>
      <p:grpSp>
        <p:nvGrpSpPr>
          <p:cNvPr id="17" name="组合 16"/>
          <p:cNvGrpSpPr/>
          <p:nvPr/>
        </p:nvGrpSpPr>
        <p:grpSpPr>
          <a:xfrm>
            <a:off x="1025525" y="4761868"/>
            <a:ext cx="7178517" cy="1480547"/>
            <a:chOff x="2180" y="7124"/>
            <a:chExt cx="15073" cy="3110"/>
          </a:xfrm>
        </p:grpSpPr>
        <p:sp>
          <p:nvSpPr>
            <p:cNvPr id="5" name="文本框 4"/>
            <p:cNvSpPr txBox="1"/>
            <p:nvPr/>
          </p:nvSpPr>
          <p:spPr>
            <a:xfrm>
              <a:off x="2653" y="7716"/>
              <a:ext cx="14600" cy="2518"/>
            </a:xfrm>
            <a:prstGeom prst="rect">
              <a:avLst/>
            </a:prstGeom>
            <a:noFill/>
            <a:ln w="25400">
              <a:solidFill>
                <a:srgbClr val="466E8C"/>
              </a:solidFill>
              <a:prstDash val="lgDashDotDot"/>
            </a:ln>
          </p:spPr>
          <p:txBody>
            <a:bodyPr wrap="square">
              <a:spAutoFit/>
            </a:bodyPr>
            <a:lstStyle/>
            <a:p>
              <a:pPr marL="0" indent="0" fontAlgn="auto">
                <a:lnSpc>
                  <a:spcPct val="120000"/>
                </a:lnSpc>
              </a:pPr>
              <a:r>
                <a:rPr lang="zh-CN" sz="2000" b="1">
                  <a:solidFill>
                    <a:srgbClr val="466E8C"/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有损压缩：</a:t>
              </a:r>
              <a:r>
                <a:rPr lang="zh-CN" sz="2000" b="1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  <a:sym typeface="+mn-ea"/>
                </a:rPr>
                <a:t>在</a:t>
              </a:r>
              <a:r>
                <a:rPr lang="zh-CN" sz="2000" b="1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rPr>
                <a:t>压缩过程中会损失一定的信息，压缩后的数据无法还原成压缩前的数据。音视频的压缩，经常采用有损压缩的方式。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2180" y="7124"/>
              <a:ext cx="876" cy="1064"/>
              <a:chOff x="2199" y="2757"/>
              <a:chExt cx="876" cy="106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199" y="2892"/>
                <a:ext cx="876" cy="841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466E8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latin typeface="楷体_GB2312" panose="02010609030101010101" pitchFamily="49" charset="-122"/>
                  <a:ea typeface="楷体_GB2312" panose="02010609030101010101" pitchFamily="49" charset="-122"/>
                  <a:cs typeface="楷体_GB2312" panose="02010609030101010101" pitchFamily="49" charset="-122"/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2240" y="2757"/>
                <a:ext cx="748" cy="10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spAutoFit/>
              </a:bodyPr>
              <a:lstStyle/>
              <a:p>
                <a:pPr algn="ctr"/>
                <a:r>
                  <a:rPr lang="en-US" altLang="zh-CN" sz="2700" b="1" dirty="0"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  <a:cs typeface="楷体_GB2312" panose="02010609030101010101" pitchFamily="49" charset="-122"/>
                  </a:rPr>
                  <a:t>3</a:t>
                </a: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-5080" y="1295400"/>
            <a:ext cx="9152890" cy="564515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3200" b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压缩自己的运动成果文件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322070" y="2583180"/>
          <a:ext cx="6500630" cy="1524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6997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29617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序号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类型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压缩后类型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原始大小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压缩后大小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b="1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备注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b="1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103630" y="4519930"/>
            <a:ext cx="7117080" cy="94352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</a:pPr>
            <a:r>
              <a:rPr lang="zh-CN" sz="2000" b="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在压缩图片、音视频文件的过程中，压缩后文件的大小与哪些因素有关？</a:t>
            </a:r>
            <a:endParaRPr lang="zh-CN" altLang="en-US" sz="2000" b="0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1338" y="4311491"/>
            <a:ext cx="871855" cy="92202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69385" y="2159635"/>
            <a:ext cx="120396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000" b="1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实验报告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325</Words>
  <Application>Microsoft Office PowerPoint</Application>
  <PresentationFormat>全屏显示(4:3)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楷体_GB2312</vt:lpstr>
      <vt:lpstr>Tw Cen MT</vt:lpstr>
      <vt:lpstr>微软雅黑</vt:lpstr>
      <vt:lpstr>电路</vt:lpstr>
      <vt:lpstr>1_电路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king</dc:creator>
  <cp:lastModifiedBy>whaty</cp:lastModifiedBy>
  <cp:revision>42</cp:revision>
  <dcterms:created xsi:type="dcterms:W3CDTF">2019-06-04T00:38:00Z</dcterms:created>
  <dcterms:modified xsi:type="dcterms:W3CDTF">2019-08-29T09:20:13Z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