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handoutMasterIdLst>
    <p:handoutMasterId r:id="rId22"/>
  </p:handoutMasterIdLst>
  <p:sldIdLst>
    <p:sldId id="434" r:id="rId2"/>
    <p:sldId id="435" r:id="rId3"/>
    <p:sldId id="436" r:id="rId4"/>
    <p:sldId id="438" r:id="rId5"/>
    <p:sldId id="439" r:id="rId6"/>
    <p:sldId id="440" r:id="rId7"/>
    <p:sldId id="441" r:id="rId8"/>
    <p:sldId id="453" r:id="rId9"/>
    <p:sldId id="454" r:id="rId10"/>
    <p:sldId id="444" r:id="rId11"/>
    <p:sldId id="445" r:id="rId12"/>
    <p:sldId id="446" r:id="rId13"/>
    <p:sldId id="455" r:id="rId14"/>
    <p:sldId id="456" r:id="rId15"/>
    <p:sldId id="449" r:id="rId16"/>
    <p:sldId id="450" r:id="rId17"/>
    <p:sldId id="457" r:id="rId18"/>
    <p:sldId id="452" r:id="rId19"/>
    <p:sldId id="437" r:id="rId20"/>
  </p:sldIdLst>
  <p:sldSz cx="9144000" cy="6858000" type="screen4x3"/>
  <p:notesSz cx="6858000" cy="9144000"/>
  <p:embeddedFontLst>
    <p:embeddedFont>
      <p:font typeface="楷体" panose="02010609060101010101" pitchFamily="49" charset="-122"/>
      <p:regular r:id="rId23"/>
    </p:embeddedFont>
    <p:embeddedFont>
      <p:font typeface="微软雅黑" panose="020B0503020204020204" pitchFamily="34" charset="-122"/>
      <p:regular r:id="rId24"/>
      <p:bold r:id="rId25"/>
    </p:embeddedFont>
    <p:embeddedFont>
      <p:font typeface="Calibri" panose="020F0502020204030204" pitchFamily="34" charset="0"/>
      <p:regular r:id="rId26"/>
      <p:bold r:id="rId27"/>
      <p:italic r:id="rId28"/>
      <p:boldItalic r:id="rId29"/>
    </p:embeddedFont>
    <p:embeddedFont>
      <p:font typeface="Tw Cen MT" panose="020B0602020104020603" pitchFamily="34" charset="0"/>
      <p:regular r:id="rId30"/>
      <p:bold r:id="rId31"/>
      <p:italic r:id="rId32"/>
      <p:boldItalic r:id="rId33"/>
    </p:embeddedFont>
  </p:embeddedFontLst>
  <p:defaultTextStyle>
    <a:defPPr>
      <a:defRPr lang="zh-CN"/>
    </a:defPPr>
    <a:lvl1pPr algn="l" defTabSz="1028700" rtl="0" fontAlgn="base">
      <a:spcBef>
        <a:spcPct val="0"/>
      </a:spcBef>
      <a:spcAft>
        <a:spcPct val="0"/>
      </a:spcAft>
      <a:defRPr sz="2000" kern="1200">
        <a:solidFill>
          <a:schemeClr val="tx1"/>
        </a:solidFill>
        <a:latin typeface="Calibri" panose="020F0502020204030204" pitchFamily="34" charset="0"/>
        <a:ea typeface="宋体" panose="02010600030101010101" pitchFamily="2" charset="-122"/>
        <a:cs typeface="+mn-cs"/>
      </a:defRPr>
    </a:lvl1pPr>
    <a:lvl2pPr marL="514350" indent="-57150" algn="l" defTabSz="1028700" rtl="0" fontAlgn="base">
      <a:spcBef>
        <a:spcPct val="0"/>
      </a:spcBef>
      <a:spcAft>
        <a:spcPct val="0"/>
      </a:spcAft>
      <a:defRPr sz="2000" kern="1200">
        <a:solidFill>
          <a:schemeClr val="tx1"/>
        </a:solidFill>
        <a:latin typeface="Calibri" panose="020F0502020204030204" pitchFamily="34" charset="0"/>
        <a:ea typeface="宋体" panose="02010600030101010101" pitchFamily="2" charset="-122"/>
        <a:cs typeface="+mn-cs"/>
      </a:defRPr>
    </a:lvl2pPr>
    <a:lvl3pPr marL="1028700" indent="-114300" algn="l" defTabSz="1028700" rtl="0" fontAlgn="base">
      <a:spcBef>
        <a:spcPct val="0"/>
      </a:spcBef>
      <a:spcAft>
        <a:spcPct val="0"/>
      </a:spcAft>
      <a:defRPr sz="2000" kern="1200">
        <a:solidFill>
          <a:schemeClr val="tx1"/>
        </a:solidFill>
        <a:latin typeface="Calibri" panose="020F0502020204030204" pitchFamily="34" charset="0"/>
        <a:ea typeface="宋体" panose="02010600030101010101" pitchFamily="2" charset="-122"/>
        <a:cs typeface="+mn-cs"/>
      </a:defRPr>
    </a:lvl3pPr>
    <a:lvl4pPr marL="1543050" indent="-171450" algn="l" defTabSz="1028700" rtl="0" fontAlgn="base">
      <a:spcBef>
        <a:spcPct val="0"/>
      </a:spcBef>
      <a:spcAft>
        <a:spcPct val="0"/>
      </a:spcAft>
      <a:defRPr sz="2000" kern="1200">
        <a:solidFill>
          <a:schemeClr val="tx1"/>
        </a:solidFill>
        <a:latin typeface="Calibri" panose="020F0502020204030204" pitchFamily="34" charset="0"/>
        <a:ea typeface="宋体" panose="02010600030101010101" pitchFamily="2" charset="-122"/>
        <a:cs typeface="+mn-cs"/>
      </a:defRPr>
    </a:lvl4pPr>
    <a:lvl5pPr marL="2057400" indent="-228600" algn="l" defTabSz="1028700" rtl="0" fontAlgn="base">
      <a:spcBef>
        <a:spcPct val="0"/>
      </a:spcBef>
      <a:spcAft>
        <a:spcPct val="0"/>
      </a:spcAft>
      <a:defRPr sz="20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069">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杨聪晖" initials="杨聪晖" lastIdx="2" clrIdx="0"/>
  <p:cmAuthor id="2" name="xiangyuanhong" initials="x"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66E8C"/>
    <a:srgbClr val="00B0F0"/>
    <a:srgbClr val="E87E16"/>
    <a:srgbClr val="BFBFBF"/>
    <a:srgbClr val="F2F2F2"/>
    <a:srgbClr val="3C4F99"/>
    <a:srgbClr val="0D0D0D"/>
    <a:srgbClr val="FF6699"/>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94659" autoAdjust="0"/>
  </p:normalViewPr>
  <p:slideViewPr>
    <p:cSldViewPr>
      <p:cViewPr varScale="1">
        <p:scale>
          <a:sx n="100" d="100"/>
          <a:sy n="100" d="100"/>
        </p:scale>
        <p:origin x="-1194" y="-102"/>
      </p:cViewPr>
      <p:guideLst>
        <p:guide orient="horz" pos="2069"/>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2166"/>
    </p:cViewPr>
  </p:sorter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2019/8/22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34916538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0F5F2AB1-250C-4A5A-8B3C-A621A695738E}" type="datetimeFigureOut">
              <a:rPr lang="zh-CN" altLang="en-US"/>
              <a:t>2019/8/22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C0617191-BD4C-4A2F-B36C-3020F5643C2C}" type="slidenum">
              <a:rPr lang="zh-CN" altLang="en-US"/>
              <a:t>‹#›</a:t>
            </a:fld>
            <a:endParaRPr lang="zh-CN" altLang="en-US"/>
          </a:p>
        </p:txBody>
      </p:sp>
    </p:spTree>
    <p:extLst>
      <p:ext uri="{BB962C8B-B14F-4D97-AF65-F5344CB8AC3E}">
        <p14:creationId xmlns:p14="http://schemas.microsoft.com/office/powerpoint/2010/main" val="3060566479"/>
      </p:ext>
    </p:extLst>
  </p:cSld>
  <p:clrMap bg1="lt1" tx1="dk1" bg2="lt2" tx2="dk2" accent1="accent1" accent2="accent2" accent3="accent3" accent4="accent4" accent5="accent5" accent6="accent6" hlink="hlink" folHlink="folHlink"/>
  <p:notesStyle>
    <a:lvl1pPr algn="l" defTabSz="1028700" rtl="0" eaLnBrk="0" fontAlgn="base" hangingPunct="0">
      <a:spcBef>
        <a:spcPct val="30000"/>
      </a:spcBef>
      <a:spcAft>
        <a:spcPct val="0"/>
      </a:spcAft>
      <a:defRPr sz="1400" kern="1200">
        <a:solidFill>
          <a:schemeClr val="tx1"/>
        </a:solidFill>
        <a:latin typeface="+mn-lt"/>
        <a:ea typeface="+mn-ea"/>
        <a:cs typeface="+mn-cs"/>
      </a:defRPr>
    </a:lvl1pPr>
    <a:lvl2pPr marL="514350" algn="l" defTabSz="1028700" rtl="0" eaLnBrk="0" fontAlgn="base" hangingPunct="0">
      <a:spcBef>
        <a:spcPct val="30000"/>
      </a:spcBef>
      <a:spcAft>
        <a:spcPct val="0"/>
      </a:spcAft>
      <a:defRPr sz="1400" kern="1200">
        <a:solidFill>
          <a:schemeClr val="tx1"/>
        </a:solidFill>
        <a:latin typeface="+mn-lt"/>
        <a:ea typeface="+mn-ea"/>
        <a:cs typeface="+mn-cs"/>
      </a:defRPr>
    </a:lvl2pPr>
    <a:lvl3pPr marL="1028700" algn="l" defTabSz="1028700" rtl="0" eaLnBrk="0" fontAlgn="base" hangingPunct="0">
      <a:spcBef>
        <a:spcPct val="30000"/>
      </a:spcBef>
      <a:spcAft>
        <a:spcPct val="0"/>
      </a:spcAft>
      <a:defRPr sz="1400" kern="1200">
        <a:solidFill>
          <a:schemeClr val="tx1"/>
        </a:solidFill>
        <a:latin typeface="+mn-lt"/>
        <a:ea typeface="+mn-ea"/>
        <a:cs typeface="+mn-cs"/>
      </a:defRPr>
    </a:lvl3pPr>
    <a:lvl4pPr marL="1543050" algn="l" defTabSz="1028700" rtl="0" eaLnBrk="0" fontAlgn="base" hangingPunct="0">
      <a:spcBef>
        <a:spcPct val="30000"/>
      </a:spcBef>
      <a:spcAft>
        <a:spcPct val="0"/>
      </a:spcAft>
      <a:defRPr sz="1400" kern="1200">
        <a:solidFill>
          <a:schemeClr val="tx1"/>
        </a:solidFill>
        <a:latin typeface="+mn-lt"/>
        <a:ea typeface="+mn-ea"/>
        <a:cs typeface="+mn-cs"/>
      </a:defRPr>
    </a:lvl4pPr>
    <a:lvl5pPr marL="2057400" algn="l" defTabSz="1028700" rtl="0" eaLnBrk="0" fontAlgn="base" hangingPunct="0">
      <a:spcBef>
        <a:spcPct val="30000"/>
      </a:spcBef>
      <a:spcAft>
        <a:spcPct val="0"/>
      </a:spcAft>
      <a:defRPr sz="1400" kern="1200">
        <a:solidFill>
          <a:schemeClr val="tx1"/>
        </a:solidFill>
        <a:latin typeface="+mn-lt"/>
        <a:ea typeface="+mn-ea"/>
        <a:cs typeface="+mn-cs"/>
      </a:defRPr>
    </a:lvl5pPr>
    <a:lvl6pPr marL="2571750" algn="l" defTabSz="1028700" rtl="0" eaLnBrk="1" latinLnBrk="0" hangingPunct="1">
      <a:defRPr sz="1400" kern="1200">
        <a:solidFill>
          <a:schemeClr val="tx1"/>
        </a:solidFill>
        <a:latin typeface="+mn-lt"/>
        <a:ea typeface="+mn-ea"/>
        <a:cs typeface="+mn-cs"/>
      </a:defRPr>
    </a:lvl6pPr>
    <a:lvl7pPr marL="3086100" algn="l" defTabSz="1028700" rtl="0" eaLnBrk="1" latinLnBrk="0" hangingPunct="1">
      <a:defRPr sz="1400" kern="1200">
        <a:solidFill>
          <a:schemeClr val="tx1"/>
        </a:solidFill>
        <a:latin typeface="+mn-lt"/>
        <a:ea typeface="+mn-ea"/>
        <a:cs typeface="+mn-cs"/>
      </a:defRPr>
    </a:lvl7pPr>
    <a:lvl8pPr marL="3600450" algn="l" defTabSz="1028700" rtl="0" eaLnBrk="1" latinLnBrk="0" hangingPunct="1">
      <a:defRPr sz="1400" kern="1200">
        <a:solidFill>
          <a:schemeClr val="tx1"/>
        </a:solidFill>
        <a:latin typeface="+mn-lt"/>
        <a:ea typeface="+mn-ea"/>
        <a:cs typeface="+mn-cs"/>
      </a:defRPr>
    </a:lvl8pPr>
    <a:lvl9pPr marL="4114800" algn="l" defTabSz="1028700"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BA2FEA-6412-488D-BE65-011F74FA7FE4}"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文本框 9"/>
          <p:cNvSpPr txBox="1"/>
          <p:nvPr userDrawn="1"/>
        </p:nvSpPr>
        <p:spPr>
          <a:xfrm>
            <a:off x="285750" y="184150"/>
            <a:ext cx="5638800" cy="706755"/>
          </a:xfrm>
          <a:prstGeom prst="rect">
            <a:avLst/>
          </a:prstGeom>
          <a:noFill/>
        </p:spPr>
        <p:txBody>
          <a:bodyPr wrap="square" rtlCol="0">
            <a:spAutoFit/>
          </a:bodyPr>
          <a:lstStyle/>
          <a:p>
            <a:r>
              <a:rPr sz="4000" b="1" kern="0" dirty="0">
                <a:solidFill>
                  <a:srgbClr val="466E8C"/>
                </a:solidFill>
                <a:latin typeface="楷体_GB2312" panose="02010609030101010101" charset="-122"/>
                <a:ea typeface="楷体_GB2312" panose="02010609030101010101" charset="-122"/>
                <a:cs typeface="楷体_GB2312" panose="02010609030101010101" charset="-122"/>
              </a:rPr>
              <a:t>1.3.1数据科学的兴起</a:t>
            </a:r>
          </a:p>
        </p:txBody>
      </p:sp>
      <p:cxnSp>
        <p:nvCxnSpPr>
          <p:cNvPr id="7" name="直接箭头连接符 6"/>
          <p:cNvCxnSpPr/>
          <p:nvPr userDrawn="1"/>
        </p:nvCxnSpPr>
        <p:spPr>
          <a:xfrm>
            <a:off x="0" y="1047501"/>
            <a:ext cx="9144000" cy="0"/>
          </a:xfrm>
          <a:prstGeom prst="straightConnector1">
            <a:avLst/>
          </a:prstGeom>
          <a:ln>
            <a:solidFill>
              <a:srgbClr val="62C5DC"/>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椭圆 8"/>
          <p:cNvSpPr/>
          <p:nvPr userDrawn="1"/>
        </p:nvSpPr>
        <p:spPr>
          <a:xfrm>
            <a:off x="8343785" y="283812"/>
            <a:ext cx="594780" cy="594780"/>
          </a:xfrm>
          <a:prstGeom prst="ellipse">
            <a:avLst/>
          </a:prstGeom>
          <a:solidFill>
            <a:srgbClr val="62C5DC"/>
          </a:solidFill>
          <a:ln w="25400" cap="flat" cmpd="sng" algn="ctr">
            <a:noFill/>
            <a:prstDash val="solid"/>
          </a:ln>
          <a:effectLst/>
        </p:spPr>
        <p:txBody>
          <a:bodyPr rtlCol="0" anchor="ctr"/>
          <a:lstStyle/>
          <a:p>
            <a:pPr marL="0" marR="0" lvl="0" indent="0" algn="ctr" defTabSz="123444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楷体_GB2312" panose="02010609030101010101" charset="-122"/>
              </a:rPr>
              <a:t>@</a:t>
            </a:r>
            <a:endPar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楷体_GB2312" panose="02010609030101010101" charset="-122"/>
            </a:endParaRPr>
          </a:p>
        </p:txBody>
      </p:sp>
      <p:pic>
        <p:nvPicPr>
          <p:cNvPr id="11" name="图片 10" descr="图片5 - 副本"/>
          <p:cNvPicPr>
            <a:picLocks noChangeAspect="1"/>
          </p:cNvPicPr>
          <p:nvPr userDrawn="1"/>
        </p:nvPicPr>
        <p:blipFill>
          <a:blip r:embed="rId2" cstate="print"/>
          <a:stretch>
            <a:fillRect/>
          </a:stretch>
        </p:blipFill>
        <p:spPr>
          <a:xfrm>
            <a:off x="6813550" y="4735195"/>
            <a:ext cx="2674620" cy="251206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0" name="文本框 9"/>
          <p:cNvSpPr txBox="1"/>
          <p:nvPr userDrawn="1"/>
        </p:nvSpPr>
        <p:spPr>
          <a:xfrm>
            <a:off x="285750" y="184150"/>
            <a:ext cx="5959475" cy="706755"/>
          </a:xfrm>
          <a:prstGeom prst="rect">
            <a:avLst/>
          </a:prstGeom>
          <a:noFill/>
        </p:spPr>
        <p:txBody>
          <a:bodyPr wrap="square" rtlCol="0">
            <a:spAutoFit/>
          </a:bodyPr>
          <a:lstStyle/>
          <a:p>
            <a:r>
              <a:rPr sz="4000" b="1" kern="0" dirty="0">
                <a:solidFill>
                  <a:srgbClr val="466E8C"/>
                </a:solidFill>
                <a:latin typeface="楷体_GB2312" panose="02010609030101010101" charset="-122"/>
                <a:ea typeface="楷体_GB2312" panose="02010609030101010101" charset="-122"/>
                <a:cs typeface="楷体_GB2312" panose="02010609030101010101" charset="-122"/>
              </a:rPr>
              <a:t>1.3.1 数据科学的兴起</a:t>
            </a:r>
          </a:p>
        </p:txBody>
      </p:sp>
      <p:cxnSp>
        <p:nvCxnSpPr>
          <p:cNvPr id="7" name="直接箭头连接符 6"/>
          <p:cNvCxnSpPr/>
          <p:nvPr userDrawn="1"/>
        </p:nvCxnSpPr>
        <p:spPr>
          <a:xfrm>
            <a:off x="0" y="1047501"/>
            <a:ext cx="9144000" cy="0"/>
          </a:xfrm>
          <a:prstGeom prst="straightConnector1">
            <a:avLst/>
          </a:prstGeom>
          <a:ln>
            <a:solidFill>
              <a:srgbClr val="62C5DC"/>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椭圆 8"/>
          <p:cNvSpPr/>
          <p:nvPr userDrawn="1"/>
        </p:nvSpPr>
        <p:spPr>
          <a:xfrm>
            <a:off x="8343785" y="283812"/>
            <a:ext cx="594780" cy="594780"/>
          </a:xfrm>
          <a:prstGeom prst="ellipse">
            <a:avLst/>
          </a:prstGeom>
          <a:solidFill>
            <a:srgbClr val="62C5DC"/>
          </a:solidFill>
          <a:ln w="25400" cap="flat" cmpd="sng" algn="ctr">
            <a:noFill/>
            <a:prstDash val="solid"/>
          </a:ln>
          <a:effectLst/>
        </p:spPr>
        <p:txBody>
          <a:bodyPr rtlCol="0" anchor="ctr"/>
          <a:lstStyle/>
          <a:p>
            <a:pPr marL="0" marR="0" lvl="0" indent="0" algn="ctr" defTabSz="123444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楷体_GB2312" panose="02010609030101010101" charset="-122"/>
              </a:rPr>
              <a:t>@</a:t>
            </a:r>
            <a:endParaRPr kumimoji="0" lang="zh-CN" altLang="en-US" sz="28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楷体_GB2312" panose="02010609030101010101" charset="-122"/>
            </a:endParaRPr>
          </a:p>
        </p:txBody>
      </p:sp>
      <p:pic>
        <p:nvPicPr>
          <p:cNvPr id="11" name="图片 10" descr="图片5 - 副本"/>
          <p:cNvPicPr>
            <a:picLocks noChangeAspect="1"/>
          </p:cNvPicPr>
          <p:nvPr userDrawn="1"/>
        </p:nvPicPr>
        <p:blipFill>
          <a:blip r:embed="rId2" cstate="print"/>
          <a:stretch>
            <a:fillRect/>
          </a:stretch>
        </p:blipFill>
        <p:spPr>
          <a:xfrm>
            <a:off x="6813550" y="4735195"/>
            <a:ext cx="2674620" cy="251206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5" cstate="print">
            <a:alphaModFix amt="30000"/>
            <a:extLst>
              <a:ext uri="{28A0092B-C50C-407E-A947-70E740481C1C}">
                <a14:useLocalDpi xmlns:a14="http://schemas.microsoft.com/office/drawing/2010/main" val="0"/>
              </a:ext>
            </a:extLst>
          </a:blip>
          <a:srcRect/>
          <a:stretch>
            <a:fillRect/>
          </a:stretch>
        </p:blipFill>
        <p:spPr bwMode="auto">
          <a:xfrm>
            <a:off x="0" y="-1"/>
            <a:ext cx="9144002" cy="6858001"/>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2019人教音像社\信息技术\设计图【待补充】\图片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15" y="-61612"/>
            <a:ext cx="9401398" cy="6960354"/>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659" y="6206704"/>
            <a:ext cx="2635423" cy="312657"/>
          </a:xfrm>
          <a:prstGeom prst="rect">
            <a:avLst/>
          </a:prstGeom>
        </p:spPr>
      </p:pic>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82872" y="6171070"/>
            <a:ext cx="2615134" cy="3482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4445" y="1132205"/>
            <a:ext cx="9152890" cy="564515"/>
          </a:xfr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lnSpc>
                <a:spcPct val="120000"/>
              </a:lnSpc>
            </a:pPr>
            <a:r>
              <a:rPr lang="zh-CN" altLang="en-US" sz="3200" b="1">
                <a:solidFill>
                  <a:srgbClr val="466E8C"/>
                </a:solidFill>
                <a:latin typeface="楷体_GB2312" panose="02010609030101010101" charset="-122"/>
                <a:ea typeface="楷体_GB2312" panose="02010609030101010101" charset="-122"/>
                <a:cs typeface="楷体_GB2312" panose="02010609030101010101" charset="-122"/>
              </a:rPr>
              <a:t>计算工具的革新推动了数据科学的发展</a:t>
            </a:r>
          </a:p>
        </p:txBody>
      </p:sp>
      <p:pic>
        <p:nvPicPr>
          <p:cNvPr id="3" name="图片 2"/>
          <p:cNvPicPr>
            <a:picLocks noChangeAspect="1"/>
          </p:cNvPicPr>
          <p:nvPr/>
        </p:nvPicPr>
        <p:blipFill>
          <a:blip r:embed="rId2" cstate="print"/>
          <a:stretch>
            <a:fillRect/>
          </a:stretch>
        </p:blipFill>
        <p:spPr>
          <a:xfrm>
            <a:off x="5982192" y="4250054"/>
            <a:ext cx="2402282" cy="1878269"/>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3" name="矩形 22"/>
          <p:cNvSpPr/>
          <p:nvPr/>
        </p:nvSpPr>
        <p:spPr>
          <a:xfrm flipV="1">
            <a:off x="714375" y="3741965"/>
            <a:ext cx="7715250" cy="44224"/>
          </a:xfrm>
          <a:prstGeom prst="rect">
            <a:avLst/>
          </a:prstGeom>
          <a:solidFill>
            <a:srgbClr val="466E8C"/>
          </a:solidFill>
          <a:ln>
            <a:noFill/>
          </a:ln>
        </p:spPr>
        <p:style>
          <a:lnRef idx="2">
            <a:schemeClr val="accent1">
              <a:shade val="50000"/>
            </a:schemeClr>
          </a:lnRef>
          <a:fillRef idx="1">
            <a:schemeClr val="accent1"/>
          </a:fillRef>
          <a:effectRef idx="0">
            <a:schemeClr val="accent1"/>
          </a:effectRef>
          <a:fontRef idx="minor">
            <a:schemeClr val="lt1"/>
          </a:fontRef>
        </p:style>
        <p:txBody>
          <a:bodyPr lIns="73478" tIns="36738" rIns="73478" bIns="36738" anchor="ctr"/>
          <a:lstStyle/>
          <a:p>
            <a:pPr algn="ctr" fontAlgn="auto">
              <a:spcBef>
                <a:spcPts val="0"/>
              </a:spcBef>
              <a:spcAft>
                <a:spcPts val="0"/>
              </a:spcAft>
              <a:defRPr/>
            </a:pPr>
            <a:endParaRPr lang="zh-CN" altLang="en-US" sz="1430">
              <a:latin typeface="楷体_GB2312" panose="02010609030101010101" charset="-122"/>
              <a:ea typeface="楷体_GB2312" panose="02010609030101010101" charset="-122"/>
              <a:cs typeface="楷体_GB2312" panose="02010609030101010101" charset="-122"/>
            </a:endParaRPr>
          </a:p>
        </p:txBody>
      </p:sp>
      <p:grpSp>
        <p:nvGrpSpPr>
          <p:cNvPr id="22" name="组合 21"/>
          <p:cNvGrpSpPr/>
          <p:nvPr/>
        </p:nvGrpSpPr>
        <p:grpSpPr>
          <a:xfrm>
            <a:off x="4711737" y="3489469"/>
            <a:ext cx="494393" cy="494392"/>
            <a:chOff x="4678" y="5815"/>
            <a:chExt cx="1090" cy="1090"/>
          </a:xfrm>
        </p:grpSpPr>
        <p:sp>
          <p:nvSpPr>
            <p:cNvPr id="13" name="椭圆 12"/>
            <p:cNvSpPr/>
            <p:nvPr/>
          </p:nvSpPr>
          <p:spPr>
            <a:xfrm>
              <a:off x="4678" y="5815"/>
              <a:ext cx="1090" cy="1090"/>
            </a:xfrm>
            <a:prstGeom prst="ellipse">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30">
                <a:latin typeface="楷体_GB2312" panose="02010609030101010101" charset="-122"/>
                <a:ea typeface="楷体_GB2312" panose="02010609030101010101" charset="-122"/>
                <a:cs typeface="楷体_GB2312" panose="02010609030101010101" charset="-122"/>
              </a:endParaRPr>
            </a:p>
          </p:txBody>
        </p:sp>
        <p:sp>
          <p:nvSpPr>
            <p:cNvPr id="4" name="椭圆 3"/>
            <p:cNvSpPr/>
            <p:nvPr/>
          </p:nvSpPr>
          <p:spPr>
            <a:xfrm>
              <a:off x="4798" y="5935"/>
              <a:ext cx="850" cy="850"/>
            </a:xfrm>
            <a:prstGeom prst="ellipse">
              <a:avLst/>
            </a:prstGeom>
            <a:solidFill>
              <a:schemeClr val="accent3">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30" dirty="0">
                  <a:latin typeface="楷体_GB2312" panose="02010609030101010101" charset="-122"/>
                  <a:ea typeface="楷体_GB2312" panose="02010609030101010101" charset="-122"/>
                  <a:cs typeface="楷体_GB2312" panose="02010609030101010101" charset="-122"/>
                </a:rPr>
                <a:t>3</a:t>
              </a:r>
            </a:p>
          </p:txBody>
        </p:sp>
      </p:grpSp>
      <p:grpSp>
        <p:nvGrpSpPr>
          <p:cNvPr id="21" name="组合 20"/>
          <p:cNvGrpSpPr/>
          <p:nvPr/>
        </p:nvGrpSpPr>
        <p:grpSpPr>
          <a:xfrm>
            <a:off x="6391804" y="3518354"/>
            <a:ext cx="494393" cy="494393"/>
            <a:chOff x="7000" y="5815"/>
            <a:chExt cx="1090" cy="1090"/>
          </a:xfrm>
        </p:grpSpPr>
        <p:sp>
          <p:nvSpPr>
            <p:cNvPr id="14" name="椭圆 13"/>
            <p:cNvSpPr/>
            <p:nvPr/>
          </p:nvSpPr>
          <p:spPr>
            <a:xfrm>
              <a:off x="7000" y="5815"/>
              <a:ext cx="1090" cy="1090"/>
            </a:xfrm>
            <a:prstGeom prst="ellipse">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30">
                <a:latin typeface="楷体_GB2312" panose="02010609030101010101" charset="-122"/>
                <a:ea typeface="楷体_GB2312" panose="02010609030101010101" charset="-122"/>
                <a:cs typeface="楷体_GB2312" panose="02010609030101010101" charset="-122"/>
              </a:endParaRPr>
            </a:p>
          </p:txBody>
        </p:sp>
        <p:sp>
          <p:nvSpPr>
            <p:cNvPr id="9" name="椭圆 8"/>
            <p:cNvSpPr/>
            <p:nvPr/>
          </p:nvSpPr>
          <p:spPr>
            <a:xfrm>
              <a:off x="7120" y="5935"/>
              <a:ext cx="850" cy="850"/>
            </a:xfrm>
            <a:prstGeom prst="ellipse">
              <a:avLst/>
            </a:prstGeom>
            <a:solidFill>
              <a:srgbClr val="FFC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30" dirty="0">
                  <a:latin typeface="楷体_GB2312" panose="02010609030101010101" charset="-122"/>
                  <a:ea typeface="楷体_GB2312" panose="02010609030101010101" charset="-122"/>
                  <a:cs typeface="楷体_GB2312" panose="02010609030101010101" charset="-122"/>
                </a:rPr>
                <a:t>4</a:t>
              </a:r>
            </a:p>
          </p:txBody>
        </p:sp>
      </p:grpSp>
      <p:sp>
        <p:nvSpPr>
          <p:cNvPr id="5" name="任意多边形 4"/>
          <p:cNvSpPr/>
          <p:nvPr/>
        </p:nvSpPr>
        <p:spPr>
          <a:xfrm flipH="1" flipV="1">
            <a:off x="5071042" y="3970117"/>
            <a:ext cx="239258" cy="1036411"/>
          </a:xfrm>
          <a:custGeom>
            <a:avLst/>
            <a:gdLst>
              <a:gd name="connsiteX0" fmla="*/ 0 w 333829"/>
              <a:gd name="connsiteY0" fmla="*/ 0 h 1451429"/>
              <a:gd name="connsiteX1" fmla="*/ 0 w 333829"/>
              <a:gd name="connsiteY1" fmla="*/ 1117600 h 1451429"/>
              <a:gd name="connsiteX2" fmla="*/ 333829 w 333829"/>
              <a:gd name="connsiteY2" fmla="*/ 1451429 h 1451429"/>
            </a:gdLst>
            <a:ahLst/>
            <a:cxnLst>
              <a:cxn ang="0">
                <a:pos x="connsiteX0" y="connsiteY0"/>
              </a:cxn>
              <a:cxn ang="0">
                <a:pos x="connsiteX1" y="connsiteY1"/>
              </a:cxn>
              <a:cxn ang="0">
                <a:pos x="connsiteX2" y="connsiteY2"/>
              </a:cxn>
            </a:cxnLst>
            <a:rect l="l" t="t" r="r" b="b"/>
            <a:pathLst>
              <a:path w="333829" h="1451429">
                <a:moveTo>
                  <a:pt x="0" y="0"/>
                </a:moveTo>
                <a:lnTo>
                  <a:pt x="0" y="1117600"/>
                </a:lnTo>
                <a:lnTo>
                  <a:pt x="333829" y="1451429"/>
                </a:lnTo>
              </a:path>
            </a:pathLst>
          </a:custGeom>
          <a:noFill/>
          <a:ln w="349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30">
              <a:latin typeface="楷体_GB2312" panose="02010609030101010101" charset="-122"/>
              <a:ea typeface="楷体_GB2312" panose="02010609030101010101" charset="-122"/>
              <a:cs typeface="楷体_GB2312" panose="02010609030101010101" charset="-122"/>
            </a:endParaRPr>
          </a:p>
        </p:txBody>
      </p:sp>
      <p:sp>
        <p:nvSpPr>
          <p:cNvPr id="28688" name="矩形 24"/>
          <p:cNvSpPr>
            <a:spLocks noChangeArrowheads="1"/>
          </p:cNvSpPr>
          <p:nvPr/>
        </p:nvSpPr>
        <p:spPr bwMode="auto">
          <a:xfrm>
            <a:off x="3323590" y="4191635"/>
            <a:ext cx="1986915" cy="1198880"/>
          </a:xfrm>
          <a:prstGeom prst="rect">
            <a:avLst/>
          </a:prstGeom>
          <a:noFill/>
          <a:ln w="9525">
            <a:noFill/>
            <a:miter lim="800000"/>
          </a:ln>
        </p:spPr>
        <p:txBody>
          <a:bodyPr wrap="square">
            <a:spAutoFit/>
          </a:bodyPr>
          <a:lstStyle/>
          <a:p>
            <a:pPr lvl="0" algn="l">
              <a:lnSpc>
                <a:spcPct val="120000"/>
              </a:lnSpc>
              <a:buClrTx/>
              <a:buSzTx/>
              <a:buFontTx/>
            </a:pPr>
            <a:r>
              <a:rPr lang="zh-CN" altLang="en-US" b="1" dirty="0">
                <a:latin typeface="楷体_GB2312" panose="02010609030101010101" charset="-122"/>
                <a:ea typeface="楷体_GB2312" panose="02010609030101010101" charset="-122"/>
                <a:cs typeface="楷体_GB2312" panose="02010609030101010101" charset="-122"/>
                <a:sym typeface="+mn-ea"/>
              </a:rPr>
              <a:t>第三代计算机一般为每秒数百万次至数千万次</a:t>
            </a:r>
          </a:p>
        </p:txBody>
      </p:sp>
      <p:sp>
        <p:nvSpPr>
          <p:cNvPr id="29" name="任意多边形 28"/>
          <p:cNvSpPr/>
          <p:nvPr/>
        </p:nvSpPr>
        <p:spPr>
          <a:xfrm>
            <a:off x="6226456" y="2561358"/>
            <a:ext cx="238125" cy="1036411"/>
          </a:xfrm>
          <a:custGeom>
            <a:avLst/>
            <a:gdLst>
              <a:gd name="connsiteX0" fmla="*/ 0 w 333829"/>
              <a:gd name="connsiteY0" fmla="*/ 0 h 1451429"/>
              <a:gd name="connsiteX1" fmla="*/ 0 w 333829"/>
              <a:gd name="connsiteY1" fmla="*/ 1117600 h 1451429"/>
              <a:gd name="connsiteX2" fmla="*/ 333829 w 333829"/>
              <a:gd name="connsiteY2" fmla="*/ 1451429 h 1451429"/>
            </a:gdLst>
            <a:ahLst/>
            <a:cxnLst>
              <a:cxn ang="0">
                <a:pos x="connsiteX0" y="connsiteY0"/>
              </a:cxn>
              <a:cxn ang="0">
                <a:pos x="connsiteX1" y="connsiteY1"/>
              </a:cxn>
              <a:cxn ang="0">
                <a:pos x="connsiteX2" y="connsiteY2"/>
              </a:cxn>
            </a:cxnLst>
            <a:rect l="l" t="t" r="r" b="b"/>
            <a:pathLst>
              <a:path w="333829" h="1451429">
                <a:moveTo>
                  <a:pt x="0" y="0"/>
                </a:moveTo>
                <a:lnTo>
                  <a:pt x="0" y="1117600"/>
                </a:lnTo>
                <a:lnTo>
                  <a:pt x="333829" y="1451429"/>
                </a:lnTo>
              </a:path>
            </a:pathLst>
          </a:custGeom>
          <a:noFill/>
          <a:ln w="349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30">
              <a:latin typeface="楷体_GB2312" panose="02010609030101010101" charset="-122"/>
              <a:ea typeface="楷体_GB2312" panose="02010609030101010101" charset="-122"/>
              <a:cs typeface="楷体_GB2312" panose="02010609030101010101" charset="-122"/>
            </a:endParaRPr>
          </a:p>
        </p:txBody>
      </p:sp>
      <p:sp>
        <p:nvSpPr>
          <p:cNvPr id="28693" name="矩形 30"/>
          <p:cNvSpPr>
            <a:spLocks noChangeArrowheads="1"/>
          </p:cNvSpPr>
          <p:nvPr/>
        </p:nvSpPr>
        <p:spPr bwMode="auto">
          <a:xfrm>
            <a:off x="6226175" y="2531110"/>
            <a:ext cx="1999615" cy="829945"/>
          </a:xfrm>
          <a:prstGeom prst="rect">
            <a:avLst/>
          </a:prstGeom>
          <a:noFill/>
          <a:ln w="9525">
            <a:noFill/>
            <a:miter lim="800000"/>
          </a:ln>
        </p:spPr>
        <p:txBody>
          <a:bodyPr wrap="square">
            <a:spAutoFit/>
          </a:bodyPr>
          <a:lstStyle/>
          <a:p>
            <a:pPr lvl="0" algn="l">
              <a:lnSpc>
                <a:spcPct val="120000"/>
              </a:lnSpc>
              <a:buClrTx/>
              <a:buSzTx/>
              <a:buFontTx/>
            </a:pPr>
            <a:r>
              <a:rPr lang="zh-CN" altLang="en-US" b="1" dirty="0">
                <a:latin typeface="楷体_GB2312" panose="02010609030101010101" charset="-122"/>
                <a:ea typeface="楷体_GB2312" panose="02010609030101010101" charset="-122"/>
                <a:cs typeface="楷体_GB2312" panose="02010609030101010101" charset="-122"/>
                <a:sym typeface="+mn-ea"/>
              </a:rPr>
              <a:t>第四代计算机每秒可达上亿次</a:t>
            </a:r>
          </a:p>
        </p:txBody>
      </p:sp>
      <p:sp>
        <p:nvSpPr>
          <p:cNvPr id="28696" name="矩形 33"/>
          <p:cNvSpPr>
            <a:spLocks noChangeArrowheads="1"/>
          </p:cNvSpPr>
          <p:nvPr/>
        </p:nvSpPr>
        <p:spPr bwMode="auto">
          <a:xfrm>
            <a:off x="6025515" y="4442460"/>
            <a:ext cx="2315210" cy="1565910"/>
          </a:xfrm>
          <a:prstGeom prst="rect">
            <a:avLst/>
          </a:prstGeom>
          <a:noFill/>
          <a:ln w="9525">
            <a:noFill/>
            <a:miter lim="800000"/>
          </a:ln>
        </p:spPr>
        <p:txBody>
          <a:bodyPr wrap="square">
            <a:spAutoFit/>
          </a:bodyPr>
          <a:lstStyle/>
          <a:p>
            <a:pPr marL="0" indent="0" algn="just" eaLnBrk="1" latinLnBrk="0" hangingPunct="1">
              <a:lnSpc>
                <a:spcPct val="120000"/>
              </a:lnSpc>
              <a:buNone/>
            </a:pPr>
            <a:r>
              <a:rPr lang="zh-CN" altLang="en-US" sz="1600" b="1" dirty="0">
                <a:solidFill>
                  <a:schemeClr val="bg1"/>
                </a:solidFill>
                <a:latin typeface="楷体_GB2312" panose="02010609030101010101" charset="-122"/>
                <a:ea typeface="楷体_GB2312" panose="02010609030101010101" charset="-122"/>
                <a:cs typeface="楷体_GB2312" panose="02010609030101010101" charset="-122"/>
              </a:rPr>
              <a:t>我国</a:t>
            </a:r>
            <a:r>
              <a:rPr lang="en-US" altLang="zh-CN" sz="1600" b="1" dirty="0">
                <a:solidFill>
                  <a:schemeClr val="bg1"/>
                </a:solidFill>
                <a:latin typeface="楷体_GB2312" panose="02010609030101010101" charset="-122"/>
                <a:ea typeface="楷体_GB2312" panose="02010609030101010101" charset="-122"/>
                <a:cs typeface="楷体_GB2312" panose="02010609030101010101" charset="-122"/>
              </a:rPr>
              <a:t>“</a:t>
            </a:r>
            <a:r>
              <a:rPr lang="zh-CN" altLang="en-US" sz="1600" b="1" dirty="0">
                <a:solidFill>
                  <a:schemeClr val="bg1"/>
                </a:solidFill>
                <a:latin typeface="楷体_GB2312" panose="02010609030101010101" charset="-122"/>
                <a:ea typeface="楷体_GB2312" panose="02010609030101010101" charset="-122"/>
                <a:cs typeface="楷体_GB2312" panose="02010609030101010101" charset="-122"/>
              </a:rPr>
              <a:t>神威</a:t>
            </a:r>
            <a:r>
              <a:rPr lang="en-US" altLang="zh-CN" sz="1600" b="1" dirty="0">
                <a:solidFill>
                  <a:schemeClr val="bg1"/>
                </a:solidFill>
                <a:latin typeface="楷体_GB2312" panose="02010609030101010101" charset="-122"/>
                <a:ea typeface="楷体_GB2312" panose="02010609030101010101" charset="-122"/>
                <a:cs typeface="楷体_GB2312" panose="02010609030101010101" charset="-122"/>
              </a:rPr>
              <a:t>·</a:t>
            </a:r>
            <a:r>
              <a:rPr lang="zh-CN" altLang="en-US" sz="1600" b="1" dirty="0">
                <a:solidFill>
                  <a:schemeClr val="bg1"/>
                </a:solidFill>
                <a:latin typeface="楷体_GB2312" panose="02010609030101010101" charset="-122"/>
                <a:ea typeface="楷体_GB2312" panose="02010609030101010101" charset="-122"/>
                <a:cs typeface="楷体_GB2312" panose="02010609030101010101" charset="-122"/>
              </a:rPr>
              <a:t>太湖之光</a:t>
            </a:r>
            <a:r>
              <a:rPr lang="en-US" altLang="zh-CN" sz="1600" b="1" dirty="0">
                <a:solidFill>
                  <a:schemeClr val="bg1"/>
                </a:solidFill>
                <a:latin typeface="楷体_GB2312" panose="02010609030101010101" charset="-122"/>
                <a:ea typeface="楷体_GB2312" panose="02010609030101010101" charset="-122"/>
                <a:cs typeface="楷体_GB2312" panose="02010609030101010101" charset="-122"/>
              </a:rPr>
              <a:t>”</a:t>
            </a:r>
            <a:r>
              <a:rPr lang="zh-CN" altLang="en-US" sz="1600" b="1" dirty="0">
                <a:solidFill>
                  <a:schemeClr val="bg1"/>
                </a:solidFill>
                <a:latin typeface="楷体_GB2312" panose="02010609030101010101" charset="-122"/>
                <a:ea typeface="楷体_GB2312" panose="02010609030101010101" charset="-122"/>
                <a:cs typeface="楷体_GB2312" panose="02010609030101010101" charset="-122"/>
              </a:rPr>
              <a:t>峰值运算速度达到了每秒</a:t>
            </a:r>
            <a:r>
              <a:rPr lang="en-US" altLang="zh-CN" sz="1600" b="1" dirty="0">
                <a:solidFill>
                  <a:schemeClr val="bg1"/>
                </a:solidFill>
                <a:latin typeface="楷体_GB2312" panose="02010609030101010101" charset="-122"/>
                <a:ea typeface="楷体_GB2312" panose="02010609030101010101" charset="-122"/>
                <a:cs typeface="楷体_GB2312" panose="02010609030101010101" charset="-122"/>
              </a:rPr>
              <a:t>12.54</a:t>
            </a:r>
            <a:r>
              <a:rPr lang="zh-CN" altLang="en-US" sz="1600" b="1" dirty="0">
                <a:solidFill>
                  <a:schemeClr val="bg1"/>
                </a:solidFill>
                <a:latin typeface="楷体_GB2312" panose="02010609030101010101" charset="-122"/>
                <a:ea typeface="楷体_GB2312" panose="02010609030101010101" charset="-122"/>
                <a:cs typeface="楷体_GB2312" panose="02010609030101010101" charset="-122"/>
              </a:rPr>
              <a:t>亿亿次</a:t>
            </a:r>
            <a:r>
              <a:rPr lang="zh-CN" sz="1600" b="1" dirty="0">
                <a:solidFill>
                  <a:schemeClr val="bg1"/>
                </a:solidFill>
                <a:latin typeface="楷体_GB2312" panose="02010609030101010101" charset="-122"/>
                <a:ea typeface="楷体_GB2312" panose="02010609030101010101" charset="-122"/>
                <a:cs typeface="楷体_GB2312" panose="02010609030101010101" charset="-122"/>
              </a:rPr>
              <a:t>，</a:t>
            </a:r>
            <a:r>
              <a:rPr lang="zh-CN" altLang="en-US" sz="1600" b="1" dirty="0">
                <a:solidFill>
                  <a:schemeClr val="bg1"/>
                </a:solidFill>
                <a:latin typeface="楷体_GB2312" panose="02010609030101010101" charset="-122"/>
                <a:ea typeface="楷体_GB2312" panose="02010609030101010101" charset="-122"/>
                <a:cs typeface="楷体_GB2312" panose="02010609030101010101" charset="-122"/>
              </a:rPr>
              <a:t>并行规模超千万核，是划时代的新型超级计算机。</a:t>
            </a:r>
          </a:p>
        </p:txBody>
      </p:sp>
      <p:grpSp>
        <p:nvGrpSpPr>
          <p:cNvPr id="34" name="组合 33"/>
          <p:cNvGrpSpPr/>
          <p:nvPr/>
        </p:nvGrpSpPr>
        <p:grpSpPr>
          <a:xfrm>
            <a:off x="1883683" y="3518354"/>
            <a:ext cx="494393" cy="494393"/>
            <a:chOff x="1010" y="5867"/>
            <a:chExt cx="1090" cy="1090"/>
          </a:xfrm>
        </p:grpSpPr>
        <p:sp>
          <p:nvSpPr>
            <p:cNvPr id="6" name="椭圆 5"/>
            <p:cNvSpPr/>
            <p:nvPr/>
          </p:nvSpPr>
          <p:spPr>
            <a:xfrm>
              <a:off x="1010" y="5867"/>
              <a:ext cx="1090" cy="1090"/>
            </a:xfrm>
            <a:prstGeom prst="ellipse">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30">
                <a:latin typeface="楷体_GB2312" panose="02010609030101010101" charset="-122"/>
                <a:ea typeface="楷体_GB2312" panose="02010609030101010101" charset="-122"/>
                <a:cs typeface="楷体_GB2312" panose="02010609030101010101" charset="-122"/>
              </a:endParaRPr>
            </a:p>
          </p:txBody>
        </p:sp>
        <p:sp>
          <p:nvSpPr>
            <p:cNvPr id="7" name="椭圆 6"/>
            <p:cNvSpPr/>
            <p:nvPr/>
          </p:nvSpPr>
          <p:spPr>
            <a:xfrm>
              <a:off x="1130" y="6003"/>
              <a:ext cx="850" cy="850"/>
            </a:xfrm>
            <a:prstGeom prst="ellipse">
              <a:avLst/>
            </a:prstGeom>
            <a:solidFill>
              <a:schemeClr val="bg2">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30" dirty="0">
                  <a:latin typeface="楷体_GB2312" panose="02010609030101010101" charset="-122"/>
                  <a:ea typeface="楷体_GB2312" panose="02010609030101010101" charset="-122"/>
                  <a:cs typeface="楷体_GB2312" panose="02010609030101010101" charset="-122"/>
                </a:rPr>
                <a:t>1</a:t>
              </a:r>
            </a:p>
          </p:txBody>
        </p:sp>
      </p:grpSp>
      <p:grpSp>
        <p:nvGrpSpPr>
          <p:cNvPr id="25" name="组合 24"/>
          <p:cNvGrpSpPr/>
          <p:nvPr/>
        </p:nvGrpSpPr>
        <p:grpSpPr>
          <a:xfrm>
            <a:off x="3268954" y="3502220"/>
            <a:ext cx="494393" cy="494393"/>
            <a:chOff x="2750" y="5857"/>
            <a:chExt cx="1090" cy="1090"/>
          </a:xfrm>
        </p:grpSpPr>
        <p:sp>
          <p:nvSpPr>
            <p:cNvPr id="8" name="椭圆 7"/>
            <p:cNvSpPr/>
            <p:nvPr/>
          </p:nvSpPr>
          <p:spPr>
            <a:xfrm>
              <a:off x="2750" y="5857"/>
              <a:ext cx="1090" cy="1090"/>
            </a:xfrm>
            <a:prstGeom prst="ellipse">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30">
                <a:latin typeface="楷体_GB2312" panose="02010609030101010101" charset="-122"/>
                <a:ea typeface="楷体_GB2312" panose="02010609030101010101" charset="-122"/>
                <a:cs typeface="楷体_GB2312" panose="02010609030101010101" charset="-122"/>
              </a:endParaRPr>
            </a:p>
          </p:txBody>
        </p:sp>
        <p:sp>
          <p:nvSpPr>
            <p:cNvPr id="10" name="椭圆 9"/>
            <p:cNvSpPr/>
            <p:nvPr/>
          </p:nvSpPr>
          <p:spPr>
            <a:xfrm>
              <a:off x="2870" y="5993"/>
              <a:ext cx="850" cy="850"/>
            </a:xfrm>
            <a:prstGeom prst="ellipse">
              <a:avLst/>
            </a:prstGeom>
            <a:solidFill>
              <a:schemeClr val="accent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30" dirty="0">
                  <a:latin typeface="楷体_GB2312" panose="02010609030101010101" charset="-122"/>
                  <a:ea typeface="楷体_GB2312" panose="02010609030101010101" charset="-122"/>
                  <a:cs typeface="楷体_GB2312" panose="02010609030101010101" charset="-122"/>
                </a:rPr>
                <a:t>2</a:t>
              </a:r>
            </a:p>
          </p:txBody>
        </p:sp>
      </p:grpSp>
      <p:sp>
        <p:nvSpPr>
          <p:cNvPr id="24" name="任意多边形 23"/>
          <p:cNvSpPr/>
          <p:nvPr/>
        </p:nvSpPr>
        <p:spPr>
          <a:xfrm flipH="1" flipV="1">
            <a:off x="2313442" y="3971018"/>
            <a:ext cx="239258" cy="1036411"/>
          </a:xfrm>
          <a:custGeom>
            <a:avLst/>
            <a:gdLst>
              <a:gd name="connsiteX0" fmla="*/ 0 w 333829"/>
              <a:gd name="connsiteY0" fmla="*/ 0 h 1451429"/>
              <a:gd name="connsiteX1" fmla="*/ 0 w 333829"/>
              <a:gd name="connsiteY1" fmla="*/ 1117600 h 1451429"/>
              <a:gd name="connsiteX2" fmla="*/ 333829 w 333829"/>
              <a:gd name="connsiteY2" fmla="*/ 1451429 h 1451429"/>
            </a:gdLst>
            <a:ahLst/>
            <a:cxnLst>
              <a:cxn ang="0">
                <a:pos x="connsiteX0" y="connsiteY0"/>
              </a:cxn>
              <a:cxn ang="0">
                <a:pos x="connsiteX1" y="connsiteY1"/>
              </a:cxn>
              <a:cxn ang="0">
                <a:pos x="connsiteX2" y="connsiteY2"/>
              </a:cxn>
            </a:cxnLst>
            <a:rect l="l" t="t" r="r" b="b"/>
            <a:pathLst>
              <a:path w="333829" h="1451429">
                <a:moveTo>
                  <a:pt x="0" y="0"/>
                </a:moveTo>
                <a:lnTo>
                  <a:pt x="0" y="1117600"/>
                </a:lnTo>
                <a:lnTo>
                  <a:pt x="333829" y="1451429"/>
                </a:lnTo>
              </a:path>
            </a:pathLst>
          </a:custGeom>
          <a:noFill/>
          <a:ln w="349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30">
              <a:latin typeface="楷体_GB2312" panose="02010609030101010101" charset="-122"/>
              <a:ea typeface="楷体_GB2312" panose="02010609030101010101" charset="-122"/>
              <a:cs typeface="楷体_GB2312" panose="02010609030101010101" charset="-122"/>
            </a:endParaRPr>
          </a:p>
        </p:txBody>
      </p:sp>
      <p:sp>
        <p:nvSpPr>
          <p:cNvPr id="28" name="任意多边形 27"/>
          <p:cNvSpPr/>
          <p:nvPr/>
        </p:nvSpPr>
        <p:spPr>
          <a:xfrm>
            <a:off x="3052246" y="2557410"/>
            <a:ext cx="238125" cy="1036411"/>
          </a:xfrm>
          <a:custGeom>
            <a:avLst/>
            <a:gdLst>
              <a:gd name="connsiteX0" fmla="*/ 0 w 333829"/>
              <a:gd name="connsiteY0" fmla="*/ 0 h 1451429"/>
              <a:gd name="connsiteX1" fmla="*/ 0 w 333829"/>
              <a:gd name="connsiteY1" fmla="*/ 1117600 h 1451429"/>
              <a:gd name="connsiteX2" fmla="*/ 333829 w 333829"/>
              <a:gd name="connsiteY2" fmla="*/ 1451429 h 1451429"/>
            </a:gdLst>
            <a:ahLst/>
            <a:cxnLst>
              <a:cxn ang="0">
                <a:pos x="connsiteX0" y="connsiteY0"/>
              </a:cxn>
              <a:cxn ang="0">
                <a:pos x="connsiteX1" y="connsiteY1"/>
              </a:cxn>
              <a:cxn ang="0">
                <a:pos x="connsiteX2" y="connsiteY2"/>
              </a:cxn>
            </a:cxnLst>
            <a:rect l="l" t="t" r="r" b="b"/>
            <a:pathLst>
              <a:path w="333829" h="1451429">
                <a:moveTo>
                  <a:pt x="0" y="0"/>
                </a:moveTo>
                <a:lnTo>
                  <a:pt x="0" y="1117600"/>
                </a:lnTo>
                <a:lnTo>
                  <a:pt x="333829" y="1451429"/>
                </a:lnTo>
              </a:path>
            </a:pathLst>
          </a:custGeom>
          <a:noFill/>
          <a:ln w="349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30">
              <a:latin typeface="楷体_GB2312" panose="02010609030101010101" charset="-122"/>
              <a:ea typeface="楷体_GB2312" panose="02010609030101010101" charset="-122"/>
              <a:cs typeface="楷体_GB2312" panose="02010609030101010101" charset="-122"/>
            </a:endParaRPr>
          </a:p>
        </p:txBody>
      </p:sp>
      <p:sp>
        <p:nvSpPr>
          <p:cNvPr id="31" name="矩形 24"/>
          <p:cNvSpPr>
            <a:spLocks noChangeArrowheads="1"/>
          </p:cNvSpPr>
          <p:nvPr/>
        </p:nvSpPr>
        <p:spPr bwMode="auto">
          <a:xfrm>
            <a:off x="553720" y="4191635"/>
            <a:ext cx="1998980" cy="1198880"/>
          </a:xfrm>
          <a:prstGeom prst="rect">
            <a:avLst/>
          </a:prstGeom>
          <a:noFill/>
          <a:ln w="9525">
            <a:noFill/>
            <a:miter lim="800000"/>
          </a:ln>
        </p:spPr>
        <p:txBody>
          <a:bodyPr wrap="square">
            <a:spAutoFit/>
          </a:bodyPr>
          <a:lstStyle/>
          <a:p>
            <a:pPr lvl="0" algn="l">
              <a:lnSpc>
                <a:spcPct val="120000"/>
              </a:lnSpc>
              <a:buClrTx/>
              <a:buSzTx/>
              <a:buFontTx/>
            </a:pPr>
            <a:r>
              <a:rPr lang="zh-CN" altLang="en-US" b="1" dirty="0">
                <a:latin typeface="楷体_GB2312" panose="02010609030101010101" charset="-122"/>
                <a:ea typeface="楷体_GB2312" panose="02010609030101010101" charset="-122"/>
                <a:cs typeface="楷体_GB2312" panose="02010609030101010101" charset="-122"/>
                <a:sym typeface="+mn-ea"/>
              </a:rPr>
              <a:t>第一代计算机算力：每秒数千次至数万次</a:t>
            </a:r>
          </a:p>
        </p:txBody>
      </p:sp>
      <p:sp>
        <p:nvSpPr>
          <p:cNvPr id="33" name="矩形 24"/>
          <p:cNvSpPr>
            <a:spLocks noChangeArrowheads="1"/>
          </p:cNvSpPr>
          <p:nvPr/>
        </p:nvSpPr>
        <p:spPr bwMode="auto">
          <a:xfrm>
            <a:off x="3052445" y="2162175"/>
            <a:ext cx="2019300" cy="1198880"/>
          </a:xfrm>
          <a:prstGeom prst="rect">
            <a:avLst/>
          </a:prstGeom>
          <a:noFill/>
          <a:ln w="9525">
            <a:noFill/>
            <a:miter lim="800000"/>
          </a:ln>
        </p:spPr>
        <p:txBody>
          <a:bodyPr wrap="square">
            <a:spAutoFit/>
          </a:bodyPr>
          <a:lstStyle/>
          <a:p>
            <a:pPr marL="0" indent="0" eaLnBrk="1" latinLnBrk="0" hangingPunct="1">
              <a:lnSpc>
                <a:spcPct val="120000"/>
              </a:lnSpc>
              <a:buNone/>
            </a:pPr>
            <a:r>
              <a:rPr lang="zh-CN" altLang="en-US" b="1" dirty="0">
                <a:latin typeface="楷体_GB2312" panose="02010609030101010101" charset="-122"/>
                <a:ea typeface="楷体_GB2312" panose="02010609030101010101" charset="-122"/>
                <a:cs typeface="楷体_GB2312" panose="02010609030101010101" charset="-122"/>
              </a:rPr>
              <a:t>第二代计算机每秒数十万次，可高达</a:t>
            </a:r>
            <a:r>
              <a:rPr lang="en-US" altLang="zh-CN" b="1" dirty="0">
                <a:latin typeface="楷体_GB2312" panose="02010609030101010101" charset="-122"/>
                <a:ea typeface="楷体_GB2312" panose="02010609030101010101" charset="-122"/>
                <a:cs typeface="楷体_GB2312" panose="02010609030101010101" charset="-122"/>
              </a:rPr>
              <a:t>300</a:t>
            </a:r>
            <a:r>
              <a:rPr lang="zh-CN" altLang="en-US" b="1" dirty="0">
                <a:latin typeface="楷体_GB2312" panose="02010609030101010101" charset="-122"/>
                <a:ea typeface="楷体_GB2312" panose="02010609030101010101" charset="-122"/>
                <a:cs typeface="楷体_GB2312" panose="02010609030101010101" charset="-122"/>
              </a:rPr>
              <a:t>万次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2000" fill="hold">
                                          <p:stCondLst>
                                            <p:cond delay="0"/>
                                          </p:stCondLst>
                                        </p:cTn>
                                        <p:tgtEl>
                                          <p:spTgt spid="23"/>
                                        </p:tgtEl>
                                        <p:attrNameLst>
                                          <p:attrName>style.visibility</p:attrName>
                                        </p:attrNameLst>
                                      </p:cBhvr>
                                      <p:to>
                                        <p:strVal val="visible"/>
                                      </p:to>
                                    </p:set>
                                    <p:animEffect transition="in" filter="wipe(left)">
                                      <p:cBhvr>
                                        <p:cTn id="7" dur="2000"/>
                                        <p:tgtEl>
                                          <p:spTgt spid="23"/>
                                        </p:tgtEl>
                                      </p:cBhvr>
                                    </p:animEffect>
                                  </p:childTnLst>
                                </p:cTn>
                              </p:par>
                            </p:childTnLst>
                          </p:cTn>
                        </p:par>
                        <p:par>
                          <p:cTn id="8" fill="hold">
                            <p:stCondLst>
                              <p:cond delay="2000"/>
                            </p:stCondLst>
                            <p:childTnLst>
                              <p:par>
                                <p:cTn id="9" presetID="4" presetClass="entr" presetSubtype="32" fill="hold" nodeType="afterEffect">
                                  <p:stCondLst>
                                    <p:cond delay="0"/>
                                  </p:stCondLst>
                                  <p:childTnLst>
                                    <p:set>
                                      <p:cBhvr>
                                        <p:cTn id="10" dur="250" fill="hold">
                                          <p:stCondLst>
                                            <p:cond delay="0"/>
                                          </p:stCondLst>
                                        </p:cTn>
                                        <p:tgtEl>
                                          <p:spTgt spid="34"/>
                                        </p:tgtEl>
                                        <p:attrNameLst>
                                          <p:attrName>style.visibility</p:attrName>
                                        </p:attrNameLst>
                                      </p:cBhvr>
                                      <p:to>
                                        <p:strVal val="visible"/>
                                      </p:to>
                                    </p:set>
                                    <p:animEffect transition="in" filter="box(out)">
                                      <p:cBhvr>
                                        <p:cTn id="11" dur="250"/>
                                        <p:tgtEl>
                                          <p:spTgt spid="34"/>
                                        </p:tgtEl>
                                      </p:cBhvr>
                                    </p:animEffect>
                                  </p:childTnLst>
                                </p:cTn>
                              </p:par>
                            </p:childTnLst>
                          </p:cTn>
                        </p:par>
                        <p:par>
                          <p:cTn id="12" fill="hold">
                            <p:stCondLst>
                              <p:cond delay="2500"/>
                            </p:stCondLst>
                            <p:childTnLst>
                              <p:par>
                                <p:cTn id="13" presetID="22" presetClass="entr" presetSubtype="1" fill="hold" grpId="0" nodeType="afterEffect">
                                  <p:stCondLst>
                                    <p:cond delay="0"/>
                                  </p:stCondLst>
                                  <p:childTnLst>
                                    <p:set>
                                      <p:cBhvr>
                                        <p:cTn id="14" dur="250" fill="hold">
                                          <p:stCondLst>
                                            <p:cond delay="0"/>
                                          </p:stCondLst>
                                        </p:cTn>
                                        <p:tgtEl>
                                          <p:spTgt spid="24"/>
                                        </p:tgtEl>
                                        <p:attrNameLst>
                                          <p:attrName>style.visibility</p:attrName>
                                        </p:attrNameLst>
                                      </p:cBhvr>
                                      <p:to>
                                        <p:strVal val="visible"/>
                                      </p:to>
                                    </p:set>
                                    <p:animEffect transition="in" filter="wipe(up)">
                                      <p:cBhvr>
                                        <p:cTn id="15" dur="250"/>
                                        <p:tgtEl>
                                          <p:spTgt spid="24"/>
                                        </p:tgtEl>
                                      </p:cBhvr>
                                    </p:animEffect>
                                  </p:childTnLst>
                                </p:cTn>
                              </p:par>
                            </p:childTnLst>
                          </p:cTn>
                        </p:par>
                        <p:par>
                          <p:cTn id="16" fill="hold">
                            <p:stCondLst>
                              <p:cond delay="3000"/>
                            </p:stCondLst>
                            <p:childTnLst>
                              <p:par>
                                <p:cTn id="17" presetID="3" presetClass="entr" presetSubtype="10" fill="hold" grpId="0" nodeType="afterEffect">
                                  <p:stCondLst>
                                    <p:cond delay="0"/>
                                  </p:stCondLst>
                                  <p:childTnLst>
                                    <p:set>
                                      <p:cBhvr>
                                        <p:cTn id="18" dur="250" fill="hold">
                                          <p:stCondLst>
                                            <p:cond delay="0"/>
                                          </p:stCondLst>
                                        </p:cTn>
                                        <p:tgtEl>
                                          <p:spTgt spid="31"/>
                                        </p:tgtEl>
                                        <p:attrNameLst>
                                          <p:attrName>style.visibility</p:attrName>
                                        </p:attrNameLst>
                                      </p:cBhvr>
                                      <p:to>
                                        <p:strVal val="visible"/>
                                      </p:to>
                                    </p:set>
                                    <p:animEffect transition="in" filter="blinds(horizontal)">
                                      <p:cBhvr>
                                        <p:cTn id="19" dur="250"/>
                                        <p:tgtEl>
                                          <p:spTgt spid="31"/>
                                        </p:tgtEl>
                                      </p:cBhvr>
                                    </p:animEffect>
                                  </p:childTnLst>
                                </p:cTn>
                              </p:par>
                            </p:childTnLst>
                          </p:cTn>
                        </p:par>
                        <p:par>
                          <p:cTn id="20" fill="hold">
                            <p:stCondLst>
                              <p:cond delay="3500"/>
                            </p:stCondLst>
                            <p:childTnLst>
                              <p:par>
                                <p:cTn id="21" presetID="4" presetClass="entr" presetSubtype="32" fill="hold" nodeType="afterEffect">
                                  <p:stCondLst>
                                    <p:cond delay="0"/>
                                  </p:stCondLst>
                                  <p:childTnLst>
                                    <p:set>
                                      <p:cBhvr>
                                        <p:cTn id="22" dur="1000" fill="hold">
                                          <p:stCondLst>
                                            <p:cond delay="0"/>
                                          </p:stCondLst>
                                        </p:cTn>
                                        <p:tgtEl>
                                          <p:spTgt spid="25"/>
                                        </p:tgtEl>
                                        <p:attrNameLst>
                                          <p:attrName>style.visibility</p:attrName>
                                        </p:attrNameLst>
                                      </p:cBhvr>
                                      <p:to>
                                        <p:strVal val="visible"/>
                                      </p:to>
                                    </p:set>
                                    <p:animEffect transition="in" filter="box(out)">
                                      <p:cBhvr>
                                        <p:cTn id="23" dur="1000"/>
                                        <p:tgtEl>
                                          <p:spTgt spid="25"/>
                                        </p:tgtEl>
                                      </p:cBhvr>
                                    </p:animEffect>
                                  </p:childTnLst>
                                </p:cTn>
                              </p:par>
                            </p:childTnLst>
                          </p:cTn>
                        </p:par>
                        <p:par>
                          <p:cTn id="24" fill="hold">
                            <p:stCondLst>
                              <p:cond delay="4500"/>
                            </p:stCondLst>
                            <p:childTnLst>
                              <p:par>
                                <p:cTn id="25" presetID="22" presetClass="entr" presetSubtype="4" fill="hold" grpId="0" nodeType="afterEffect">
                                  <p:stCondLst>
                                    <p:cond delay="0"/>
                                  </p:stCondLst>
                                  <p:childTnLst>
                                    <p:set>
                                      <p:cBhvr>
                                        <p:cTn id="26" dur="250" fill="hold">
                                          <p:stCondLst>
                                            <p:cond delay="0"/>
                                          </p:stCondLst>
                                        </p:cTn>
                                        <p:tgtEl>
                                          <p:spTgt spid="28"/>
                                        </p:tgtEl>
                                        <p:attrNameLst>
                                          <p:attrName>style.visibility</p:attrName>
                                        </p:attrNameLst>
                                      </p:cBhvr>
                                      <p:to>
                                        <p:strVal val="visible"/>
                                      </p:to>
                                    </p:set>
                                    <p:animEffect transition="in" filter="wipe(down)">
                                      <p:cBhvr>
                                        <p:cTn id="27" dur="250"/>
                                        <p:tgtEl>
                                          <p:spTgt spid="28"/>
                                        </p:tgtEl>
                                      </p:cBhvr>
                                    </p:animEffect>
                                  </p:childTnLst>
                                </p:cTn>
                              </p:par>
                            </p:childTnLst>
                          </p:cTn>
                        </p:par>
                        <p:par>
                          <p:cTn id="28" fill="hold">
                            <p:stCondLst>
                              <p:cond delay="5000"/>
                            </p:stCondLst>
                            <p:childTnLst>
                              <p:par>
                                <p:cTn id="29" presetID="3" presetClass="entr" presetSubtype="5" fill="hold" grpId="0"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blinds(vertical)">
                                      <p:cBhvr>
                                        <p:cTn id="31" dur="250"/>
                                        <p:tgtEl>
                                          <p:spTgt spid="33"/>
                                        </p:tgtEl>
                                      </p:cBhvr>
                                    </p:animEffect>
                                  </p:childTnLst>
                                </p:cTn>
                              </p:par>
                            </p:childTnLst>
                          </p:cTn>
                        </p:par>
                        <p:par>
                          <p:cTn id="32" fill="hold">
                            <p:stCondLst>
                              <p:cond delay="5500"/>
                            </p:stCondLst>
                            <p:childTnLst>
                              <p:par>
                                <p:cTn id="33" presetID="4" presetClass="entr" presetSubtype="32" fill="hold" nodeType="afterEffect">
                                  <p:stCondLst>
                                    <p:cond delay="0"/>
                                  </p:stCondLst>
                                  <p:childTnLst>
                                    <p:set>
                                      <p:cBhvr>
                                        <p:cTn id="34" dur="250" fill="hold">
                                          <p:stCondLst>
                                            <p:cond delay="0"/>
                                          </p:stCondLst>
                                        </p:cTn>
                                        <p:tgtEl>
                                          <p:spTgt spid="22"/>
                                        </p:tgtEl>
                                        <p:attrNameLst>
                                          <p:attrName>style.visibility</p:attrName>
                                        </p:attrNameLst>
                                      </p:cBhvr>
                                      <p:to>
                                        <p:strVal val="visible"/>
                                      </p:to>
                                    </p:set>
                                    <p:animEffect transition="in" filter="box(out)">
                                      <p:cBhvr>
                                        <p:cTn id="35" dur="250"/>
                                        <p:tgtEl>
                                          <p:spTgt spid="22"/>
                                        </p:tgtEl>
                                      </p:cBhvr>
                                    </p:animEffect>
                                  </p:childTnLst>
                                </p:cTn>
                              </p:par>
                            </p:childTnLst>
                          </p:cTn>
                        </p:par>
                        <p:par>
                          <p:cTn id="36" fill="hold">
                            <p:stCondLst>
                              <p:cond delay="6000"/>
                            </p:stCondLst>
                            <p:childTnLst>
                              <p:par>
                                <p:cTn id="37" presetID="22" presetClass="entr" presetSubtype="1" fill="hold" grpId="0"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up)">
                                      <p:cBhvr>
                                        <p:cTn id="39" dur="250"/>
                                        <p:tgtEl>
                                          <p:spTgt spid="5"/>
                                        </p:tgtEl>
                                      </p:cBhvr>
                                    </p:animEffect>
                                  </p:childTnLst>
                                </p:cTn>
                              </p:par>
                            </p:childTnLst>
                          </p:cTn>
                        </p:par>
                        <p:par>
                          <p:cTn id="40" fill="hold">
                            <p:stCondLst>
                              <p:cond delay="6500"/>
                            </p:stCondLst>
                            <p:childTnLst>
                              <p:par>
                                <p:cTn id="41" presetID="3" presetClass="entr" presetSubtype="5" fill="hold" grpId="0" nodeType="afterEffect">
                                  <p:stCondLst>
                                    <p:cond delay="0"/>
                                  </p:stCondLst>
                                  <p:childTnLst>
                                    <p:set>
                                      <p:cBhvr>
                                        <p:cTn id="42" dur="1" fill="hold">
                                          <p:stCondLst>
                                            <p:cond delay="0"/>
                                          </p:stCondLst>
                                        </p:cTn>
                                        <p:tgtEl>
                                          <p:spTgt spid="28688"/>
                                        </p:tgtEl>
                                        <p:attrNameLst>
                                          <p:attrName>style.visibility</p:attrName>
                                        </p:attrNameLst>
                                      </p:cBhvr>
                                      <p:to>
                                        <p:strVal val="visible"/>
                                      </p:to>
                                    </p:set>
                                    <p:animEffect transition="in" filter="blinds(vertical)">
                                      <p:cBhvr>
                                        <p:cTn id="43" dur="250"/>
                                        <p:tgtEl>
                                          <p:spTgt spid="28688"/>
                                        </p:tgtEl>
                                      </p:cBhvr>
                                    </p:animEffect>
                                  </p:childTnLst>
                                </p:cTn>
                              </p:par>
                            </p:childTnLst>
                          </p:cTn>
                        </p:par>
                        <p:par>
                          <p:cTn id="44" fill="hold">
                            <p:stCondLst>
                              <p:cond delay="7000"/>
                            </p:stCondLst>
                            <p:childTnLst>
                              <p:par>
                                <p:cTn id="45" presetID="4" presetClass="entr" presetSubtype="32" fill="hold" nodeType="afterEffect">
                                  <p:stCondLst>
                                    <p:cond delay="0"/>
                                  </p:stCondLst>
                                  <p:childTnLst>
                                    <p:set>
                                      <p:cBhvr>
                                        <p:cTn id="46" dur="250" fill="hold">
                                          <p:stCondLst>
                                            <p:cond delay="0"/>
                                          </p:stCondLst>
                                        </p:cTn>
                                        <p:tgtEl>
                                          <p:spTgt spid="21"/>
                                        </p:tgtEl>
                                        <p:attrNameLst>
                                          <p:attrName>style.visibility</p:attrName>
                                        </p:attrNameLst>
                                      </p:cBhvr>
                                      <p:to>
                                        <p:strVal val="visible"/>
                                      </p:to>
                                    </p:set>
                                    <p:animEffect transition="in" filter="box(out)">
                                      <p:cBhvr>
                                        <p:cTn id="47" dur="250"/>
                                        <p:tgtEl>
                                          <p:spTgt spid="21"/>
                                        </p:tgtEl>
                                      </p:cBhvr>
                                    </p:animEffect>
                                  </p:childTnLst>
                                </p:cTn>
                              </p:par>
                            </p:childTnLst>
                          </p:cTn>
                        </p:par>
                        <p:par>
                          <p:cTn id="48" fill="hold">
                            <p:stCondLst>
                              <p:cond delay="7500"/>
                            </p:stCondLst>
                            <p:childTnLst>
                              <p:par>
                                <p:cTn id="49" presetID="22" presetClass="entr" presetSubtype="4"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wipe(down)">
                                      <p:cBhvr>
                                        <p:cTn id="51" dur="250"/>
                                        <p:tgtEl>
                                          <p:spTgt spid="29"/>
                                        </p:tgtEl>
                                      </p:cBhvr>
                                    </p:animEffect>
                                  </p:childTnLst>
                                </p:cTn>
                              </p:par>
                            </p:childTnLst>
                          </p:cTn>
                        </p:par>
                        <p:par>
                          <p:cTn id="52" fill="hold">
                            <p:stCondLst>
                              <p:cond delay="8000"/>
                            </p:stCondLst>
                            <p:childTnLst>
                              <p:par>
                                <p:cTn id="53" presetID="3" presetClass="entr" presetSubtype="5" fill="hold" grpId="0" nodeType="afterEffect">
                                  <p:stCondLst>
                                    <p:cond delay="0"/>
                                  </p:stCondLst>
                                  <p:childTnLst>
                                    <p:set>
                                      <p:cBhvr>
                                        <p:cTn id="54" dur="1" fill="hold">
                                          <p:stCondLst>
                                            <p:cond delay="0"/>
                                          </p:stCondLst>
                                        </p:cTn>
                                        <p:tgtEl>
                                          <p:spTgt spid="28693"/>
                                        </p:tgtEl>
                                        <p:attrNameLst>
                                          <p:attrName>style.visibility</p:attrName>
                                        </p:attrNameLst>
                                      </p:cBhvr>
                                      <p:to>
                                        <p:strVal val="visible"/>
                                      </p:to>
                                    </p:set>
                                    <p:animEffect transition="in" filter="blinds(vertical)">
                                      <p:cBhvr>
                                        <p:cTn id="55" dur="250"/>
                                        <p:tgtEl>
                                          <p:spTgt spid="28693"/>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nodeType="clickEffect">
                                  <p:stCondLst>
                                    <p:cond delay="0"/>
                                  </p:stCondLst>
                                  <p:childTnLst>
                                    <p:set>
                                      <p:cBhvr>
                                        <p:cTn id="59" dur="1" fill="hold">
                                          <p:stCondLst>
                                            <p:cond delay="0"/>
                                          </p:stCondLst>
                                        </p:cTn>
                                        <p:tgtEl>
                                          <p:spTgt spid="3"/>
                                        </p:tgtEl>
                                        <p:attrNameLst>
                                          <p:attrName>style.visibility</p:attrName>
                                        </p:attrNameLst>
                                      </p:cBhvr>
                                      <p:to>
                                        <p:strVal val="visible"/>
                                      </p:to>
                                    </p:set>
                                    <p:animEffect transition="in" filter="barn(inVertical)">
                                      <p:cBhvr>
                                        <p:cTn id="60" dur="250"/>
                                        <p:tgtEl>
                                          <p:spTgt spid="3"/>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5" fill="hold" grpId="0" nodeType="clickEffect">
                                  <p:stCondLst>
                                    <p:cond delay="0"/>
                                  </p:stCondLst>
                                  <p:childTnLst>
                                    <p:set>
                                      <p:cBhvr>
                                        <p:cTn id="64" dur="1" fill="hold">
                                          <p:stCondLst>
                                            <p:cond delay="0"/>
                                          </p:stCondLst>
                                        </p:cTn>
                                        <p:tgtEl>
                                          <p:spTgt spid="28696"/>
                                        </p:tgtEl>
                                        <p:attrNameLst>
                                          <p:attrName>style.visibility</p:attrName>
                                        </p:attrNameLst>
                                      </p:cBhvr>
                                      <p:to>
                                        <p:strVal val="visible"/>
                                      </p:to>
                                    </p:set>
                                    <p:animEffect transition="in" filter="blinds(vertical)">
                                      <p:cBhvr>
                                        <p:cTn id="65" dur="500"/>
                                        <p:tgtEl>
                                          <p:spTgt spid="28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5" grpId="0" bldLvl="0" animBg="1"/>
      <p:bldP spid="28688" grpId="0"/>
      <p:bldP spid="29" grpId="0" bldLvl="0" animBg="1"/>
      <p:bldP spid="28693" grpId="0"/>
      <p:bldP spid="28696" grpId="0" bldLvl="0" animBg="1"/>
      <p:bldP spid="24" grpId="0" bldLvl="0" animBg="1"/>
      <p:bldP spid="28" grpId="0" bldLvl="0" animBg="1"/>
      <p:bldP spid="31"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4445" y="1132205"/>
            <a:ext cx="9152890" cy="564515"/>
          </a:xfr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lnSpc>
                <a:spcPct val="120000"/>
              </a:lnSpc>
            </a:pPr>
            <a:r>
              <a:rPr lang="zh-CN" altLang="en-US" sz="3200" b="1">
                <a:solidFill>
                  <a:srgbClr val="466E8C"/>
                </a:solidFill>
                <a:latin typeface="楷体_GB2312" panose="02010609030101010101" charset="-122"/>
                <a:ea typeface="楷体_GB2312" panose="02010609030101010101" charset="-122"/>
                <a:cs typeface="楷体_GB2312" panose="02010609030101010101" charset="-122"/>
              </a:rPr>
              <a:t>数据量的增长推动了数据科学的发展</a:t>
            </a:r>
          </a:p>
        </p:txBody>
      </p:sp>
      <p:sp>
        <p:nvSpPr>
          <p:cNvPr id="23" name="矩形 22"/>
          <p:cNvSpPr/>
          <p:nvPr/>
        </p:nvSpPr>
        <p:spPr>
          <a:xfrm flipV="1">
            <a:off x="714375" y="3741965"/>
            <a:ext cx="7715250" cy="44224"/>
          </a:xfrm>
          <a:prstGeom prst="rect">
            <a:avLst/>
          </a:prstGeom>
          <a:solidFill>
            <a:srgbClr val="466E8C"/>
          </a:solidFill>
          <a:ln>
            <a:noFill/>
          </a:ln>
        </p:spPr>
        <p:style>
          <a:lnRef idx="2">
            <a:schemeClr val="accent1">
              <a:shade val="50000"/>
            </a:schemeClr>
          </a:lnRef>
          <a:fillRef idx="1">
            <a:schemeClr val="accent1"/>
          </a:fillRef>
          <a:effectRef idx="0">
            <a:schemeClr val="accent1"/>
          </a:effectRef>
          <a:fontRef idx="minor">
            <a:schemeClr val="lt1"/>
          </a:fontRef>
        </p:style>
        <p:txBody>
          <a:bodyPr lIns="73478" tIns="36738" rIns="73478" bIns="36738" anchor="ctr"/>
          <a:lstStyle/>
          <a:p>
            <a:pPr algn="ctr" fontAlgn="auto">
              <a:spcBef>
                <a:spcPts val="0"/>
              </a:spcBef>
              <a:spcAft>
                <a:spcPts val="0"/>
              </a:spcAft>
              <a:defRPr/>
            </a:pPr>
            <a:endParaRPr lang="zh-CN" altLang="en-US" sz="1430">
              <a:latin typeface="楷体_GB2312" panose="02010609030101010101" charset="-122"/>
              <a:ea typeface="楷体_GB2312" panose="02010609030101010101" charset="-122"/>
              <a:cs typeface="楷体_GB2312" panose="02010609030101010101" charset="-122"/>
            </a:endParaRPr>
          </a:p>
        </p:txBody>
      </p:sp>
      <p:grpSp>
        <p:nvGrpSpPr>
          <p:cNvPr id="22" name="组合 21"/>
          <p:cNvGrpSpPr/>
          <p:nvPr/>
        </p:nvGrpSpPr>
        <p:grpSpPr>
          <a:xfrm>
            <a:off x="3083832" y="3494768"/>
            <a:ext cx="494393" cy="494393"/>
            <a:chOff x="4678" y="5815"/>
            <a:chExt cx="1090" cy="1090"/>
          </a:xfrm>
        </p:grpSpPr>
        <p:sp>
          <p:nvSpPr>
            <p:cNvPr id="13" name="椭圆 12"/>
            <p:cNvSpPr/>
            <p:nvPr/>
          </p:nvSpPr>
          <p:spPr>
            <a:xfrm>
              <a:off x="4678" y="5815"/>
              <a:ext cx="1090" cy="1090"/>
            </a:xfrm>
            <a:prstGeom prst="ellipse">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30">
                <a:latin typeface="楷体_GB2312" panose="02010609030101010101" charset="-122"/>
                <a:ea typeface="楷体_GB2312" panose="02010609030101010101" charset="-122"/>
                <a:cs typeface="楷体_GB2312" panose="02010609030101010101" charset="-122"/>
              </a:endParaRPr>
            </a:p>
          </p:txBody>
        </p:sp>
        <p:sp>
          <p:nvSpPr>
            <p:cNvPr id="4" name="椭圆 3"/>
            <p:cNvSpPr/>
            <p:nvPr/>
          </p:nvSpPr>
          <p:spPr>
            <a:xfrm>
              <a:off x="4798" y="5935"/>
              <a:ext cx="850" cy="850"/>
            </a:xfrm>
            <a:prstGeom prst="ellipse">
              <a:avLst/>
            </a:prstGeom>
            <a:solidFill>
              <a:schemeClr val="accent3">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30" dirty="0">
                  <a:latin typeface="楷体_GB2312" panose="02010609030101010101" charset="-122"/>
                  <a:ea typeface="楷体_GB2312" panose="02010609030101010101" charset="-122"/>
                  <a:cs typeface="楷体_GB2312" panose="02010609030101010101" charset="-122"/>
                </a:rPr>
                <a:t>3</a:t>
              </a:r>
            </a:p>
          </p:txBody>
        </p:sp>
      </p:grpSp>
      <p:grpSp>
        <p:nvGrpSpPr>
          <p:cNvPr id="21" name="组合 20"/>
          <p:cNvGrpSpPr/>
          <p:nvPr/>
        </p:nvGrpSpPr>
        <p:grpSpPr>
          <a:xfrm>
            <a:off x="4137025" y="3494768"/>
            <a:ext cx="494393" cy="494393"/>
            <a:chOff x="7000" y="5815"/>
            <a:chExt cx="1090" cy="1090"/>
          </a:xfrm>
        </p:grpSpPr>
        <p:sp>
          <p:nvSpPr>
            <p:cNvPr id="14" name="椭圆 13"/>
            <p:cNvSpPr/>
            <p:nvPr/>
          </p:nvSpPr>
          <p:spPr>
            <a:xfrm>
              <a:off x="7000" y="5815"/>
              <a:ext cx="1090" cy="1090"/>
            </a:xfrm>
            <a:prstGeom prst="ellipse">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30">
                <a:latin typeface="楷体_GB2312" panose="02010609030101010101" charset="-122"/>
                <a:ea typeface="楷体_GB2312" panose="02010609030101010101" charset="-122"/>
                <a:cs typeface="楷体_GB2312" panose="02010609030101010101" charset="-122"/>
              </a:endParaRPr>
            </a:p>
          </p:txBody>
        </p:sp>
        <p:sp>
          <p:nvSpPr>
            <p:cNvPr id="9" name="椭圆 8"/>
            <p:cNvSpPr/>
            <p:nvPr/>
          </p:nvSpPr>
          <p:spPr>
            <a:xfrm>
              <a:off x="7120" y="5935"/>
              <a:ext cx="850" cy="850"/>
            </a:xfrm>
            <a:prstGeom prst="ellipse">
              <a:avLst/>
            </a:prstGeom>
            <a:solidFill>
              <a:srgbClr val="FFC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30" dirty="0">
                  <a:latin typeface="楷体_GB2312" panose="02010609030101010101" charset="-122"/>
                  <a:ea typeface="楷体_GB2312" panose="02010609030101010101" charset="-122"/>
                  <a:cs typeface="楷体_GB2312" panose="02010609030101010101" charset="-122"/>
                </a:rPr>
                <a:t>4</a:t>
              </a:r>
            </a:p>
          </p:txBody>
        </p:sp>
      </p:grpSp>
      <p:grpSp>
        <p:nvGrpSpPr>
          <p:cNvPr id="20" name="组合 19"/>
          <p:cNvGrpSpPr/>
          <p:nvPr/>
        </p:nvGrpSpPr>
        <p:grpSpPr>
          <a:xfrm>
            <a:off x="5157561" y="3494768"/>
            <a:ext cx="494393" cy="494393"/>
            <a:chOff x="9320" y="5815"/>
            <a:chExt cx="1090" cy="1090"/>
          </a:xfrm>
        </p:grpSpPr>
        <p:sp>
          <p:nvSpPr>
            <p:cNvPr id="15" name="椭圆 14"/>
            <p:cNvSpPr/>
            <p:nvPr/>
          </p:nvSpPr>
          <p:spPr>
            <a:xfrm>
              <a:off x="9320" y="5815"/>
              <a:ext cx="1090" cy="1090"/>
            </a:xfrm>
            <a:prstGeom prst="ellipse">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30">
                <a:latin typeface="楷体_GB2312" panose="02010609030101010101" charset="-122"/>
                <a:ea typeface="楷体_GB2312" panose="02010609030101010101" charset="-122"/>
                <a:cs typeface="楷体_GB2312" panose="02010609030101010101" charset="-122"/>
              </a:endParaRPr>
            </a:p>
          </p:txBody>
        </p:sp>
        <p:sp>
          <p:nvSpPr>
            <p:cNvPr id="10" name="椭圆 9"/>
            <p:cNvSpPr/>
            <p:nvPr/>
          </p:nvSpPr>
          <p:spPr>
            <a:xfrm>
              <a:off x="9438" y="5935"/>
              <a:ext cx="850" cy="850"/>
            </a:xfrm>
            <a:prstGeom prst="ellipse">
              <a:avLst/>
            </a:prstGeom>
            <a:solidFill>
              <a:schemeClr val="accent5"/>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30" dirty="0">
                  <a:latin typeface="楷体_GB2312" panose="02010609030101010101" charset="-122"/>
                  <a:ea typeface="楷体_GB2312" panose="02010609030101010101" charset="-122"/>
                  <a:cs typeface="楷体_GB2312" panose="02010609030101010101" charset="-122"/>
                </a:rPr>
                <a:t>5</a:t>
              </a:r>
            </a:p>
          </p:txBody>
        </p:sp>
      </p:grpSp>
      <p:grpSp>
        <p:nvGrpSpPr>
          <p:cNvPr id="18" name="组合 17"/>
          <p:cNvGrpSpPr/>
          <p:nvPr/>
        </p:nvGrpSpPr>
        <p:grpSpPr>
          <a:xfrm>
            <a:off x="6178097" y="3494768"/>
            <a:ext cx="495300" cy="494393"/>
            <a:chOff x="11640" y="5815"/>
            <a:chExt cx="1092" cy="1090"/>
          </a:xfrm>
        </p:grpSpPr>
        <p:sp>
          <p:nvSpPr>
            <p:cNvPr id="16" name="椭圆 15"/>
            <p:cNvSpPr/>
            <p:nvPr/>
          </p:nvSpPr>
          <p:spPr>
            <a:xfrm>
              <a:off x="11640" y="5815"/>
              <a:ext cx="1093" cy="1090"/>
            </a:xfrm>
            <a:prstGeom prst="ellipse">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30">
                <a:latin typeface="楷体_GB2312" panose="02010609030101010101" charset="-122"/>
                <a:ea typeface="楷体_GB2312" panose="02010609030101010101" charset="-122"/>
                <a:cs typeface="楷体_GB2312" panose="02010609030101010101" charset="-122"/>
              </a:endParaRPr>
            </a:p>
          </p:txBody>
        </p:sp>
        <p:sp>
          <p:nvSpPr>
            <p:cNvPr id="11" name="椭圆 10"/>
            <p:cNvSpPr/>
            <p:nvPr/>
          </p:nvSpPr>
          <p:spPr>
            <a:xfrm>
              <a:off x="11758" y="5935"/>
              <a:ext cx="850" cy="850"/>
            </a:xfrm>
            <a:prstGeom prst="ellipse">
              <a:avLst/>
            </a:prstGeom>
            <a:solidFill>
              <a:schemeClr val="accent6">
                <a:lumMod val="60000"/>
                <a:lumOff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30" dirty="0">
                  <a:latin typeface="楷体_GB2312" panose="02010609030101010101" charset="-122"/>
                  <a:ea typeface="楷体_GB2312" panose="02010609030101010101" charset="-122"/>
                  <a:cs typeface="楷体_GB2312" panose="02010609030101010101" charset="-122"/>
                </a:rPr>
                <a:t>6</a:t>
              </a:r>
            </a:p>
          </p:txBody>
        </p:sp>
      </p:grpSp>
      <p:grpSp>
        <p:nvGrpSpPr>
          <p:cNvPr id="19" name="组合 18"/>
          <p:cNvGrpSpPr/>
          <p:nvPr/>
        </p:nvGrpSpPr>
        <p:grpSpPr>
          <a:xfrm>
            <a:off x="7136493" y="3494768"/>
            <a:ext cx="494393" cy="494393"/>
            <a:chOff x="13963" y="5815"/>
            <a:chExt cx="1090" cy="1090"/>
          </a:xfrm>
        </p:grpSpPr>
        <p:sp>
          <p:nvSpPr>
            <p:cNvPr id="17" name="椭圆 16"/>
            <p:cNvSpPr/>
            <p:nvPr/>
          </p:nvSpPr>
          <p:spPr>
            <a:xfrm>
              <a:off x="13963" y="5815"/>
              <a:ext cx="1090" cy="1090"/>
            </a:xfrm>
            <a:prstGeom prst="ellipse">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30">
                <a:latin typeface="楷体_GB2312" panose="02010609030101010101" charset="-122"/>
                <a:ea typeface="楷体_GB2312" panose="02010609030101010101" charset="-122"/>
                <a:cs typeface="楷体_GB2312" panose="02010609030101010101" charset="-122"/>
              </a:endParaRPr>
            </a:p>
          </p:txBody>
        </p:sp>
        <p:sp>
          <p:nvSpPr>
            <p:cNvPr id="12" name="椭圆 11"/>
            <p:cNvSpPr/>
            <p:nvPr/>
          </p:nvSpPr>
          <p:spPr>
            <a:xfrm>
              <a:off x="14080" y="5935"/>
              <a:ext cx="850" cy="850"/>
            </a:xfrm>
            <a:prstGeom prst="ellipse">
              <a:avLst/>
            </a:prstGeom>
            <a:solidFill>
              <a:srgbClr val="FF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30" dirty="0">
                  <a:latin typeface="楷体_GB2312" panose="02010609030101010101" charset="-122"/>
                  <a:ea typeface="楷体_GB2312" panose="02010609030101010101" charset="-122"/>
                  <a:cs typeface="楷体_GB2312" panose="02010609030101010101" charset="-122"/>
                </a:rPr>
                <a:t>7</a:t>
              </a:r>
            </a:p>
          </p:txBody>
        </p:sp>
      </p:grpSp>
      <p:sp>
        <p:nvSpPr>
          <p:cNvPr id="5" name="任意多边形 4"/>
          <p:cNvSpPr/>
          <p:nvPr/>
        </p:nvSpPr>
        <p:spPr>
          <a:xfrm flipH="1" flipV="1">
            <a:off x="3568927" y="3912053"/>
            <a:ext cx="239258" cy="1036411"/>
          </a:xfrm>
          <a:custGeom>
            <a:avLst/>
            <a:gdLst>
              <a:gd name="connsiteX0" fmla="*/ 0 w 333829"/>
              <a:gd name="connsiteY0" fmla="*/ 0 h 1451429"/>
              <a:gd name="connsiteX1" fmla="*/ 0 w 333829"/>
              <a:gd name="connsiteY1" fmla="*/ 1117600 h 1451429"/>
              <a:gd name="connsiteX2" fmla="*/ 333829 w 333829"/>
              <a:gd name="connsiteY2" fmla="*/ 1451429 h 1451429"/>
            </a:gdLst>
            <a:ahLst/>
            <a:cxnLst>
              <a:cxn ang="0">
                <a:pos x="connsiteX0" y="connsiteY0"/>
              </a:cxn>
              <a:cxn ang="0">
                <a:pos x="connsiteX1" y="connsiteY1"/>
              </a:cxn>
              <a:cxn ang="0">
                <a:pos x="connsiteX2" y="connsiteY2"/>
              </a:cxn>
            </a:cxnLst>
            <a:rect l="l" t="t" r="r" b="b"/>
            <a:pathLst>
              <a:path w="333829" h="1451429">
                <a:moveTo>
                  <a:pt x="0" y="0"/>
                </a:moveTo>
                <a:lnTo>
                  <a:pt x="0" y="1117600"/>
                </a:lnTo>
                <a:lnTo>
                  <a:pt x="333829" y="1451429"/>
                </a:lnTo>
              </a:path>
            </a:pathLst>
          </a:custGeom>
          <a:noFill/>
          <a:ln w="349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30">
              <a:latin typeface="楷体_GB2312" panose="02010609030101010101" charset="-122"/>
              <a:ea typeface="楷体_GB2312" panose="02010609030101010101" charset="-122"/>
              <a:cs typeface="楷体_GB2312" panose="02010609030101010101" charset="-122"/>
            </a:endParaRPr>
          </a:p>
        </p:txBody>
      </p:sp>
      <p:sp>
        <p:nvSpPr>
          <p:cNvPr id="28688" name="矩形 24"/>
          <p:cNvSpPr>
            <a:spLocks noChangeArrowheads="1"/>
          </p:cNvSpPr>
          <p:nvPr/>
        </p:nvSpPr>
        <p:spPr bwMode="auto">
          <a:xfrm>
            <a:off x="2234565" y="4186555"/>
            <a:ext cx="1573530" cy="553085"/>
          </a:xfrm>
          <a:prstGeom prst="rect">
            <a:avLst/>
          </a:prstGeom>
          <a:noFill/>
          <a:ln w="9525">
            <a:noFill/>
            <a:miter lim="800000"/>
          </a:ln>
        </p:spPr>
        <p:txBody>
          <a:bodyPr wrap="square">
            <a:spAutoFit/>
          </a:bodyPr>
          <a:lstStyle/>
          <a:p>
            <a:pPr marL="0" indent="0" algn="r">
              <a:lnSpc>
                <a:spcPct val="150000"/>
              </a:lnSpc>
              <a:buNone/>
            </a:pPr>
            <a:r>
              <a:rPr lang="zh-CN" altLang="en-US" b="1" dirty="0">
                <a:latin typeface="楷体_GB2312" panose="02010609030101010101" charset="-122"/>
                <a:ea typeface="楷体_GB2312" panose="02010609030101010101" charset="-122"/>
                <a:cs typeface="楷体_GB2312" panose="02010609030101010101" charset="-122"/>
              </a:rPr>
              <a:t>图像、图形</a:t>
            </a:r>
          </a:p>
        </p:txBody>
      </p:sp>
      <p:sp>
        <p:nvSpPr>
          <p:cNvPr id="26" name="任意多边形 25"/>
          <p:cNvSpPr/>
          <p:nvPr/>
        </p:nvSpPr>
        <p:spPr>
          <a:xfrm flipH="1" flipV="1">
            <a:off x="5609999" y="3912053"/>
            <a:ext cx="238125" cy="1036411"/>
          </a:xfrm>
          <a:custGeom>
            <a:avLst/>
            <a:gdLst>
              <a:gd name="connsiteX0" fmla="*/ 0 w 333829"/>
              <a:gd name="connsiteY0" fmla="*/ 0 h 1451429"/>
              <a:gd name="connsiteX1" fmla="*/ 0 w 333829"/>
              <a:gd name="connsiteY1" fmla="*/ 1117600 h 1451429"/>
              <a:gd name="connsiteX2" fmla="*/ 333829 w 333829"/>
              <a:gd name="connsiteY2" fmla="*/ 1451429 h 1451429"/>
            </a:gdLst>
            <a:ahLst/>
            <a:cxnLst>
              <a:cxn ang="0">
                <a:pos x="connsiteX0" y="connsiteY0"/>
              </a:cxn>
              <a:cxn ang="0">
                <a:pos x="connsiteX1" y="connsiteY1"/>
              </a:cxn>
              <a:cxn ang="0">
                <a:pos x="connsiteX2" y="connsiteY2"/>
              </a:cxn>
            </a:cxnLst>
            <a:rect l="l" t="t" r="r" b="b"/>
            <a:pathLst>
              <a:path w="333829" h="1451429">
                <a:moveTo>
                  <a:pt x="0" y="0"/>
                </a:moveTo>
                <a:lnTo>
                  <a:pt x="0" y="1117600"/>
                </a:lnTo>
                <a:lnTo>
                  <a:pt x="333829" y="1451429"/>
                </a:lnTo>
              </a:path>
            </a:pathLst>
          </a:custGeom>
          <a:noFill/>
          <a:ln w="349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30">
              <a:latin typeface="楷体_GB2312" panose="02010609030101010101" charset="-122"/>
              <a:ea typeface="楷体_GB2312" panose="02010609030101010101" charset="-122"/>
              <a:cs typeface="楷体_GB2312" panose="02010609030101010101" charset="-122"/>
            </a:endParaRPr>
          </a:p>
        </p:txBody>
      </p:sp>
      <p:sp>
        <p:nvSpPr>
          <p:cNvPr id="27" name="任意多边形 26"/>
          <p:cNvSpPr/>
          <p:nvPr/>
        </p:nvSpPr>
        <p:spPr>
          <a:xfrm flipH="1" flipV="1">
            <a:off x="7630886" y="3912053"/>
            <a:ext cx="239259" cy="1036411"/>
          </a:xfrm>
          <a:custGeom>
            <a:avLst/>
            <a:gdLst>
              <a:gd name="connsiteX0" fmla="*/ 0 w 333829"/>
              <a:gd name="connsiteY0" fmla="*/ 0 h 1451429"/>
              <a:gd name="connsiteX1" fmla="*/ 0 w 333829"/>
              <a:gd name="connsiteY1" fmla="*/ 1117600 h 1451429"/>
              <a:gd name="connsiteX2" fmla="*/ 333829 w 333829"/>
              <a:gd name="connsiteY2" fmla="*/ 1451429 h 1451429"/>
            </a:gdLst>
            <a:ahLst/>
            <a:cxnLst>
              <a:cxn ang="0">
                <a:pos x="connsiteX0" y="connsiteY0"/>
              </a:cxn>
              <a:cxn ang="0">
                <a:pos x="connsiteX1" y="connsiteY1"/>
              </a:cxn>
              <a:cxn ang="0">
                <a:pos x="connsiteX2" y="connsiteY2"/>
              </a:cxn>
            </a:cxnLst>
            <a:rect l="l" t="t" r="r" b="b"/>
            <a:pathLst>
              <a:path w="333829" h="1451429">
                <a:moveTo>
                  <a:pt x="0" y="0"/>
                </a:moveTo>
                <a:lnTo>
                  <a:pt x="0" y="1117600"/>
                </a:lnTo>
                <a:lnTo>
                  <a:pt x="333829" y="1451429"/>
                </a:lnTo>
              </a:path>
            </a:pathLst>
          </a:custGeom>
          <a:noFill/>
          <a:ln w="349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30">
              <a:latin typeface="楷体_GB2312" panose="02010609030101010101" charset="-122"/>
              <a:ea typeface="楷体_GB2312" panose="02010609030101010101" charset="-122"/>
              <a:cs typeface="楷体_GB2312" panose="02010609030101010101" charset="-122"/>
            </a:endParaRPr>
          </a:p>
        </p:txBody>
      </p:sp>
      <p:sp>
        <p:nvSpPr>
          <p:cNvPr id="29" name="任意多边形 28"/>
          <p:cNvSpPr/>
          <p:nvPr/>
        </p:nvSpPr>
        <p:spPr>
          <a:xfrm>
            <a:off x="4048578" y="2458448"/>
            <a:ext cx="238125" cy="1036411"/>
          </a:xfrm>
          <a:custGeom>
            <a:avLst/>
            <a:gdLst>
              <a:gd name="connsiteX0" fmla="*/ 0 w 333829"/>
              <a:gd name="connsiteY0" fmla="*/ 0 h 1451429"/>
              <a:gd name="connsiteX1" fmla="*/ 0 w 333829"/>
              <a:gd name="connsiteY1" fmla="*/ 1117600 h 1451429"/>
              <a:gd name="connsiteX2" fmla="*/ 333829 w 333829"/>
              <a:gd name="connsiteY2" fmla="*/ 1451429 h 1451429"/>
            </a:gdLst>
            <a:ahLst/>
            <a:cxnLst>
              <a:cxn ang="0">
                <a:pos x="connsiteX0" y="connsiteY0"/>
              </a:cxn>
              <a:cxn ang="0">
                <a:pos x="connsiteX1" y="connsiteY1"/>
              </a:cxn>
              <a:cxn ang="0">
                <a:pos x="connsiteX2" y="connsiteY2"/>
              </a:cxn>
            </a:cxnLst>
            <a:rect l="l" t="t" r="r" b="b"/>
            <a:pathLst>
              <a:path w="333829" h="1451429">
                <a:moveTo>
                  <a:pt x="0" y="0"/>
                </a:moveTo>
                <a:lnTo>
                  <a:pt x="0" y="1117600"/>
                </a:lnTo>
                <a:lnTo>
                  <a:pt x="333829" y="1451429"/>
                </a:lnTo>
              </a:path>
            </a:pathLst>
          </a:custGeom>
          <a:noFill/>
          <a:ln w="349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30">
              <a:latin typeface="楷体_GB2312" panose="02010609030101010101" charset="-122"/>
              <a:ea typeface="楷体_GB2312" panose="02010609030101010101" charset="-122"/>
              <a:cs typeface="楷体_GB2312" panose="02010609030101010101" charset="-122"/>
            </a:endParaRPr>
          </a:p>
        </p:txBody>
      </p:sp>
      <p:sp>
        <p:nvSpPr>
          <p:cNvPr id="30" name="任意多边形 29"/>
          <p:cNvSpPr/>
          <p:nvPr/>
        </p:nvSpPr>
        <p:spPr>
          <a:xfrm>
            <a:off x="6027285" y="2462893"/>
            <a:ext cx="238125" cy="1036411"/>
          </a:xfrm>
          <a:custGeom>
            <a:avLst/>
            <a:gdLst>
              <a:gd name="connsiteX0" fmla="*/ 0 w 333829"/>
              <a:gd name="connsiteY0" fmla="*/ 0 h 1451429"/>
              <a:gd name="connsiteX1" fmla="*/ 0 w 333829"/>
              <a:gd name="connsiteY1" fmla="*/ 1117600 h 1451429"/>
              <a:gd name="connsiteX2" fmla="*/ 333829 w 333829"/>
              <a:gd name="connsiteY2" fmla="*/ 1451429 h 1451429"/>
            </a:gdLst>
            <a:ahLst/>
            <a:cxnLst>
              <a:cxn ang="0">
                <a:pos x="connsiteX0" y="connsiteY0"/>
              </a:cxn>
              <a:cxn ang="0">
                <a:pos x="connsiteX1" y="connsiteY1"/>
              </a:cxn>
              <a:cxn ang="0">
                <a:pos x="connsiteX2" y="connsiteY2"/>
              </a:cxn>
            </a:cxnLst>
            <a:rect l="l" t="t" r="r" b="b"/>
            <a:pathLst>
              <a:path w="333829" h="1451429">
                <a:moveTo>
                  <a:pt x="0" y="0"/>
                </a:moveTo>
                <a:lnTo>
                  <a:pt x="0" y="1117600"/>
                </a:lnTo>
                <a:lnTo>
                  <a:pt x="333829" y="1451429"/>
                </a:lnTo>
              </a:path>
            </a:pathLst>
          </a:custGeom>
          <a:noFill/>
          <a:ln w="349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30">
              <a:latin typeface="楷体_GB2312" panose="02010609030101010101" charset="-122"/>
              <a:ea typeface="楷体_GB2312" panose="02010609030101010101" charset="-122"/>
              <a:cs typeface="楷体_GB2312" panose="02010609030101010101" charset="-122"/>
            </a:endParaRPr>
          </a:p>
        </p:txBody>
      </p:sp>
      <p:sp>
        <p:nvSpPr>
          <p:cNvPr id="28693" name="矩形 30"/>
          <p:cNvSpPr>
            <a:spLocks noChangeArrowheads="1"/>
          </p:cNvSpPr>
          <p:nvPr/>
        </p:nvSpPr>
        <p:spPr bwMode="auto">
          <a:xfrm>
            <a:off x="4048760" y="2639047"/>
            <a:ext cx="1432378" cy="553085"/>
          </a:xfrm>
          <a:prstGeom prst="rect">
            <a:avLst/>
          </a:prstGeom>
          <a:noFill/>
          <a:ln w="9525">
            <a:noFill/>
            <a:miter lim="800000"/>
          </a:ln>
        </p:spPr>
        <p:txBody>
          <a:bodyPr wrap="square">
            <a:spAutoFit/>
          </a:bodyPr>
          <a:lstStyle/>
          <a:p>
            <a:pPr marL="0" indent="0">
              <a:lnSpc>
                <a:spcPct val="150000"/>
              </a:lnSpc>
              <a:buNone/>
            </a:pPr>
            <a:r>
              <a:rPr lang="zh-CN" altLang="en-US" b="1" dirty="0">
                <a:latin typeface="楷体_GB2312" panose="02010609030101010101" charset="-122"/>
                <a:ea typeface="楷体_GB2312" panose="02010609030101010101" charset="-122"/>
                <a:cs typeface="楷体_GB2312" panose="02010609030101010101" charset="-122"/>
              </a:rPr>
              <a:t>视频</a:t>
            </a:r>
          </a:p>
        </p:txBody>
      </p:sp>
      <p:sp>
        <p:nvSpPr>
          <p:cNvPr id="28694" name="矩形 31"/>
          <p:cNvSpPr>
            <a:spLocks noChangeArrowheads="1"/>
          </p:cNvSpPr>
          <p:nvPr/>
        </p:nvSpPr>
        <p:spPr bwMode="auto">
          <a:xfrm>
            <a:off x="4487545" y="4186555"/>
            <a:ext cx="1360805" cy="553085"/>
          </a:xfrm>
          <a:prstGeom prst="rect">
            <a:avLst/>
          </a:prstGeom>
          <a:noFill/>
          <a:ln w="9525">
            <a:noFill/>
            <a:miter lim="800000"/>
          </a:ln>
        </p:spPr>
        <p:txBody>
          <a:bodyPr wrap="square">
            <a:spAutoFit/>
          </a:bodyPr>
          <a:lstStyle/>
          <a:p>
            <a:pPr marL="0" indent="0" algn="r">
              <a:lnSpc>
                <a:spcPct val="150000"/>
              </a:lnSpc>
              <a:buNone/>
            </a:pPr>
            <a:r>
              <a:rPr lang="zh-CN" altLang="en-US" b="1" dirty="0">
                <a:latin typeface="楷体_GB2312" panose="02010609030101010101" charset="-122"/>
                <a:ea typeface="楷体_GB2312" panose="02010609030101010101" charset="-122"/>
                <a:cs typeface="楷体_GB2312" panose="02010609030101010101" charset="-122"/>
              </a:rPr>
              <a:t>网络日志</a:t>
            </a:r>
          </a:p>
        </p:txBody>
      </p:sp>
      <p:sp>
        <p:nvSpPr>
          <p:cNvPr id="28695" name="矩形 32"/>
          <p:cNvSpPr>
            <a:spLocks noChangeArrowheads="1"/>
          </p:cNvSpPr>
          <p:nvPr/>
        </p:nvSpPr>
        <p:spPr bwMode="auto">
          <a:xfrm>
            <a:off x="6027420" y="2639060"/>
            <a:ext cx="1322705" cy="553085"/>
          </a:xfrm>
          <a:prstGeom prst="rect">
            <a:avLst/>
          </a:prstGeom>
          <a:noFill/>
          <a:ln w="9525">
            <a:noFill/>
            <a:miter lim="800000"/>
          </a:ln>
        </p:spPr>
        <p:txBody>
          <a:bodyPr wrap="square">
            <a:spAutoFit/>
          </a:bodyPr>
          <a:lstStyle/>
          <a:p>
            <a:pPr marL="0" indent="0">
              <a:lnSpc>
                <a:spcPct val="150000"/>
              </a:lnSpc>
              <a:buNone/>
            </a:pPr>
            <a:r>
              <a:rPr lang="zh-CN" altLang="en-US" b="1" dirty="0">
                <a:latin typeface="楷体_GB2312" panose="02010609030101010101" charset="-122"/>
                <a:ea typeface="楷体_GB2312" panose="02010609030101010101" charset="-122"/>
                <a:cs typeface="楷体_GB2312" panose="02010609030101010101" charset="-122"/>
              </a:rPr>
              <a:t>点击流量</a:t>
            </a:r>
          </a:p>
        </p:txBody>
      </p:sp>
      <p:sp>
        <p:nvSpPr>
          <p:cNvPr id="28696" name="矩形 33"/>
          <p:cNvSpPr>
            <a:spLocks noChangeArrowheads="1"/>
          </p:cNvSpPr>
          <p:nvPr/>
        </p:nvSpPr>
        <p:spPr bwMode="auto">
          <a:xfrm>
            <a:off x="6232525" y="4186555"/>
            <a:ext cx="1636395" cy="1476375"/>
          </a:xfrm>
          <a:prstGeom prst="rect">
            <a:avLst/>
          </a:prstGeom>
          <a:noFill/>
          <a:ln w="9525">
            <a:noFill/>
            <a:miter lim="800000"/>
          </a:ln>
        </p:spPr>
        <p:txBody>
          <a:bodyPr wrap="square">
            <a:spAutoFit/>
          </a:bodyPr>
          <a:lstStyle/>
          <a:p>
            <a:pPr marL="0" indent="0" algn="r">
              <a:lnSpc>
                <a:spcPct val="150000"/>
              </a:lnSpc>
              <a:buNone/>
            </a:pPr>
            <a:r>
              <a:rPr lang="zh-CN" altLang="en-US" b="1" dirty="0">
                <a:latin typeface="楷体_GB2312" panose="02010609030101010101" charset="-122"/>
                <a:ea typeface="楷体_GB2312" panose="02010609030101010101" charset="-122"/>
                <a:cs typeface="楷体_GB2312" panose="02010609030101010101" charset="-122"/>
              </a:rPr>
              <a:t>传感器采集的声、光、温度等数据</a:t>
            </a:r>
          </a:p>
        </p:txBody>
      </p:sp>
      <p:grpSp>
        <p:nvGrpSpPr>
          <p:cNvPr id="34" name="组合 33"/>
          <p:cNvGrpSpPr/>
          <p:nvPr/>
        </p:nvGrpSpPr>
        <p:grpSpPr>
          <a:xfrm>
            <a:off x="1261383" y="3518354"/>
            <a:ext cx="494393" cy="494393"/>
            <a:chOff x="1010" y="5867"/>
            <a:chExt cx="1090" cy="1090"/>
          </a:xfrm>
        </p:grpSpPr>
        <p:sp>
          <p:nvSpPr>
            <p:cNvPr id="3" name="椭圆 2"/>
            <p:cNvSpPr/>
            <p:nvPr/>
          </p:nvSpPr>
          <p:spPr>
            <a:xfrm>
              <a:off x="1010" y="5867"/>
              <a:ext cx="1090" cy="1090"/>
            </a:xfrm>
            <a:prstGeom prst="ellipse">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30">
                <a:latin typeface="楷体_GB2312" panose="02010609030101010101" charset="-122"/>
                <a:ea typeface="楷体_GB2312" panose="02010609030101010101" charset="-122"/>
                <a:cs typeface="楷体_GB2312" panose="02010609030101010101" charset="-122"/>
              </a:endParaRPr>
            </a:p>
          </p:txBody>
        </p:sp>
        <p:sp>
          <p:nvSpPr>
            <p:cNvPr id="6" name="椭圆 5"/>
            <p:cNvSpPr/>
            <p:nvPr/>
          </p:nvSpPr>
          <p:spPr>
            <a:xfrm>
              <a:off x="1130" y="6003"/>
              <a:ext cx="850" cy="850"/>
            </a:xfrm>
            <a:prstGeom prst="ellipse">
              <a:avLst/>
            </a:prstGeom>
            <a:solidFill>
              <a:schemeClr val="bg2">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30" dirty="0">
                  <a:latin typeface="楷体_GB2312" panose="02010609030101010101" charset="-122"/>
                  <a:ea typeface="楷体_GB2312" panose="02010609030101010101" charset="-122"/>
                  <a:cs typeface="楷体_GB2312" panose="02010609030101010101" charset="-122"/>
                </a:rPr>
                <a:t>1</a:t>
              </a:r>
            </a:p>
          </p:txBody>
        </p:sp>
      </p:grpSp>
      <p:grpSp>
        <p:nvGrpSpPr>
          <p:cNvPr id="25" name="组合 24"/>
          <p:cNvGrpSpPr/>
          <p:nvPr/>
        </p:nvGrpSpPr>
        <p:grpSpPr>
          <a:xfrm>
            <a:off x="2209347" y="3513818"/>
            <a:ext cx="494393" cy="494393"/>
            <a:chOff x="2750" y="5857"/>
            <a:chExt cx="1090" cy="1090"/>
          </a:xfrm>
        </p:grpSpPr>
        <p:sp>
          <p:nvSpPr>
            <p:cNvPr id="7" name="椭圆 6"/>
            <p:cNvSpPr/>
            <p:nvPr/>
          </p:nvSpPr>
          <p:spPr>
            <a:xfrm>
              <a:off x="2750" y="5857"/>
              <a:ext cx="1090" cy="1090"/>
            </a:xfrm>
            <a:prstGeom prst="ellipse">
              <a:avLst/>
            </a:prstGeom>
            <a:solidFill>
              <a:schemeClr val="bg1"/>
            </a:solidFill>
            <a:ln w="63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30">
                <a:latin typeface="楷体_GB2312" panose="02010609030101010101" charset="-122"/>
                <a:ea typeface="楷体_GB2312" panose="02010609030101010101" charset="-122"/>
                <a:cs typeface="楷体_GB2312" panose="02010609030101010101" charset="-122"/>
              </a:endParaRPr>
            </a:p>
          </p:txBody>
        </p:sp>
        <p:sp>
          <p:nvSpPr>
            <p:cNvPr id="8" name="椭圆 7"/>
            <p:cNvSpPr/>
            <p:nvPr/>
          </p:nvSpPr>
          <p:spPr>
            <a:xfrm>
              <a:off x="2870" y="5993"/>
              <a:ext cx="850" cy="850"/>
            </a:xfrm>
            <a:prstGeom prst="ellipse">
              <a:avLst/>
            </a:prstGeom>
            <a:solidFill>
              <a:schemeClr val="accent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430" dirty="0">
                  <a:latin typeface="楷体_GB2312" panose="02010609030101010101" charset="-122"/>
                  <a:ea typeface="楷体_GB2312" panose="02010609030101010101" charset="-122"/>
                  <a:cs typeface="楷体_GB2312" panose="02010609030101010101" charset="-122"/>
                </a:rPr>
                <a:t>2</a:t>
              </a:r>
            </a:p>
          </p:txBody>
        </p:sp>
      </p:grpSp>
      <p:sp>
        <p:nvSpPr>
          <p:cNvPr id="24" name="任意多边形 23"/>
          <p:cNvSpPr/>
          <p:nvPr/>
        </p:nvSpPr>
        <p:spPr>
          <a:xfrm flipH="1" flipV="1">
            <a:off x="1691142" y="3971018"/>
            <a:ext cx="239258" cy="1036411"/>
          </a:xfrm>
          <a:custGeom>
            <a:avLst/>
            <a:gdLst>
              <a:gd name="connsiteX0" fmla="*/ 0 w 333829"/>
              <a:gd name="connsiteY0" fmla="*/ 0 h 1451429"/>
              <a:gd name="connsiteX1" fmla="*/ 0 w 333829"/>
              <a:gd name="connsiteY1" fmla="*/ 1117600 h 1451429"/>
              <a:gd name="connsiteX2" fmla="*/ 333829 w 333829"/>
              <a:gd name="connsiteY2" fmla="*/ 1451429 h 1451429"/>
            </a:gdLst>
            <a:ahLst/>
            <a:cxnLst>
              <a:cxn ang="0">
                <a:pos x="connsiteX0" y="connsiteY0"/>
              </a:cxn>
              <a:cxn ang="0">
                <a:pos x="connsiteX1" y="connsiteY1"/>
              </a:cxn>
              <a:cxn ang="0">
                <a:pos x="connsiteX2" y="connsiteY2"/>
              </a:cxn>
            </a:cxnLst>
            <a:rect l="l" t="t" r="r" b="b"/>
            <a:pathLst>
              <a:path w="333829" h="1451429">
                <a:moveTo>
                  <a:pt x="0" y="0"/>
                </a:moveTo>
                <a:lnTo>
                  <a:pt x="0" y="1117600"/>
                </a:lnTo>
                <a:lnTo>
                  <a:pt x="333829" y="1451429"/>
                </a:lnTo>
              </a:path>
            </a:pathLst>
          </a:custGeom>
          <a:noFill/>
          <a:ln w="349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30">
              <a:latin typeface="楷体_GB2312" panose="02010609030101010101" charset="-122"/>
              <a:ea typeface="楷体_GB2312" panose="02010609030101010101" charset="-122"/>
              <a:cs typeface="楷体_GB2312" panose="02010609030101010101" charset="-122"/>
            </a:endParaRPr>
          </a:p>
        </p:txBody>
      </p:sp>
      <p:sp>
        <p:nvSpPr>
          <p:cNvPr id="28" name="任意多边形 27"/>
          <p:cNvSpPr/>
          <p:nvPr/>
        </p:nvSpPr>
        <p:spPr>
          <a:xfrm>
            <a:off x="2092053" y="2463437"/>
            <a:ext cx="238125" cy="1036411"/>
          </a:xfrm>
          <a:custGeom>
            <a:avLst/>
            <a:gdLst>
              <a:gd name="connsiteX0" fmla="*/ 0 w 333829"/>
              <a:gd name="connsiteY0" fmla="*/ 0 h 1451429"/>
              <a:gd name="connsiteX1" fmla="*/ 0 w 333829"/>
              <a:gd name="connsiteY1" fmla="*/ 1117600 h 1451429"/>
              <a:gd name="connsiteX2" fmla="*/ 333829 w 333829"/>
              <a:gd name="connsiteY2" fmla="*/ 1451429 h 1451429"/>
            </a:gdLst>
            <a:ahLst/>
            <a:cxnLst>
              <a:cxn ang="0">
                <a:pos x="connsiteX0" y="connsiteY0"/>
              </a:cxn>
              <a:cxn ang="0">
                <a:pos x="connsiteX1" y="connsiteY1"/>
              </a:cxn>
              <a:cxn ang="0">
                <a:pos x="connsiteX2" y="connsiteY2"/>
              </a:cxn>
            </a:cxnLst>
            <a:rect l="l" t="t" r="r" b="b"/>
            <a:pathLst>
              <a:path w="333829" h="1451429">
                <a:moveTo>
                  <a:pt x="0" y="0"/>
                </a:moveTo>
                <a:lnTo>
                  <a:pt x="0" y="1117600"/>
                </a:lnTo>
                <a:lnTo>
                  <a:pt x="333829" y="1451429"/>
                </a:lnTo>
              </a:path>
            </a:pathLst>
          </a:custGeom>
          <a:noFill/>
          <a:ln w="349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430">
              <a:latin typeface="楷体_GB2312" panose="02010609030101010101" charset="-122"/>
              <a:ea typeface="楷体_GB2312" panose="02010609030101010101" charset="-122"/>
              <a:cs typeface="楷体_GB2312" panose="02010609030101010101" charset="-122"/>
            </a:endParaRPr>
          </a:p>
        </p:txBody>
      </p:sp>
      <p:sp>
        <p:nvSpPr>
          <p:cNvPr id="31" name="矩形 24"/>
          <p:cNvSpPr>
            <a:spLocks noChangeArrowheads="1"/>
          </p:cNvSpPr>
          <p:nvPr/>
        </p:nvSpPr>
        <p:spPr bwMode="auto">
          <a:xfrm>
            <a:off x="1069340" y="4197985"/>
            <a:ext cx="838835" cy="553085"/>
          </a:xfrm>
          <a:prstGeom prst="rect">
            <a:avLst/>
          </a:prstGeom>
          <a:noFill/>
          <a:ln w="9525">
            <a:noFill/>
            <a:miter lim="800000"/>
          </a:ln>
        </p:spPr>
        <p:txBody>
          <a:bodyPr wrap="square">
            <a:spAutoFit/>
          </a:bodyPr>
          <a:lstStyle/>
          <a:p>
            <a:pPr marL="0" indent="0" algn="r">
              <a:lnSpc>
                <a:spcPct val="150000"/>
              </a:lnSpc>
              <a:buNone/>
            </a:pPr>
            <a:r>
              <a:rPr lang="zh-CN" altLang="en-US" b="1" dirty="0">
                <a:latin typeface="楷体_GB2312" panose="02010609030101010101" charset="-122"/>
                <a:ea typeface="楷体_GB2312" panose="02010609030101010101" charset="-122"/>
                <a:cs typeface="楷体_GB2312" panose="02010609030101010101" charset="-122"/>
              </a:rPr>
              <a:t>数字</a:t>
            </a:r>
          </a:p>
        </p:txBody>
      </p:sp>
      <p:sp>
        <p:nvSpPr>
          <p:cNvPr id="33" name="矩形 24"/>
          <p:cNvSpPr>
            <a:spLocks noChangeArrowheads="1"/>
          </p:cNvSpPr>
          <p:nvPr/>
        </p:nvSpPr>
        <p:spPr bwMode="auto">
          <a:xfrm>
            <a:off x="2092325" y="2638879"/>
            <a:ext cx="1259568" cy="553085"/>
          </a:xfrm>
          <a:prstGeom prst="rect">
            <a:avLst/>
          </a:prstGeom>
          <a:noFill/>
          <a:ln w="9525">
            <a:noFill/>
            <a:miter lim="800000"/>
          </a:ln>
        </p:spPr>
        <p:txBody>
          <a:bodyPr wrap="square">
            <a:spAutoFit/>
          </a:bodyPr>
          <a:lstStyle/>
          <a:p>
            <a:pPr marL="0" indent="0">
              <a:lnSpc>
                <a:spcPct val="150000"/>
              </a:lnSpc>
              <a:buNone/>
            </a:pPr>
            <a:r>
              <a:rPr lang="zh-CN" altLang="en-US" b="1" dirty="0">
                <a:latin typeface="楷体_GB2312" panose="02010609030101010101" charset="-122"/>
                <a:ea typeface="楷体_GB2312" panose="02010609030101010101" charset="-122"/>
                <a:cs typeface="楷体_GB2312" panose="02010609030101010101" charset="-122"/>
              </a:rPr>
              <a:t>文本</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750" fill="hold">
                                          <p:stCondLst>
                                            <p:cond delay="0"/>
                                          </p:stCondLst>
                                        </p:cTn>
                                        <p:tgtEl>
                                          <p:spTgt spid="23"/>
                                        </p:tgtEl>
                                        <p:attrNameLst>
                                          <p:attrName>style.visibility</p:attrName>
                                        </p:attrNameLst>
                                      </p:cBhvr>
                                      <p:to>
                                        <p:strVal val="visible"/>
                                      </p:to>
                                    </p:set>
                                    <p:animEffect transition="in" filter="wipe(left)">
                                      <p:cBhvr>
                                        <p:cTn id="7" dur="750"/>
                                        <p:tgtEl>
                                          <p:spTgt spid="23"/>
                                        </p:tgtEl>
                                      </p:cBhvr>
                                    </p:animEffect>
                                  </p:childTnLst>
                                </p:cTn>
                              </p:par>
                            </p:childTnLst>
                          </p:cTn>
                        </p:par>
                        <p:par>
                          <p:cTn id="8" fill="hold">
                            <p:stCondLst>
                              <p:cond delay="1000"/>
                            </p:stCondLst>
                            <p:childTnLst>
                              <p:par>
                                <p:cTn id="9" presetID="4" presetClass="entr" presetSubtype="32" fill="hold" nodeType="afterEffect">
                                  <p:stCondLst>
                                    <p:cond delay="0"/>
                                  </p:stCondLst>
                                  <p:childTnLst>
                                    <p:set>
                                      <p:cBhvr>
                                        <p:cTn id="10" dur="250" fill="hold">
                                          <p:stCondLst>
                                            <p:cond delay="0"/>
                                          </p:stCondLst>
                                        </p:cTn>
                                        <p:tgtEl>
                                          <p:spTgt spid="34"/>
                                        </p:tgtEl>
                                        <p:attrNameLst>
                                          <p:attrName>style.visibility</p:attrName>
                                        </p:attrNameLst>
                                      </p:cBhvr>
                                      <p:to>
                                        <p:strVal val="visible"/>
                                      </p:to>
                                    </p:set>
                                    <p:animEffect transition="in" filter="box(out)">
                                      <p:cBhvr>
                                        <p:cTn id="11" dur="250"/>
                                        <p:tgtEl>
                                          <p:spTgt spid="34"/>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250" fill="hold">
                                          <p:stCondLst>
                                            <p:cond delay="0"/>
                                          </p:stCondLst>
                                        </p:cTn>
                                        <p:tgtEl>
                                          <p:spTgt spid="24"/>
                                        </p:tgtEl>
                                        <p:attrNameLst>
                                          <p:attrName>style.visibility</p:attrName>
                                        </p:attrNameLst>
                                      </p:cBhvr>
                                      <p:to>
                                        <p:strVal val="visible"/>
                                      </p:to>
                                    </p:set>
                                    <p:animEffect transition="in" filter="wipe(up)">
                                      <p:cBhvr>
                                        <p:cTn id="15" dur="250"/>
                                        <p:tgtEl>
                                          <p:spTgt spid="24"/>
                                        </p:tgtEl>
                                      </p:cBhvr>
                                    </p:animEffect>
                                  </p:childTnLst>
                                </p:cTn>
                              </p:par>
                            </p:childTnLst>
                          </p:cTn>
                        </p:par>
                        <p:par>
                          <p:cTn id="16" fill="hold">
                            <p:stCondLst>
                              <p:cond delay="2000"/>
                            </p:stCondLst>
                            <p:childTnLst>
                              <p:par>
                                <p:cTn id="17" presetID="3" presetClass="entr" presetSubtype="10" fill="hold" grpId="0" nodeType="afterEffect">
                                  <p:stCondLst>
                                    <p:cond delay="0"/>
                                  </p:stCondLst>
                                  <p:childTnLst>
                                    <p:set>
                                      <p:cBhvr>
                                        <p:cTn id="18" dur="250" fill="hold">
                                          <p:stCondLst>
                                            <p:cond delay="0"/>
                                          </p:stCondLst>
                                        </p:cTn>
                                        <p:tgtEl>
                                          <p:spTgt spid="31"/>
                                        </p:tgtEl>
                                        <p:attrNameLst>
                                          <p:attrName>style.visibility</p:attrName>
                                        </p:attrNameLst>
                                      </p:cBhvr>
                                      <p:to>
                                        <p:strVal val="visible"/>
                                      </p:to>
                                    </p:set>
                                    <p:animEffect transition="in" filter="blinds(horizontal)">
                                      <p:cBhvr>
                                        <p:cTn id="19" dur="250"/>
                                        <p:tgtEl>
                                          <p:spTgt spid="31"/>
                                        </p:tgtEl>
                                      </p:cBhvr>
                                    </p:animEffect>
                                  </p:childTnLst>
                                </p:cTn>
                              </p:par>
                            </p:childTnLst>
                          </p:cTn>
                        </p:par>
                        <p:par>
                          <p:cTn id="20" fill="hold">
                            <p:stCondLst>
                              <p:cond delay="2500"/>
                            </p:stCondLst>
                            <p:childTnLst>
                              <p:par>
                                <p:cTn id="21" presetID="4" presetClass="entr" presetSubtype="32" fill="hold" nodeType="afterEffect">
                                  <p:stCondLst>
                                    <p:cond delay="0"/>
                                  </p:stCondLst>
                                  <p:childTnLst>
                                    <p:set>
                                      <p:cBhvr>
                                        <p:cTn id="22" dur="250" fill="hold">
                                          <p:stCondLst>
                                            <p:cond delay="0"/>
                                          </p:stCondLst>
                                        </p:cTn>
                                        <p:tgtEl>
                                          <p:spTgt spid="25"/>
                                        </p:tgtEl>
                                        <p:attrNameLst>
                                          <p:attrName>style.visibility</p:attrName>
                                        </p:attrNameLst>
                                      </p:cBhvr>
                                      <p:to>
                                        <p:strVal val="visible"/>
                                      </p:to>
                                    </p:set>
                                    <p:animEffect transition="in" filter="box(out)">
                                      <p:cBhvr>
                                        <p:cTn id="23" dur="250"/>
                                        <p:tgtEl>
                                          <p:spTgt spid="25"/>
                                        </p:tgtEl>
                                      </p:cBhvr>
                                    </p:animEffect>
                                  </p:childTnLst>
                                </p:cTn>
                              </p:par>
                            </p:childTnLst>
                          </p:cTn>
                        </p:par>
                        <p:par>
                          <p:cTn id="24" fill="hold">
                            <p:stCondLst>
                              <p:cond delay="3000"/>
                            </p:stCondLst>
                            <p:childTnLst>
                              <p:par>
                                <p:cTn id="25" presetID="22" presetClass="entr" presetSubtype="4" fill="hold" grpId="0" nodeType="afterEffect">
                                  <p:stCondLst>
                                    <p:cond delay="0"/>
                                  </p:stCondLst>
                                  <p:childTnLst>
                                    <p:set>
                                      <p:cBhvr>
                                        <p:cTn id="26" dur="250" fill="hold">
                                          <p:stCondLst>
                                            <p:cond delay="0"/>
                                          </p:stCondLst>
                                        </p:cTn>
                                        <p:tgtEl>
                                          <p:spTgt spid="28"/>
                                        </p:tgtEl>
                                        <p:attrNameLst>
                                          <p:attrName>style.visibility</p:attrName>
                                        </p:attrNameLst>
                                      </p:cBhvr>
                                      <p:to>
                                        <p:strVal val="visible"/>
                                      </p:to>
                                    </p:set>
                                    <p:animEffect transition="in" filter="wipe(down)">
                                      <p:cBhvr>
                                        <p:cTn id="27" dur="250"/>
                                        <p:tgtEl>
                                          <p:spTgt spid="28"/>
                                        </p:tgtEl>
                                      </p:cBhvr>
                                    </p:animEffect>
                                  </p:childTnLst>
                                </p:cTn>
                              </p:par>
                            </p:childTnLst>
                          </p:cTn>
                        </p:par>
                        <p:par>
                          <p:cTn id="28" fill="hold">
                            <p:stCondLst>
                              <p:cond delay="3500"/>
                            </p:stCondLst>
                            <p:childTnLst>
                              <p:par>
                                <p:cTn id="29" presetID="3" presetClass="entr" presetSubtype="5" fill="hold" grpId="0"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blinds(vertical)">
                                      <p:cBhvr>
                                        <p:cTn id="31" dur="250"/>
                                        <p:tgtEl>
                                          <p:spTgt spid="33"/>
                                        </p:tgtEl>
                                      </p:cBhvr>
                                    </p:animEffect>
                                  </p:childTnLst>
                                </p:cTn>
                              </p:par>
                            </p:childTnLst>
                          </p:cTn>
                        </p:par>
                        <p:par>
                          <p:cTn id="32" fill="hold">
                            <p:stCondLst>
                              <p:cond delay="4000"/>
                            </p:stCondLst>
                            <p:childTnLst>
                              <p:par>
                                <p:cTn id="33" presetID="4" presetClass="entr" presetSubtype="32" fill="hold" nodeType="afterEffect">
                                  <p:stCondLst>
                                    <p:cond delay="0"/>
                                  </p:stCondLst>
                                  <p:childTnLst>
                                    <p:set>
                                      <p:cBhvr>
                                        <p:cTn id="34" dur="250" fill="hold">
                                          <p:stCondLst>
                                            <p:cond delay="0"/>
                                          </p:stCondLst>
                                        </p:cTn>
                                        <p:tgtEl>
                                          <p:spTgt spid="22"/>
                                        </p:tgtEl>
                                        <p:attrNameLst>
                                          <p:attrName>style.visibility</p:attrName>
                                        </p:attrNameLst>
                                      </p:cBhvr>
                                      <p:to>
                                        <p:strVal val="visible"/>
                                      </p:to>
                                    </p:set>
                                    <p:animEffect transition="in" filter="box(out)">
                                      <p:cBhvr>
                                        <p:cTn id="35" dur="250"/>
                                        <p:tgtEl>
                                          <p:spTgt spid="22"/>
                                        </p:tgtEl>
                                      </p:cBhvr>
                                    </p:animEffect>
                                  </p:childTnLst>
                                </p:cTn>
                              </p:par>
                            </p:childTnLst>
                          </p:cTn>
                        </p:par>
                        <p:par>
                          <p:cTn id="36" fill="hold">
                            <p:stCondLst>
                              <p:cond delay="4500"/>
                            </p:stCondLst>
                            <p:childTnLst>
                              <p:par>
                                <p:cTn id="37" presetID="22" presetClass="entr" presetSubtype="1" fill="hold" grpId="0"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up)">
                                      <p:cBhvr>
                                        <p:cTn id="39" dur="250"/>
                                        <p:tgtEl>
                                          <p:spTgt spid="5"/>
                                        </p:tgtEl>
                                      </p:cBhvr>
                                    </p:animEffect>
                                  </p:childTnLst>
                                </p:cTn>
                              </p:par>
                            </p:childTnLst>
                          </p:cTn>
                        </p:par>
                        <p:par>
                          <p:cTn id="40" fill="hold">
                            <p:stCondLst>
                              <p:cond delay="5000"/>
                            </p:stCondLst>
                            <p:childTnLst>
                              <p:par>
                                <p:cTn id="41" presetID="3" presetClass="entr" presetSubtype="5" fill="hold" grpId="0" nodeType="afterEffect">
                                  <p:stCondLst>
                                    <p:cond delay="0"/>
                                  </p:stCondLst>
                                  <p:childTnLst>
                                    <p:set>
                                      <p:cBhvr>
                                        <p:cTn id="42" dur="1" fill="hold">
                                          <p:stCondLst>
                                            <p:cond delay="0"/>
                                          </p:stCondLst>
                                        </p:cTn>
                                        <p:tgtEl>
                                          <p:spTgt spid="28688"/>
                                        </p:tgtEl>
                                        <p:attrNameLst>
                                          <p:attrName>style.visibility</p:attrName>
                                        </p:attrNameLst>
                                      </p:cBhvr>
                                      <p:to>
                                        <p:strVal val="visible"/>
                                      </p:to>
                                    </p:set>
                                    <p:animEffect transition="in" filter="blinds(vertical)">
                                      <p:cBhvr>
                                        <p:cTn id="43" dur="250"/>
                                        <p:tgtEl>
                                          <p:spTgt spid="28688"/>
                                        </p:tgtEl>
                                      </p:cBhvr>
                                    </p:animEffect>
                                  </p:childTnLst>
                                </p:cTn>
                              </p:par>
                            </p:childTnLst>
                          </p:cTn>
                        </p:par>
                        <p:par>
                          <p:cTn id="44" fill="hold">
                            <p:stCondLst>
                              <p:cond delay="5500"/>
                            </p:stCondLst>
                            <p:childTnLst>
                              <p:par>
                                <p:cTn id="45" presetID="4" presetClass="entr" presetSubtype="32" fill="hold" nodeType="afterEffect">
                                  <p:stCondLst>
                                    <p:cond delay="0"/>
                                  </p:stCondLst>
                                  <p:childTnLst>
                                    <p:set>
                                      <p:cBhvr>
                                        <p:cTn id="46" dur="250" fill="hold">
                                          <p:stCondLst>
                                            <p:cond delay="0"/>
                                          </p:stCondLst>
                                        </p:cTn>
                                        <p:tgtEl>
                                          <p:spTgt spid="21"/>
                                        </p:tgtEl>
                                        <p:attrNameLst>
                                          <p:attrName>style.visibility</p:attrName>
                                        </p:attrNameLst>
                                      </p:cBhvr>
                                      <p:to>
                                        <p:strVal val="visible"/>
                                      </p:to>
                                    </p:set>
                                    <p:animEffect transition="in" filter="box(out)">
                                      <p:cBhvr>
                                        <p:cTn id="47" dur="250"/>
                                        <p:tgtEl>
                                          <p:spTgt spid="21"/>
                                        </p:tgtEl>
                                      </p:cBhvr>
                                    </p:animEffect>
                                  </p:childTnLst>
                                </p:cTn>
                              </p:par>
                            </p:childTnLst>
                          </p:cTn>
                        </p:par>
                        <p:par>
                          <p:cTn id="48" fill="hold">
                            <p:stCondLst>
                              <p:cond delay="6000"/>
                            </p:stCondLst>
                            <p:childTnLst>
                              <p:par>
                                <p:cTn id="49" presetID="22" presetClass="entr" presetSubtype="4"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wipe(down)">
                                      <p:cBhvr>
                                        <p:cTn id="51" dur="250"/>
                                        <p:tgtEl>
                                          <p:spTgt spid="29"/>
                                        </p:tgtEl>
                                      </p:cBhvr>
                                    </p:animEffect>
                                  </p:childTnLst>
                                </p:cTn>
                              </p:par>
                            </p:childTnLst>
                          </p:cTn>
                        </p:par>
                        <p:par>
                          <p:cTn id="52" fill="hold">
                            <p:stCondLst>
                              <p:cond delay="6500"/>
                            </p:stCondLst>
                            <p:childTnLst>
                              <p:par>
                                <p:cTn id="53" presetID="3" presetClass="entr" presetSubtype="5" fill="hold" grpId="0" nodeType="afterEffect">
                                  <p:stCondLst>
                                    <p:cond delay="0"/>
                                  </p:stCondLst>
                                  <p:childTnLst>
                                    <p:set>
                                      <p:cBhvr>
                                        <p:cTn id="54" dur="1" fill="hold">
                                          <p:stCondLst>
                                            <p:cond delay="0"/>
                                          </p:stCondLst>
                                        </p:cTn>
                                        <p:tgtEl>
                                          <p:spTgt spid="28693"/>
                                        </p:tgtEl>
                                        <p:attrNameLst>
                                          <p:attrName>style.visibility</p:attrName>
                                        </p:attrNameLst>
                                      </p:cBhvr>
                                      <p:to>
                                        <p:strVal val="visible"/>
                                      </p:to>
                                    </p:set>
                                    <p:animEffect transition="in" filter="blinds(vertical)">
                                      <p:cBhvr>
                                        <p:cTn id="55" dur="250"/>
                                        <p:tgtEl>
                                          <p:spTgt spid="28693"/>
                                        </p:tgtEl>
                                      </p:cBhvr>
                                    </p:animEffect>
                                  </p:childTnLst>
                                </p:cTn>
                              </p:par>
                            </p:childTnLst>
                          </p:cTn>
                        </p:par>
                        <p:par>
                          <p:cTn id="56" fill="hold">
                            <p:stCondLst>
                              <p:cond delay="7000"/>
                            </p:stCondLst>
                            <p:childTnLst>
                              <p:par>
                                <p:cTn id="57" presetID="4" presetClass="entr" presetSubtype="32" fill="hold" nodeType="afterEffect">
                                  <p:stCondLst>
                                    <p:cond delay="0"/>
                                  </p:stCondLst>
                                  <p:childTnLst>
                                    <p:set>
                                      <p:cBhvr>
                                        <p:cTn id="58" dur="250" fill="hold">
                                          <p:stCondLst>
                                            <p:cond delay="0"/>
                                          </p:stCondLst>
                                        </p:cTn>
                                        <p:tgtEl>
                                          <p:spTgt spid="20"/>
                                        </p:tgtEl>
                                        <p:attrNameLst>
                                          <p:attrName>style.visibility</p:attrName>
                                        </p:attrNameLst>
                                      </p:cBhvr>
                                      <p:to>
                                        <p:strVal val="visible"/>
                                      </p:to>
                                    </p:set>
                                    <p:animEffect transition="in" filter="box(out)">
                                      <p:cBhvr>
                                        <p:cTn id="59" dur="250"/>
                                        <p:tgtEl>
                                          <p:spTgt spid="20"/>
                                        </p:tgtEl>
                                      </p:cBhvr>
                                    </p:animEffect>
                                  </p:childTnLst>
                                </p:cTn>
                              </p:par>
                            </p:childTnLst>
                          </p:cTn>
                        </p:par>
                        <p:par>
                          <p:cTn id="60" fill="hold">
                            <p:stCondLst>
                              <p:cond delay="7500"/>
                            </p:stCondLst>
                            <p:childTnLst>
                              <p:par>
                                <p:cTn id="61" presetID="22" presetClass="entr" presetSubtype="1" fill="hold" grpId="0" nodeType="after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wipe(up)">
                                      <p:cBhvr>
                                        <p:cTn id="63" dur="250"/>
                                        <p:tgtEl>
                                          <p:spTgt spid="26"/>
                                        </p:tgtEl>
                                      </p:cBhvr>
                                    </p:animEffect>
                                  </p:childTnLst>
                                </p:cTn>
                              </p:par>
                            </p:childTnLst>
                          </p:cTn>
                        </p:par>
                        <p:par>
                          <p:cTn id="64" fill="hold">
                            <p:stCondLst>
                              <p:cond delay="8000"/>
                            </p:stCondLst>
                            <p:childTnLst>
                              <p:par>
                                <p:cTn id="65" presetID="3" presetClass="entr" presetSubtype="5" fill="hold" grpId="0" nodeType="afterEffect">
                                  <p:stCondLst>
                                    <p:cond delay="0"/>
                                  </p:stCondLst>
                                  <p:childTnLst>
                                    <p:set>
                                      <p:cBhvr>
                                        <p:cTn id="66" dur="1" fill="hold">
                                          <p:stCondLst>
                                            <p:cond delay="0"/>
                                          </p:stCondLst>
                                        </p:cTn>
                                        <p:tgtEl>
                                          <p:spTgt spid="28694"/>
                                        </p:tgtEl>
                                        <p:attrNameLst>
                                          <p:attrName>style.visibility</p:attrName>
                                        </p:attrNameLst>
                                      </p:cBhvr>
                                      <p:to>
                                        <p:strVal val="visible"/>
                                      </p:to>
                                    </p:set>
                                    <p:animEffect transition="in" filter="blinds(vertical)">
                                      <p:cBhvr>
                                        <p:cTn id="67" dur="250"/>
                                        <p:tgtEl>
                                          <p:spTgt spid="28694"/>
                                        </p:tgtEl>
                                      </p:cBhvr>
                                    </p:animEffect>
                                  </p:childTnLst>
                                </p:cTn>
                              </p:par>
                            </p:childTnLst>
                          </p:cTn>
                        </p:par>
                        <p:par>
                          <p:cTn id="68" fill="hold">
                            <p:stCondLst>
                              <p:cond delay="8500"/>
                            </p:stCondLst>
                            <p:childTnLst>
                              <p:par>
                                <p:cTn id="69" presetID="4" presetClass="entr" presetSubtype="32" fill="hold" nodeType="afterEffect">
                                  <p:stCondLst>
                                    <p:cond delay="0"/>
                                  </p:stCondLst>
                                  <p:childTnLst>
                                    <p:set>
                                      <p:cBhvr>
                                        <p:cTn id="70" dur="250" fill="hold">
                                          <p:stCondLst>
                                            <p:cond delay="0"/>
                                          </p:stCondLst>
                                        </p:cTn>
                                        <p:tgtEl>
                                          <p:spTgt spid="18"/>
                                        </p:tgtEl>
                                        <p:attrNameLst>
                                          <p:attrName>style.visibility</p:attrName>
                                        </p:attrNameLst>
                                      </p:cBhvr>
                                      <p:to>
                                        <p:strVal val="visible"/>
                                      </p:to>
                                    </p:set>
                                    <p:animEffect transition="in" filter="box(out)">
                                      <p:cBhvr>
                                        <p:cTn id="71" dur="250"/>
                                        <p:tgtEl>
                                          <p:spTgt spid="18"/>
                                        </p:tgtEl>
                                      </p:cBhvr>
                                    </p:animEffect>
                                  </p:childTnLst>
                                </p:cTn>
                              </p:par>
                            </p:childTnLst>
                          </p:cTn>
                        </p:par>
                        <p:par>
                          <p:cTn id="72" fill="hold">
                            <p:stCondLst>
                              <p:cond delay="9000"/>
                            </p:stCondLst>
                            <p:childTnLst>
                              <p:par>
                                <p:cTn id="73" presetID="22" presetClass="entr" presetSubtype="4" fill="hold" grpId="0" nodeType="after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wipe(down)">
                                      <p:cBhvr>
                                        <p:cTn id="75" dur="250"/>
                                        <p:tgtEl>
                                          <p:spTgt spid="30"/>
                                        </p:tgtEl>
                                      </p:cBhvr>
                                    </p:animEffect>
                                  </p:childTnLst>
                                </p:cTn>
                              </p:par>
                            </p:childTnLst>
                          </p:cTn>
                        </p:par>
                        <p:par>
                          <p:cTn id="76" fill="hold">
                            <p:stCondLst>
                              <p:cond delay="9500"/>
                            </p:stCondLst>
                            <p:childTnLst>
                              <p:par>
                                <p:cTn id="77" presetID="3" presetClass="entr" presetSubtype="5" fill="hold" grpId="0" nodeType="afterEffect">
                                  <p:stCondLst>
                                    <p:cond delay="0"/>
                                  </p:stCondLst>
                                  <p:childTnLst>
                                    <p:set>
                                      <p:cBhvr>
                                        <p:cTn id="78" dur="1" fill="hold">
                                          <p:stCondLst>
                                            <p:cond delay="0"/>
                                          </p:stCondLst>
                                        </p:cTn>
                                        <p:tgtEl>
                                          <p:spTgt spid="28695"/>
                                        </p:tgtEl>
                                        <p:attrNameLst>
                                          <p:attrName>style.visibility</p:attrName>
                                        </p:attrNameLst>
                                      </p:cBhvr>
                                      <p:to>
                                        <p:strVal val="visible"/>
                                      </p:to>
                                    </p:set>
                                    <p:animEffect transition="in" filter="blinds(vertical)">
                                      <p:cBhvr>
                                        <p:cTn id="79" dur="250"/>
                                        <p:tgtEl>
                                          <p:spTgt spid="28695"/>
                                        </p:tgtEl>
                                      </p:cBhvr>
                                    </p:animEffect>
                                  </p:childTnLst>
                                </p:cTn>
                              </p:par>
                            </p:childTnLst>
                          </p:cTn>
                        </p:par>
                        <p:par>
                          <p:cTn id="80" fill="hold">
                            <p:stCondLst>
                              <p:cond delay="10000"/>
                            </p:stCondLst>
                            <p:childTnLst>
                              <p:par>
                                <p:cTn id="81" presetID="4" presetClass="entr" presetSubtype="32" fill="hold" nodeType="afterEffect">
                                  <p:stCondLst>
                                    <p:cond delay="0"/>
                                  </p:stCondLst>
                                  <p:childTnLst>
                                    <p:set>
                                      <p:cBhvr>
                                        <p:cTn id="82" dur="250" fill="hold">
                                          <p:stCondLst>
                                            <p:cond delay="0"/>
                                          </p:stCondLst>
                                        </p:cTn>
                                        <p:tgtEl>
                                          <p:spTgt spid="19"/>
                                        </p:tgtEl>
                                        <p:attrNameLst>
                                          <p:attrName>style.visibility</p:attrName>
                                        </p:attrNameLst>
                                      </p:cBhvr>
                                      <p:to>
                                        <p:strVal val="visible"/>
                                      </p:to>
                                    </p:set>
                                    <p:animEffect transition="in" filter="box(out)">
                                      <p:cBhvr>
                                        <p:cTn id="83" dur="250"/>
                                        <p:tgtEl>
                                          <p:spTgt spid="19"/>
                                        </p:tgtEl>
                                      </p:cBhvr>
                                    </p:animEffect>
                                  </p:childTnLst>
                                </p:cTn>
                              </p:par>
                            </p:childTnLst>
                          </p:cTn>
                        </p:par>
                        <p:par>
                          <p:cTn id="84" fill="hold">
                            <p:stCondLst>
                              <p:cond delay="10500"/>
                            </p:stCondLst>
                            <p:childTnLst>
                              <p:par>
                                <p:cTn id="85" presetID="22" presetClass="entr" presetSubtype="1" fill="hold" grpId="0" nodeType="after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wipe(up)">
                                      <p:cBhvr>
                                        <p:cTn id="87" dur="250"/>
                                        <p:tgtEl>
                                          <p:spTgt spid="27"/>
                                        </p:tgtEl>
                                      </p:cBhvr>
                                    </p:animEffect>
                                  </p:childTnLst>
                                </p:cTn>
                              </p:par>
                            </p:childTnLst>
                          </p:cTn>
                        </p:par>
                        <p:par>
                          <p:cTn id="88" fill="hold">
                            <p:stCondLst>
                              <p:cond delay="11000"/>
                            </p:stCondLst>
                            <p:childTnLst>
                              <p:par>
                                <p:cTn id="89" presetID="3" presetClass="entr" presetSubtype="5" fill="hold" grpId="0" nodeType="afterEffect">
                                  <p:stCondLst>
                                    <p:cond delay="0"/>
                                  </p:stCondLst>
                                  <p:childTnLst>
                                    <p:set>
                                      <p:cBhvr>
                                        <p:cTn id="90" dur="1" fill="hold">
                                          <p:stCondLst>
                                            <p:cond delay="0"/>
                                          </p:stCondLst>
                                        </p:cTn>
                                        <p:tgtEl>
                                          <p:spTgt spid="28696"/>
                                        </p:tgtEl>
                                        <p:attrNameLst>
                                          <p:attrName>style.visibility</p:attrName>
                                        </p:attrNameLst>
                                      </p:cBhvr>
                                      <p:to>
                                        <p:strVal val="visible"/>
                                      </p:to>
                                    </p:set>
                                    <p:animEffect transition="in" filter="blinds(vertical)">
                                      <p:cBhvr>
                                        <p:cTn id="91" dur="250"/>
                                        <p:tgtEl>
                                          <p:spTgt spid="28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5" grpId="0" bldLvl="0" animBg="1"/>
      <p:bldP spid="28688" grpId="0"/>
      <p:bldP spid="26" grpId="0" bldLvl="0" animBg="1"/>
      <p:bldP spid="27" grpId="0" bldLvl="0" animBg="1"/>
      <p:bldP spid="29" grpId="0" bldLvl="0" animBg="1"/>
      <p:bldP spid="30" grpId="0" bldLvl="0" animBg="1"/>
      <p:bldP spid="28693" grpId="0"/>
      <p:bldP spid="28694" grpId="0"/>
      <p:bldP spid="28695" grpId="0"/>
      <p:bldP spid="28696" grpId="0"/>
      <p:bldP spid="24" grpId="0" bldLvl="0" animBg="1"/>
      <p:bldP spid="28" grpId="0" bldLvl="0" animBg="1"/>
      <p:bldP spid="31" grpId="0"/>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1983105" y="2584450"/>
            <a:ext cx="2022475" cy="398780"/>
          </a:xfrm>
          <a:prstGeom prst="rect">
            <a:avLst/>
          </a:prstGeom>
          <a:noFill/>
          <a:ln w="25400">
            <a:solidFill>
              <a:srgbClr val="466E8C"/>
            </a:solidFill>
            <a:miter lim="800000"/>
          </a:ln>
        </p:spPr>
        <p:txBody>
          <a:bodyPr wrap="square">
            <a:spAutoFit/>
          </a:bodyPr>
          <a:lstStyle/>
          <a:p>
            <a:pPr algn="ctr"/>
            <a:r>
              <a:rPr lang="zh-CN" altLang="en-US" b="1" dirty="0">
                <a:solidFill>
                  <a:schemeClr val="tx1"/>
                </a:solidFill>
                <a:latin typeface="楷体_GB2312" panose="02010609030101010101" charset="-122"/>
                <a:ea typeface="楷体_GB2312" panose="02010609030101010101" charset="-122"/>
                <a:cs typeface="楷体_GB2312" panose="02010609030101010101" charset="-122"/>
              </a:rPr>
              <a:t>计算工具的革新</a:t>
            </a:r>
          </a:p>
        </p:txBody>
      </p:sp>
      <p:sp>
        <p:nvSpPr>
          <p:cNvPr id="4" name="Text Box 2"/>
          <p:cNvSpPr txBox="1">
            <a:spLocks noChangeArrowheads="1"/>
          </p:cNvSpPr>
          <p:nvPr/>
        </p:nvSpPr>
        <p:spPr bwMode="auto">
          <a:xfrm>
            <a:off x="1983105" y="4344670"/>
            <a:ext cx="2022475" cy="398780"/>
          </a:xfrm>
          <a:prstGeom prst="rect">
            <a:avLst/>
          </a:prstGeom>
          <a:noFill/>
          <a:ln w="25400">
            <a:solidFill>
              <a:srgbClr val="466E8C"/>
            </a:solidFill>
            <a:miter lim="800000"/>
          </a:ln>
        </p:spPr>
        <p:txBody>
          <a:bodyPr wrap="square">
            <a:spAutoFit/>
          </a:bodyPr>
          <a:lstStyle/>
          <a:p>
            <a:pPr algn="ctr"/>
            <a:r>
              <a:rPr lang="zh-CN" altLang="en-US" b="1" dirty="0">
                <a:solidFill>
                  <a:schemeClr val="tx1"/>
                </a:solidFill>
                <a:latin typeface="楷体_GB2312" panose="02010609030101010101" charset="-122"/>
                <a:ea typeface="楷体_GB2312" panose="02010609030101010101" charset="-122"/>
                <a:cs typeface="楷体_GB2312" panose="02010609030101010101" charset="-122"/>
              </a:rPr>
              <a:t>数据量的增长</a:t>
            </a:r>
          </a:p>
        </p:txBody>
      </p:sp>
      <p:sp>
        <p:nvSpPr>
          <p:cNvPr id="5" name="矩形 4"/>
          <p:cNvSpPr/>
          <p:nvPr/>
        </p:nvSpPr>
        <p:spPr>
          <a:xfrm>
            <a:off x="5139055" y="3464560"/>
            <a:ext cx="2022475" cy="398780"/>
          </a:xfrm>
          <a:prstGeom prst="rect">
            <a:avLst/>
          </a:prstGeom>
          <a:noFill/>
          <a:ln w="25400">
            <a:solidFill>
              <a:srgbClr val="466E8C"/>
            </a:solidFill>
          </a:ln>
        </p:spPr>
        <p:txBody>
          <a:bodyPr wrap="square">
            <a:spAutoFit/>
          </a:bodyPr>
          <a:lstStyle/>
          <a:p>
            <a:pPr algn="ctr"/>
            <a:r>
              <a:rPr lang="zh-CN" altLang="en-US" b="1" dirty="0">
                <a:solidFill>
                  <a:schemeClr val="tx1"/>
                </a:solidFill>
                <a:latin typeface="楷体_GB2312" panose="02010609030101010101" charset="-122"/>
                <a:ea typeface="楷体_GB2312" panose="02010609030101010101" charset="-122"/>
                <a:cs typeface="楷体_GB2312" panose="02010609030101010101" charset="-122"/>
              </a:rPr>
              <a:t>数据科学的发展</a:t>
            </a:r>
          </a:p>
        </p:txBody>
      </p:sp>
      <p:cxnSp>
        <p:nvCxnSpPr>
          <p:cNvPr id="6" name="直接箭头连接符 5"/>
          <p:cNvCxnSpPr>
            <a:stCxn id="3" idx="3"/>
            <a:endCxn id="5" idx="1"/>
          </p:cNvCxnSpPr>
          <p:nvPr/>
        </p:nvCxnSpPr>
        <p:spPr>
          <a:xfrm>
            <a:off x="4005580" y="2783840"/>
            <a:ext cx="1133475" cy="880110"/>
          </a:xfrm>
          <a:prstGeom prst="straightConnector1">
            <a:avLst/>
          </a:prstGeom>
          <a:ln w="25400">
            <a:solidFill>
              <a:srgbClr val="466E8C"/>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stCxn id="4" idx="3"/>
            <a:endCxn id="5" idx="1"/>
          </p:cNvCxnSpPr>
          <p:nvPr/>
        </p:nvCxnSpPr>
        <p:spPr>
          <a:xfrm flipV="1">
            <a:off x="4005580" y="3663950"/>
            <a:ext cx="1133475" cy="880110"/>
          </a:xfrm>
          <a:prstGeom prst="straightConnector1">
            <a:avLst/>
          </a:prstGeom>
          <a:ln w="25400">
            <a:solidFill>
              <a:srgbClr val="466E8C"/>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p:tgtEl>
                                          <p:spTgt spid="3"/>
                                        </p:tgtEl>
                                        <p:attrNameLst>
                                          <p:attrName>ppt_x</p:attrName>
                                        </p:attrNameLst>
                                      </p:cBhvr>
                                      <p:tavLst>
                                        <p:tav tm="0">
                                          <p:val>
                                            <p:strVal val="#ppt_x-#ppt_w*1.125000"/>
                                          </p:val>
                                        </p:tav>
                                        <p:tav tm="100000">
                                          <p:val>
                                            <p:strVal val="#ppt_x"/>
                                          </p:val>
                                        </p:tav>
                                      </p:tavLst>
                                    </p:anim>
                                    <p:animEffect transition="in" filter="wipe(right)">
                                      <p:cBhvr>
                                        <p:cTn id="8" dur="1000"/>
                                        <p:tgtEl>
                                          <p:spTgt spid="3"/>
                                        </p:tgtEl>
                                      </p:cBhvr>
                                    </p:animEffect>
                                  </p:childTnLst>
                                </p:cTn>
                              </p:par>
                            </p:childTnLst>
                          </p:cTn>
                        </p:par>
                        <p:par>
                          <p:cTn id="9" fill="hold">
                            <p:stCondLst>
                              <p:cond delay="1000"/>
                            </p:stCondLst>
                            <p:childTnLst>
                              <p:par>
                                <p:cTn id="10" presetID="1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1000"/>
                                        <p:tgtEl>
                                          <p:spTgt spid="4"/>
                                        </p:tgtEl>
                                        <p:attrNameLst>
                                          <p:attrName>ppt_x</p:attrName>
                                        </p:attrNameLst>
                                      </p:cBhvr>
                                      <p:tavLst>
                                        <p:tav tm="0">
                                          <p:val>
                                            <p:strVal val="#ppt_x-#ppt_w*1.125000"/>
                                          </p:val>
                                        </p:tav>
                                        <p:tav tm="100000">
                                          <p:val>
                                            <p:strVal val="#ppt_x"/>
                                          </p:val>
                                        </p:tav>
                                      </p:tavLst>
                                    </p:anim>
                                    <p:animEffect transition="in" filter="wipe(right)">
                                      <p:cBhvr>
                                        <p:cTn id="13" dur="1000"/>
                                        <p:tgtEl>
                                          <p:spTgt spid="4"/>
                                        </p:tgtEl>
                                      </p:cBhvr>
                                    </p:animEffect>
                                  </p:childTnLst>
                                </p:cTn>
                              </p:par>
                            </p:childTnLst>
                          </p:cTn>
                        </p:par>
                        <p:par>
                          <p:cTn id="14" fill="hold">
                            <p:stCondLst>
                              <p:cond delay="2000"/>
                            </p:stCondLst>
                            <p:childTnLst>
                              <p:par>
                                <p:cTn id="15" presetID="22" presetClass="entr" presetSubtype="8"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par>
                                <p:cTn id="18" presetID="22" presetClass="entr" presetSubtype="8"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par>
                          <p:cTn id="21" fill="hold">
                            <p:stCondLst>
                              <p:cond delay="2500"/>
                            </p:stCondLst>
                            <p:childTnLst>
                              <p:par>
                                <p:cTn id="22" presetID="22" presetClass="entr" presetSubtype="8"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3634" name="图片 1" descr="C:\Users\Administrator\Desktop\图片27.png图片27"/>
          <p:cNvPicPr>
            <a:picLocks noGrp="1" noChangeAspect="1"/>
          </p:cNvPicPr>
          <p:nvPr/>
        </p:nvPicPr>
        <p:blipFill>
          <a:blip r:embed="rId2" cstate="print"/>
          <a:srcRect/>
          <a:stretch>
            <a:fillRect/>
          </a:stretch>
        </p:blipFill>
        <p:spPr>
          <a:xfrm>
            <a:off x="1635851" y="1107803"/>
            <a:ext cx="6191885" cy="4642757"/>
          </a:xfrm>
          <a:prstGeom prst="rect">
            <a:avLst/>
          </a:prstGeom>
          <a:noFill/>
          <a:ln w="9525">
            <a:noFill/>
          </a:ln>
        </p:spPr>
      </p:pic>
      <p:sp>
        <p:nvSpPr>
          <p:cNvPr id="5" name="矩形 4"/>
          <p:cNvSpPr/>
          <p:nvPr/>
        </p:nvSpPr>
        <p:spPr>
          <a:xfrm>
            <a:off x="2936284" y="2675082"/>
            <a:ext cx="1816100" cy="1076325"/>
          </a:xfrm>
          <a:prstGeom prst="rect">
            <a:avLst/>
          </a:prstGeom>
        </p:spPr>
        <p:txBody>
          <a:bodyPr wrap="none">
            <a:spAutoFit/>
          </a:bodyPr>
          <a:lstStyle/>
          <a:p>
            <a:pPr algn="l" fontAlgn="auto">
              <a:spcBef>
                <a:spcPts val="0"/>
              </a:spcBef>
              <a:spcAft>
                <a:spcPts val="0"/>
              </a:spcAft>
              <a:defRPr/>
            </a:pPr>
            <a:r>
              <a:rPr lang="zh-CN" altLang="en-US" sz="3200" b="1" dirty="0">
                <a:solidFill>
                  <a:srgbClr val="466E8C"/>
                </a:solidFill>
                <a:latin typeface="楷体_GB2312" panose="02010609030101010101" charset="-122"/>
                <a:ea typeface="楷体_GB2312" panose="02010609030101010101" charset="-122"/>
                <a:cs typeface="楷体_GB2312" panose="02010609030101010101" charset="-122"/>
              </a:rPr>
              <a:t>交流探讨</a:t>
            </a:r>
          </a:p>
          <a:p>
            <a:pPr algn="l" fontAlgn="auto">
              <a:spcBef>
                <a:spcPts val="0"/>
              </a:spcBef>
              <a:spcAft>
                <a:spcPts val="0"/>
              </a:spcAft>
              <a:defRPr/>
            </a:pPr>
            <a:r>
              <a:rPr lang="zh-CN" altLang="en-US" sz="3200" b="1" dirty="0">
                <a:solidFill>
                  <a:srgbClr val="466E8C"/>
                </a:solidFill>
                <a:latin typeface="楷体_GB2312" panose="02010609030101010101" charset="-122"/>
                <a:ea typeface="楷体_GB2312" panose="02010609030101010101" charset="-122"/>
                <a:cs typeface="楷体_GB2312" panose="02010609030101010101" charset="-122"/>
              </a:rPr>
              <a:t>展示报告</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4445" y="1132205"/>
            <a:ext cx="9031940" cy="1081660"/>
          </a:xfr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lnSpc>
                <a:spcPct val="100000"/>
              </a:lnSpc>
            </a:pPr>
            <a:r>
              <a:rPr lang="zh-CN" altLang="en-US" sz="3200" b="1" dirty="0">
                <a:solidFill>
                  <a:srgbClr val="466E8C"/>
                </a:solidFill>
                <a:latin typeface="楷体_GB2312" panose="02010609030101010101" charset="-122"/>
                <a:ea typeface="楷体_GB2312" panose="02010609030101010101" charset="-122"/>
                <a:cs typeface="楷体_GB2312" panose="02010609030101010101" charset="-122"/>
              </a:rPr>
              <a:t>组内交流探讨数据科学在社会各领域的应用，</a:t>
            </a:r>
            <a:endParaRPr lang="en-US" altLang="zh-CN" sz="3200" b="1" dirty="0">
              <a:solidFill>
                <a:srgbClr val="466E8C"/>
              </a:solidFill>
              <a:latin typeface="楷体_GB2312" panose="02010609030101010101" charset="-122"/>
              <a:ea typeface="楷体_GB2312" panose="02010609030101010101" charset="-122"/>
              <a:cs typeface="楷体_GB2312" panose="02010609030101010101" charset="-122"/>
            </a:endParaRPr>
          </a:p>
          <a:p>
            <a:pPr algn="ctr">
              <a:lnSpc>
                <a:spcPct val="100000"/>
              </a:lnSpc>
            </a:pPr>
            <a:r>
              <a:rPr lang="zh-CN" altLang="en-US" sz="3200" b="1" dirty="0">
                <a:solidFill>
                  <a:srgbClr val="466E8C"/>
                </a:solidFill>
                <a:latin typeface="楷体_GB2312" panose="02010609030101010101" charset="-122"/>
                <a:ea typeface="楷体_GB2312" panose="02010609030101010101" charset="-122"/>
                <a:cs typeface="楷体_GB2312" panose="02010609030101010101" charset="-122"/>
              </a:rPr>
              <a:t>形成研究报告，展示共同学习。</a:t>
            </a:r>
          </a:p>
        </p:txBody>
      </p:sp>
      <p:sp>
        <p:nvSpPr>
          <p:cNvPr id="92" name="Rectangle 47"/>
          <p:cNvSpPr>
            <a:spLocks noChangeArrowheads="1"/>
          </p:cNvSpPr>
          <p:nvPr/>
        </p:nvSpPr>
        <p:spPr bwMode="gray">
          <a:xfrm>
            <a:off x="1538605" y="2510155"/>
            <a:ext cx="6067425" cy="3451225"/>
          </a:xfrm>
          <a:prstGeom prst="rect">
            <a:avLst/>
          </a:prstGeom>
          <a:noFill/>
          <a:ln w="9525">
            <a:noFill/>
            <a:miter lim="800000"/>
          </a:ln>
        </p:spPr>
        <p:txBody>
          <a:bodyPr wrap="square">
            <a:spAutoFit/>
          </a:bodyPr>
          <a:lstStyle/>
          <a:p>
            <a:pPr eaLnBrk="1" latinLnBrk="0" hangingPunct="1">
              <a:spcBef>
                <a:spcPts val="1000"/>
              </a:spcBef>
              <a:buClr>
                <a:srgbClr val="FF0066"/>
              </a:buClr>
              <a:buSzPct val="75000"/>
              <a:buFont typeface="Arial" panose="020B0604020202020204" pitchFamily="34" charset="0"/>
              <a:buNone/>
            </a:pPr>
            <a:r>
              <a:rPr lang="zh-CN" altLang="en-US" b="1" dirty="0">
                <a:solidFill>
                  <a:srgbClr val="466E8C"/>
                </a:solidFill>
                <a:latin typeface="楷体_GB2312" panose="02010609030101010101" charset="-122"/>
                <a:ea typeface="楷体_GB2312" panose="02010609030101010101" charset="-122"/>
                <a:cs typeface="楷体_GB2312" panose="02010609030101010101" charset="-122"/>
              </a:rPr>
              <a:t>国家建设</a:t>
            </a:r>
          </a:p>
          <a:p>
            <a:pPr eaLnBrk="1" latinLnBrk="0" hangingPunct="1">
              <a:spcBef>
                <a:spcPts val="1000"/>
              </a:spcBef>
              <a:buClr>
                <a:srgbClr val="FF0066"/>
              </a:buClr>
              <a:buSzPct val="75000"/>
              <a:buFont typeface="Arial" panose="020B0604020202020204" pitchFamily="34" charset="0"/>
              <a:buNone/>
            </a:pPr>
            <a:r>
              <a:rPr lang="zh-CN" altLang="en-US" b="1" dirty="0">
                <a:solidFill>
                  <a:schemeClr val="tx1"/>
                </a:solidFill>
                <a:latin typeface="楷体_GB2312" panose="02010609030101010101" charset="-122"/>
                <a:ea typeface="楷体_GB2312" panose="02010609030101010101" charset="-122"/>
                <a:cs typeface="楷体_GB2312" panose="02010609030101010101" charset="-122"/>
              </a:rPr>
              <a:t>国产大飞机、北斗卫星导航系统、国家大数据中心等。</a:t>
            </a:r>
            <a:endParaRPr lang="zh-CN" altLang="en-US" b="1" dirty="0">
              <a:solidFill>
                <a:srgbClr val="7030A0"/>
              </a:solidFill>
              <a:latin typeface="楷体_GB2312" panose="02010609030101010101" charset="-122"/>
              <a:ea typeface="楷体_GB2312" panose="02010609030101010101" charset="-122"/>
              <a:cs typeface="楷体_GB2312" panose="02010609030101010101" charset="-122"/>
            </a:endParaRPr>
          </a:p>
          <a:p>
            <a:pPr eaLnBrk="1" latinLnBrk="0" hangingPunct="1">
              <a:spcBef>
                <a:spcPts val="1000"/>
              </a:spcBef>
              <a:buClr>
                <a:srgbClr val="FF0066"/>
              </a:buClr>
              <a:buSzPct val="75000"/>
              <a:buFont typeface="Arial" panose="020B0604020202020204" pitchFamily="34" charset="0"/>
              <a:buNone/>
            </a:pPr>
            <a:r>
              <a:rPr lang="zh-CN" altLang="en-US" b="1" dirty="0">
                <a:solidFill>
                  <a:srgbClr val="466E8C"/>
                </a:solidFill>
                <a:latin typeface="楷体_GB2312" panose="02010609030101010101" charset="-122"/>
                <a:ea typeface="楷体_GB2312" panose="02010609030101010101" charset="-122"/>
                <a:cs typeface="楷体_GB2312" panose="02010609030101010101" charset="-122"/>
              </a:rPr>
              <a:t>城市发展</a:t>
            </a:r>
          </a:p>
          <a:p>
            <a:pPr eaLnBrk="1" latinLnBrk="0" hangingPunct="1">
              <a:spcBef>
                <a:spcPts val="1000"/>
              </a:spcBef>
              <a:buClr>
                <a:srgbClr val="FF0066"/>
              </a:buClr>
              <a:buSzPct val="75000"/>
              <a:buFont typeface="Arial" panose="020B0604020202020204" pitchFamily="34" charset="0"/>
              <a:buNone/>
            </a:pPr>
            <a:r>
              <a:rPr lang="zh-CN" altLang="en-US" b="1" dirty="0">
                <a:solidFill>
                  <a:schemeClr val="tx1"/>
                </a:solidFill>
                <a:latin typeface="楷体_GB2312" panose="02010609030101010101" charset="-122"/>
                <a:ea typeface="楷体_GB2312" panose="02010609030101010101" charset="-122"/>
                <a:cs typeface="楷体_GB2312" panose="02010609030101010101" charset="-122"/>
              </a:rPr>
              <a:t>城市规划、气候分析、旅游攻略等。</a:t>
            </a:r>
            <a:endParaRPr lang="zh-CN" altLang="en-US" b="1" dirty="0">
              <a:solidFill>
                <a:srgbClr val="7030A0"/>
              </a:solidFill>
              <a:latin typeface="楷体_GB2312" panose="02010609030101010101" charset="-122"/>
              <a:ea typeface="楷体_GB2312" panose="02010609030101010101" charset="-122"/>
              <a:cs typeface="楷体_GB2312" panose="02010609030101010101" charset="-122"/>
            </a:endParaRPr>
          </a:p>
          <a:p>
            <a:pPr eaLnBrk="1" latinLnBrk="0" hangingPunct="1">
              <a:spcBef>
                <a:spcPts val="1000"/>
              </a:spcBef>
              <a:buClr>
                <a:srgbClr val="FF0066"/>
              </a:buClr>
              <a:buSzPct val="75000"/>
              <a:buFont typeface="Arial" panose="020B0604020202020204" pitchFamily="34" charset="0"/>
              <a:buNone/>
            </a:pPr>
            <a:r>
              <a:rPr lang="zh-CN" altLang="en-US" b="1" dirty="0">
                <a:solidFill>
                  <a:srgbClr val="466E8C"/>
                </a:solidFill>
                <a:latin typeface="楷体_GB2312" panose="02010609030101010101" charset="-122"/>
                <a:ea typeface="楷体_GB2312" panose="02010609030101010101" charset="-122"/>
                <a:cs typeface="楷体_GB2312" panose="02010609030101010101" charset="-122"/>
              </a:rPr>
              <a:t>健康生活</a:t>
            </a:r>
          </a:p>
          <a:p>
            <a:pPr eaLnBrk="1" latinLnBrk="0" hangingPunct="1">
              <a:spcBef>
                <a:spcPts val="1000"/>
              </a:spcBef>
              <a:buClr>
                <a:srgbClr val="FF0066"/>
              </a:buClr>
              <a:buSzPct val="75000"/>
              <a:buFont typeface="Arial" panose="020B0604020202020204" pitchFamily="34" charset="0"/>
              <a:buNone/>
            </a:pPr>
            <a:r>
              <a:rPr lang="zh-CN" altLang="en-US" b="1" dirty="0">
                <a:solidFill>
                  <a:schemeClr val="tx1"/>
                </a:solidFill>
                <a:latin typeface="楷体_GB2312" panose="02010609030101010101" charset="-122"/>
                <a:ea typeface="楷体_GB2312" panose="02010609030101010101" charset="-122"/>
                <a:cs typeface="楷体_GB2312" panose="02010609030101010101" charset="-122"/>
              </a:rPr>
              <a:t>运动手环、体质健康标准、健康</a:t>
            </a:r>
            <a:r>
              <a:rPr lang="zh-CN" altLang="en-US" b="1" dirty="0">
                <a:latin typeface="楷体_GB2312" panose="02010609030101010101" charset="-122"/>
                <a:ea typeface="楷体_GB2312" panose="02010609030101010101" charset="-122"/>
                <a:cs typeface="楷体_GB2312" panose="02010609030101010101" charset="-122"/>
              </a:rPr>
              <a:t>食谱等。</a:t>
            </a:r>
            <a:endParaRPr lang="zh-CN" altLang="en-US" b="1" dirty="0">
              <a:solidFill>
                <a:srgbClr val="7030A0"/>
              </a:solidFill>
              <a:latin typeface="楷体_GB2312" panose="02010609030101010101" charset="-122"/>
              <a:ea typeface="楷体_GB2312" panose="02010609030101010101" charset="-122"/>
              <a:cs typeface="楷体_GB2312" panose="02010609030101010101" charset="-122"/>
            </a:endParaRPr>
          </a:p>
          <a:p>
            <a:pPr eaLnBrk="1" latinLnBrk="0" hangingPunct="1">
              <a:spcBef>
                <a:spcPts val="1000"/>
              </a:spcBef>
              <a:buClr>
                <a:srgbClr val="FF0066"/>
              </a:buClr>
              <a:buSzPct val="75000"/>
              <a:buFont typeface="Arial" panose="020B0604020202020204" pitchFamily="34" charset="0"/>
              <a:buNone/>
            </a:pPr>
            <a:r>
              <a:rPr lang="zh-CN" altLang="en-US" b="1" dirty="0">
                <a:solidFill>
                  <a:srgbClr val="466E8C"/>
                </a:solidFill>
                <a:latin typeface="楷体_GB2312" panose="02010609030101010101" charset="-122"/>
                <a:ea typeface="楷体_GB2312" panose="02010609030101010101" charset="-122"/>
                <a:cs typeface="楷体_GB2312" panose="02010609030101010101" charset="-122"/>
              </a:rPr>
              <a:t>有效学习</a:t>
            </a:r>
          </a:p>
          <a:p>
            <a:pPr eaLnBrk="1" latinLnBrk="0" hangingPunct="1">
              <a:spcBef>
                <a:spcPts val="1000"/>
              </a:spcBef>
              <a:buClr>
                <a:srgbClr val="FF0066"/>
              </a:buClr>
              <a:buSzPct val="75000"/>
              <a:buFont typeface="Arial" panose="020B0604020202020204" pitchFamily="34" charset="0"/>
              <a:buNone/>
            </a:pPr>
            <a:r>
              <a:rPr lang="zh-CN" altLang="en-US" b="1" dirty="0">
                <a:solidFill>
                  <a:schemeClr val="tx1"/>
                </a:solidFill>
                <a:latin typeface="楷体_GB2312" panose="02010609030101010101" charset="-122"/>
                <a:ea typeface="楷体_GB2312" panose="02010609030101010101" charset="-122"/>
                <a:cs typeface="楷体_GB2312" panose="02010609030101010101" charset="-122"/>
              </a:rPr>
              <a:t>学习工具、网络课程、个性化资源推</a:t>
            </a:r>
            <a:r>
              <a:rPr lang="zh-CN" altLang="en-US" b="1" dirty="0">
                <a:latin typeface="楷体_GB2312" panose="02010609030101010101" charset="-122"/>
                <a:ea typeface="楷体_GB2312" panose="02010609030101010101" charset="-122"/>
                <a:cs typeface="楷体_GB2312" panose="02010609030101010101" charset="-122"/>
              </a:rPr>
              <a:t>送等。</a:t>
            </a:r>
            <a:endParaRPr lang="zh-CN" altLang="en-US" b="1" dirty="0">
              <a:solidFill>
                <a:srgbClr val="7030A0"/>
              </a:solidFill>
              <a:latin typeface="楷体_GB2312" panose="02010609030101010101" charset="-122"/>
              <a:ea typeface="楷体_GB2312" panose="02010609030101010101" charset="-122"/>
              <a:cs typeface="楷体_GB2312" panose="02010609030101010101"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图片 15"/>
          <p:cNvPicPr>
            <a:picLocks noChangeAspect="1"/>
          </p:cNvPicPr>
          <p:nvPr/>
        </p:nvPicPr>
        <p:blipFill>
          <a:blip r:embed="rId2" cstate="print"/>
          <a:stretch>
            <a:fillRect/>
          </a:stretch>
        </p:blipFill>
        <p:spPr>
          <a:xfrm>
            <a:off x="3710510" y="1397115"/>
            <a:ext cx="1772841" cy="2621756"/>
          </a:xfrm>
          <a:prstGeom prst="rect">
            <a:avLst/>
          </a:prstGeom>
          <a:noFill/>
          <a:ln w="9525">
            <a:noFill/>
          </a:ln>
        </p:spPr>
      </p:pic>
      <p:pic>
        <p:nvPicPr>
          <p:cNvPr id="9219" name="图片 16"/>
          <p:cNvPicPr>
            <a:picLocks noChangeAspect="1"/>
          </p:cNvPicPr>
          <p:nvPr/>
        </p:nvPicPr>
        <p:blipFill>
          <a:blip r:embed="rId3" cstate="print"/>
          <a:stretch>
            <a:fillRect/>
          </a:stretch>
        </p:blipFill>
        <p:spPr>
          <a:xfrm>
            <a:off x="2326628" y="2908697"/>
            <a:ext cx="2150269" cy="2206228"/>
          </a:xfrm>
          <a:prstGeom prst="rect">
            <a:avLst/>
          </a:prstGeom>
          <a:noFill/>
          <a:ln w="9525">
            <a:noFill/>
          </a:ln>
        </p:spPr>
      </p:pic>
      <p:pic>
        <p:nvPicPr>
          <p:cNvPr id="9220" name="图片 17"/>
          <p:cNvPicPr>
            <a:picLocks noChangeAspect="1"/>
          </p:cNvPicPr>
          <p:nvPr/>
        </p:nvPicPr>
        <p:blipFill>
          <a:blip r:embed="rId3" cstate="print"/>
          <a:stretch>
            <a:fillRect/>
          </a:stretch>
        </p:blipFill>
        <p:spPr>
          <a:xfrm>
            <a:off x="4785644" y="2873858"/>
            <a:ext cx="2150269" cy="2206229"/>
          </a:xfrm>
          <a:prstGeom prst="rect">
            <a:avLst/>
          </a:prstGeom>
          <a:noFill/>
          <a:ln w="9525">
            <a:noFill/>
          </a:ln>
        </p:spPr>
      </p:pic>
      <p:pic>
        <p:nvPicPr>
          <p:cNvPr id="9221" name="图片 18"/>
          <p:cNvPicPr>
            <a:picLocks noChangeAspect="1"/>
          </p:cNvPicPr>
          <p:nvPr/>
        </p:nvPicPr>
        <p:blipFill>
          <a:blip r:embed="rId2" cstate="print"/>
          <a:stretch>
            <a:fillRect/>
          </a:stretch>
        </p:blipFill>
        <p:spPr>
          <a:xfrm>
            <a:off x="3757816" y="3976972"/>
            <a:ext cx="1771650" cy="2622947"/>
          </a:xfrm>
          <a:prstGeom prst="rect">
            <a:avLst/>
          </a:prstGeom>
          <a:noFill/>
          <a:ln w="9525">
            <a:noFill/>
          </a:ln>
        </p:spPr>
      </p:pic>
      <p:pic>
        <p:nvPicPr>
          <p:cNvPr id="9222" name="图片 19"/>
          <p:cNvPicPr>
            <a:picLocks noChangeAspect="1"/>
          </p:cNvPicPr>
          <p:nvPr/>
        </p:nvPicPr>
        <p:blipFill>
          <a:blip r:embed="rId4" cstate="print"/>
          <a:stretch>
            <a:fillRect/>
          </a:stretch>
        </p:blipFill>
        <p:spPr>
          <a:xfrm>
            <a:off x="3532710" y="2981538"/>
            <a:ext cx="2150269" cy="2206228"/>
          </a:xfrm>
          <a:prstGeom prst="rect">
            <a:avLst/>
          </a:prstGeom>
          <a:noFill/>
          <a:ln w="9525">
            <a:noFill/>
          </a:ln>
        </p:spPr>
      </p:pic>
      <p:sp>
        <p:nvSpPr>
          <p:cNvPr id="9223" name="TextBox 20"/>
          <p:cNvSpPr/>
          <p:nvPr/>
        </p:nvSpPr>
        <p:spPr>
          <a:xfrm>
            <a:off x="3861313" y="3577931"/>
            <a:ext cx="1394373" cy="737235"/>
          </a:xfrm>
          <a:prstGeom prst="rect">
            <a:avLst/>
          </a:prstGeom>
          <a:noFill/>
          <a:ln w="9525">
            <a:noFill/>
          </a:ln>
        </p:spPr>
        <p:txBody>
          <a:bodyPr wrap="square">
            <a:spAutoFit/>
            <a:scene3d>
              <a:camera prst="orthographicFront"/>
              <a:lightRig rig="threePt" dir="t"/>
            </a:scene3d>
          </a:bodyPr>
          <a:lstStyle/>
          <a:p>
            <a:pPr algn="ctr">
              <a:buNone/>
            </a:pPr>
            <a:r>
              <a:rPr lang="zh-CN" altLang="en-US" sz="2100" b="1" i="1" baseline="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楷体_GB2312" panose="02010609030101010101" charset="-122"/>
                <a:ea typeface="楷体_GB2312" panose="02010609030101010101" charset="-122"/>
                <a:cs typeface="楷体_GB2312" panose="02010609030101010101" charset="-122"/>
                <a:sym typeface="浪漫雅圆" charset="-122"/>
              </a:rPr>
              <a:t>汇报研究结果</a:t>
            </a:r>
          </a:p>
        </p:txBody>
      </p:sp>
      <p:sp>
        <p:nvSpPr>
          <p:cNvPr id="9224" name="TextBox 21"/>
          <p:cNvSpPr/>
          <p:nvPr/>
        </p:nvSpPr>
        <p:spPr>
          <a:xfrm>
            <a:off x="4249487" y="1840706"/>
            <a:ext cx="600075" cy="506730"/>
          </a:xfrm>
          <a:prstGeom prst="rect">
            <a:avLst/>
          </a:prstGeom>
          <a:noFill/>
          <a:ln w="9525">
            <a:noFill/>
          </a:ln>
        </p:spPr>
        <p:txBody>
          <a:bodyPr wrap="square">
            <a:spAutoFit/>
          </a:bodyPr>
          <a:lstStyle/>
          <a:p>
            <a:pPr algn="ctr">
              <a:buNone/>
            </a:pPr>
            <a:r>
              <a:rPr lang="en-US" altLang="zh-CN" sz="2700" b="1" i="1" baseline="0" dirty="0">
                <a:solidFill>
                  <a:srgbClr val="3F3F3F"/>
                </a:solidFill>
                <a:latin typeface="楷体_GB2312" panose="02010609030101010101" charset="-122"/>
                <a:ea typeface="楷体_GB2312" panose="02010609030101010101" charset="-122"/>
                <a:cs typeface="楷体_GB2312" panose="02010609030101010101" charset="-122"/>
                <a:sym typeface="浪漫雅圆" charset="-122"/>
              </a:rPr>
              <a:t>02</a:t>
            </a:r>
          </a:p>
        </p:txBody>
      </p:sp>
      <p:sp>
        <p:nvSpPr>
          <p:cNvPr id="9225" name="TextBox 22"/>
          <p:cNvSpPr/>
          <p:nvPr/>
        </p:nvSpPr>
        <p:spPr>
          <a:xfrm>
            <a:off x="4115398" y="2264699"/>
            <a:ext cx="858554" cy="706755"/>
          </a:xfrm>
          <a:prstGeom prst="rect">
            <a:avLst/>
          </a:prstGeom>
          <a:noFill/>
          <a:ln w="9525">
            <a:noFill/>
          </a:ln>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buNone/>
            </a:pPr>
            <a:r>
              <a:rPr lang="zh-CN" altLang="en-US" b="1" i="1" dirty="0">
                <a:solidFill>
                  <a:schemeClr val="accent3"/>
                </a:solidFill>
                <a:latin typeface="楷体_GB2312" panose="02010609030101010101" charset="-122"/>
                <a:ea typeface="楷体_GB2312" panose="02010609030101010101" charset="-122"/>
                <a:cs typeface="楷体_GB2312" panose="02010609030101010101" charset="-122"/>
                <a:sym typeface="Arial" panose="020B0604020202020204" pitchFamily="34" charset="0"/>
              </a:rPr>
              <a:t>城市发展</a:t>
            </a:r>
            <a:r>
              <a:rPr lang="en-US" altLang="zh-CN" b="1" i="1" baseline="0" dirty="0">
                <a:solidFill>
                  <a:schemeClr val="accent3"/>
                </a:solidFill>
                <a:effectLst/>
                <a:latin typeface="楷体_GB2312" panose="02010609030101010101" charset="-122"/>
                <a:ea typeface="楷体_GB2312" panose="02010609030101010101" charset="-122"/>
                <a:cs typeface="楷体_GB2312" panose="02010609030101010101" charset="-122"/>
                <a:sym typeface="Arial" panose="020B0604020202020204" pitchFamily="34" charset="0"/>
              </a:rPr>
              <a:t> </a:t>
            </a:r>
          </a:p>
        </p:txBody>
      </p:sp>
      <p:sp>
        <p:nvSpPr>
          <p:cNvPr id="9226" name="TextBox 23"/>
          <p:cNvSpPr/>
          <p:nvPr/>
        </p:nvSpPr>
        <p:spPr>
          <a:xfrm>
            <a:off x="4346087" y="5340747"/>
            <a:ext cx="600075" cy="506730"/>
          </a:xfrm>
          <a:prstGeom prst="rect">
            <a:avLst/>
          </a:prstGeom>
          <a:noFill/>
          <a:ln w="9525">
            <a:noFill/>
          </a:ln>
        </p:spPr>
        <p:txBody>
          <a:bodyPr wrap="square">
            <a:spAutoFit/>
          </a:bodyPr>
          <a:lstStyle/>
          <a:p>
            <a:pPr algn="ctr">
              <a:buNone/>
            </a:pPr>
            <a:r>
              <a:rPr lang="en-US" altLang="zh-CN" sz="2700" b="1" i="1" baseline="0" dirty="0">
                <a:solidFill>
                  <a:srgbClr val="3F3F3F"/>
                </a:solidFill>
                <a:latin typeface="楷体_GB2312" panose="02010609030101010101" charset="-122"/>
                <a:ea typeface="楷体_GB2312" panose="02010609030101010101" charset="-122"/>
                <a:cs typeface="楷体_GB2312" panose="02010609030101010101" charset="-122"/>
                <a:sym typeface="浪漫雅圆" charset="-122"/>
              </a:rPr>
              <a:t>04</a:t>
            </a:r>
          </a:p>
        </p:txBody>
      </p:sp>
      <p:sp>
        <p:nvSpPr>
          <p:cNvPr id="9227" name="TextBox 24"/>
          <p:cNvSpPr/>
          <p:nvPr/>
        </p:nvSpPr>
        <p:spPr>
          <a:xfrm>
            <a:off x="4246824" y="4712097"/>
            <a:ext cx="737372" cy="737235"/>
          </a:xfrm>
          <a:prstGeom prst="rect">
            <a:avLst/>
          </a:prstGeom>
          <a:noFill/>
          <a:ln w="9525">
            <a:noFill/>
          </a:ln>
        </p:spPr>
        <p:txBody>
          <a:bodyPr wrap="square">
            <a:spAutoFit/>
          </a:bodyPr>
          <a:lstStyle/>
          <a:p>
            <a:pPr algn="ctr">
              <a:buNone/>
            </a:pPr>
            <a:r>
              <a:rPr lang="zh-CN" altLang="en-US" sz="2100" b="1" i="1" baseline="0" dirty="0">
                <a:solidFill>
                  <a:schemeClr val="accent2">
                    <a:lumMod val="75000"/>
                  </a:schemeClr>
                </a:solidFill>
                <a:latin typeface="楷体_GB2312" panose="02010609030101010101" charset="-122"/>
                <a:ea typeface="楷体_GB2312" panose="02010609030101010101" charset="-122"/>
                <a:cs typeface="楷体_GB2312" panose="02010609030101010101" charset="-122"/>
                <a:sym typeface="Arial" panose="020B0604020202020204" pitchFamily="34" charset="0"/>
              </a:rPr>
              <a:t>有效学习</a:t>
            </a:r>
          </a:p>
        </p:txBody>
      </p:sp>
      <p:sp>
        <p:nvSpPr>
          <p:cNvPr id="9228" name="TextBox 25"/>
          <p:cNvSpPr/>
          <p:nvPr/>
        </p:nvSpPr>
        <p:spPr>
          <a:xfrm>
            <a:off x="2787797" y="3623866"/>
            <a:ext cx="897731" cy="706755"/>
          </a:xfrm>
          <a:prstGeom prst="rect">
            <a:avLst/>
          </a:prstGeom>
          <a:noFill/>
          <a:ln w="9525">
            <a:noFill/>
          </a:ln>
        </p:spPr>
        <p:txBody>
          <a:bodyPr wrap="square">
            <a:spAutoFit/>
          </a:bodyPr>
          <a:lstStyle/>
          <a:p>
            <a:pPr algn="ctr">
              <a:buNone/>
            </a:pPr>
            <a:r>
              <a:rPr lang="zh-CN" altLang="en-US" b="1" i="1" baseline="0" dirty="0">
                <a:solidFill>
                  <a:srgbClr val="3F3F3F"/>
                </a:solidFill>
                <a:latin typeface="楷体_GB2312" panose="02010609030101010101" charset="-122"/>
                <a:ea typeface="楷体_GB2312" panose="02010609030101010101" charset="-122"/>
                <a:cs typeface="楷体_GB2312" panose="02010609030101010101" charset="-122"/>
                <a:sym typeface="Arial" panose="020B0604020202020204" pitchFamily="34" charset="0"/>
              </a:rPr>
              <a:t>国家建设 </a:t>
            </a:r>
          </a:p>
        </p:txBody>
      </p:sp>
      <p:sp>
        <p:nvSpPr>
          <p:cNvPr id="9229" name="TextBox 26"/>
          <p:cNvSpPr/>
          <p:nvPr/>
        </p:nvSpPr>
        <p:spPr>
          <a:xfrm>
            <a:off x="3101249" y="3175476"/>
            <a:ext cx="600075" cy="506730"/>
          </a:xfrm>
          <a:prstGeom prst="rect">
            <a:avLst/>
          </a:prstGeom>
          <a:noFill/>
          <a:ln w="9525">
            <a:noFill/>
          </a:ln>
        </p:spPr>
        <p:txBody>
          <a:bodyPr wrap="square">
            <a:spAutoFit/>
          </a:bodyPr>
          <a:lstStyle/>
          <a:p>
            <a:pPr algn="ctr">
              <a:buNone/>
            </a:pPr>
            <a:r>
              <a:rPr lang="en-US" altLang="zh-CN" sz="2700" b="1" i="1" baseline="0" dirty="0">
                <a:solidFill>
                  <a:srgbClr val="3F3F3F"/>
                </a:solidFill>
                <a:latin typeface="楷体_GB2312" panose="02010609030101010101" charset="-122"/>
                <a:ea typeface="楷体_GB2312" panose="02010609030101010101" charset="-122"/>
                <a:cs typeface="楷体_GB2312" panose="02010609030101010101" charset="-122"/>
                <a:sym typeface="浪漫雅圆" charset="-122"/>
              </a:rPr>
              <a:t>01</a:t>
            </a:r>
          </a:p>
        </p:txBody>
      </p:sp>
      <p:sp>
        <p:nvSpPr>
          <p:cNvPr id="9230" name="TextBox 27"/>
          <p:cNvSpPr/>
          <p:nvPr/>
        </p:nvSpPr>
        <p:spPr>
          <a:xfrm>
            <a:off x="5518785" y="3608705"/>
            <a:ext cx="918845" cy="737235"/>
          </a:xfrm>
          <a:prstGeom prst="rect">
            <a:avLst/>
          </a:prstGeom>
          <a:noFill/>
          <a:ln w="9525">
            <a:noFill/>
          </a:ln>
        </p:spPr>
        <p:txBody>
          <a:bodyPr wrap="square">
            <a:spAutoFit/>
          </a:bodyPr>
          <a:lstStyle/>
          <a:p>
            <a:pPr algn="ctr">
              <a:buNone/>
            </a:pPr>
            <a:r>
              <a:rPr lang="zh-CN" altLang="en-US" sz="2100" b="1" i="1" dirty="0">
                <a:solidFill>
                  <a:srgbClr val="002060"/>
                </a:solidFill>
                <a:latin typeface="楷体_GB2312" panose="02010609030101010101" charset="-122"/>
                <a:ea typeface="楷体_GB2312" panose="02010609030101010101" charset="-122"/>
                <a:cs typeface="楷体_GB2312" panose="02010609030101010101" charset="-122"/>
              </a:rPr>
              <a:t>健康生活</a:t>
            </a:r>
          </a:p>
        </p:txBody>
      </p:sp>
      <p:sp>
        <p:nvSpPr>
          <p:cNvPr id="9231" name="TextBox 28"/>
          <p:cNvSpPr/>
          <p:nvPr/>
        </p:nvSpPr>
        <p:spPr>
          <a:xfrm>
            <a:off x="5534807" y="3175476"/>
            <a:ext cx="600075" cy="506730"/>
          </a:xfrm>
          <a:prstGeom prst="rect">
            <a:avLst/>
          </a:prstGeom>
          <a:noFill/>
          <a:ln w="9525">
            <a:noFill/>
          </a:ln>
        </p:spPr>
        <p:txBody>
          <a:bodyPr wrap="square">
            <a:spAutoFit/>
          </a:bodyPr>
          <a:lstStyle/>
          <a:p>
            <a:pPr algn="ctr">
              <a:buNone/>
            </a:pPr>
            <a:r>
              <a:rPr lang="en-US" altLang="zh-CN" sz="2700" b="1" i="1" baseline="0" dirty="0">
                <a:solidFill>
                  <a:srgbClr val="3F3F3F"/>
                </a:solidFill>
                <a:latin typeface="楷体_GB2312" panose="02010609030101010101" charset="-122"/>
                <a:ea typeface="楷体_GB2312" panose="02010609030101010101" charset="-122"/>
                <a:cs typeface="楷体_GB2312" panose="02010609030101010101" charset="-122"/>
                <a:sym typeface="浪漫雅圆" charset="-122"/>
              </a:rPr>
              <a:t>03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71445" y="1538790"/>
            <a:ext cx="7695854" cy="3139099"/>
            <a:chOff x="6286" y="4047"/>
            <a:chExt cx="9251" cy="3481"/>
          </a:xfrm>
        </p:grpSpPr>
        <p:pic>
          <p:nvPicPr>
            <p:cNvPr id="5123" name="图片 15"/>
            <p:cNvPicPr>
              <a:picLocks noChangeAspect="1"/>
            </p:cNvPicPr>
            <p:nvPr/>
          </p:nvPicPr>
          <p:blipFill>
            <a:blip r:embed="rId2" cstate="print"/>
            <a:stretch>
              <a:fillRect/>
            </a:stretch>
          </p:blipFill>
          <p:spPr>
            <a:xfrm>
              <a:off x="6286" y="4047"/>
              <a:ext cx="9251" cy="3481"/>
            </a:xfrm>
            <a:prstGeom prst="rect">
              <a:avLst/>
            </a:prstGeom>
            <a:noFill/>
            <a:ln w="9525">
              <a:noFill/>
            </a:ln>
          </p:spPr>
        </p:pic>
        <p:grpSp>
          <p:nvGrpSpPr>
            <p:cNvPr id="4" name="组合 3"/>
            <p:cNvGrpSpPr/>
            <p:nvPr/>
          </p:nvGrpSpPr>
          <p:grpSpPr>
            <a:xfrm>
              <a:off x="6924" y="5122"/>
              <a:ext cx="7265" cy="1635"/>
              <a:chOff x="6924" y="5122"/>
              <a:chExt cx="7265" cy="1635"/>
            </a:xfrm>
          </p:grpSpPr>
          <p:sp>
            <p:nvSpPr>
              <p:cNvPr id="5129" name="TextBox 21"/>
              <p:cNvSpPr/>
              <p:nvPr/>
            </p:nvSpPr>
            <p:spPr>
              <a:xfrm>
                <a:off x="6924" y="5530"/>
                <a:ext cx="1593" cy="1227"/>
              </a:xfrm>
              <a:prstGeom prst="rect">
                <a:avLst/>
              </a:prstGeom>
              <a:noFill/>
              <a:ln w="9525">
                <a:noFill/>
              </a:ln>
            </p:spPr>
            <p:txBody>
              <a:bodyPr wrap="square">
                <a:spAutoFit/>
              </a:bodyPr>
              <a:lstStyle/>
              <a:p>
                <a:pPr algn="ctr">
                  <a:buNone/>
                </a:pPr>
                <a:r>
                  <a:rPr lang="zh-CN" altLang="zh-CN" sz="3300" b="1" dirty="0">
                    <a:solidFill>
                      <a:schemeClr val="bg1"/>
                    </a:solidFill>
                    <a:effectLst/>
                    <a:latin typeface="楷体_GB2312" panose="02010609030101010101" charset="-122"/>
                    <a:ea typeface="楷体_GB2312" panose="02010609030101010101" charset="-122"/>
                    <a:cs typeface="楷体_GB2312" panose="02010609030101010101" charset="-122"/>
                  </a:rPr>
                  <a:t>数据科学</a:t>
                </a:r>
                <a:endParaRPr lang="zh-CN" altLang="zh-CN" sz="3300" b="1" i="1" baseline="0" dirty="0">
                  <a:solidFill>
                    <a:schemeClr val="bg1"/>
                  </a:solidFill>
                  <a:effectLst/>
                  <a:latin typeface="楷体_GB2312" panose="02010609030101010101" charset="-122"/>
                  <a:ea typeface="楷体_GB2312" panose="02010609030101010101" charset="-122"/>
                  <a:cs typeface="楷体_GB2312" panose="02010609030101010101" charset="-122"/>
                  <a:sym typeface="Calibri" panose="020F0502020204030204" pitchFamily="34" charset="0"/>
                </a:endParaRPr>
              </a:p>
            </p:txBody>
          </p:sp>
          <p:sp>
            <p:nvSpPr>
              <p:cNvPr id="5131" name="TextBox 23"/>
              <p:cNvSpPr/>
              <p:nvPr/>
            </p:nvSpPr>
            <p:spPr>
              <a:xfrm rot="21060000">
                <a:off x="8595" y="5122"/>
                <a:ext cx="5594" cy="1329"/>
              </a:xfrm>
              <a:prstGeom prst="rect">
                <a:avLst/>
              </a:prstGeom>
              <a:noFill/>
              <a:ln w="9525">
                <a:noFill/>
              </a:ln>
            </p:spPr>
            <p:txBody>
              <a:bodyPr wrap="square">
                <a:spAutoFit/>
              </a:bodyPr>
              <a:lstStyle/>
              <a:p>
                <a:pPr algn="ctr" eaLnBrk="1" fontAlgn="auto" latinLnBrk="0" hangingPunct="1">
                  <a:lnSpc>
                    <a:spcPct val="120000"/>
                  </a:lnSpc>
                  <a:spcBef>
                    <a:spcPts val="0"/>
                  </a:spcBef>
                  <a:spcAft>
                    <a:spcPts val="0"/>
                  </a:spcAft>
                  <a:defRPr/>
                </a:pPr>
                <a:r>
                  <a:rPr lang="zh-CN" altLang="zh-CN" b="1" dirty="0">
                    <a:latin typeface="楷体_GB2312" panose="02010609030101010101" charset="-122"/>
                    <a:ea typeface="楷体_GB2312" panose="02010609030101010101" charset="-122"/>
                    <a:cs typeface="楷体_GB2312" panose="02010609030101010101" charset="-122"/>
                  </a:rPr>
                  <a:t>不局限于对数据本身的研究，也为社会各个领域的发展提供了基于数据进行管理和研究的新思路和新方法。</a:t>
                </a:r>
                <a:endParaRPr lang="zh-CN" altLang="zh-CN" b="1" i="1" dirty="0">
                  <a:solidFill>
                    <a:srgbClr val="A47D00"/>
                  </a:solidFill>
                  <a:latin typeface="楷体_GB2312" panose="02010609030101010101" charset="-122"/>
                  <a:ea typeface="楷体_GB2312" panose="02010609030101010101" charset="-122"/>
                  <a:cs typeface="楷体_GB2312" panose="02010609030101010101" charset="-122"/>
                  <a:sym typeface="浪漫雅圆"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000"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3634" name="图片 1" descr="C:\Users\Administrator\Desktop\图片28.png图片28"/>
          <p:cNvPicPr>
            <a:picLocks noGrp="1" noChangeAspect="1"/>
          </p:cNvPicPr>
          <p:nvPr/>
        </p:nvPicPr>
        <p:blipFill>
          <a:blip r:embed="rId2" cstate="print"/>
          <a:srcRect/>
          <a:stretch>
            <a:fillRect/>
          </a:stretch>
        </p:blipFill>
        <p:spPr>
          <a:xfrm>
            <a:off x="1311275" y="1214120"/>
            <a:ext cx="5833110" cy="4430395"/>
          </a:xfrm>
          <a:prstGeom prst="rect">
            <a:avLst/>
          </a:prstGeom>
          <a:noFill/>
          <a:ln w="9525">
            <a:noFill/>
          </a:ln>
        </p:spPr>
      </p:pic>
      <p:sp>
        <p:nvSpPr>
          <p:cNvPr id="5" name="矩形 4"/>
          <p:cNvSpPr/>
          <p:nvPr/>
        </p:nvSpPr>
        <p:spPr>
          <a:xfrm>
            <a:off x="4147229" y="2922732"/>
            <a:ext cx="1816100" cy="583565"/>
          </a:xfrm>
          <a:prstGeom prst="rect">
            <a:avLst/>
          </a:prstGeom>
        </p:spPr>
        <p:txBody>
          <a:bodyPr wrap="none">
            <a:spAutoFit/>
          </a:bodyPr>
          <a:lstStyle/>
          <a:p>
            <a:pPr algn="l" fontAlgn="auto">
              <a:spcBef>
                <a:spcPts val="0"/>
              </a:spcBef>
              <a:spcAft>
                <a:spcPts val="0"/>
              </a:spcAft>
              <a:defRPr/>
            </a:pPr>
            <a:r>
              <a:rPr lang="zh-CN" altLang="en-US" sz="3200" b="1" dirty="0">
                <a:solidFill>
                  <a:srgbClr val="466E8C"/>
                </a:solidFill>
                <a:latin typeface="楷体_GB2312" panose="02010609030101010101" charset="-122"/>
                <a:ea typeface="楷体_GB2312" panose="02010609030101010101" charset="-122"/>
                <a:cs typeface="楷体_GB2312" panose="02010609030101010101" charset="-122"/>
              </a:rPr>
              <a:t>知识延伸</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4445" y="1132205"/>
            <a:ext cx="9152890" cy="564515"/>
          </a:xfr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lnSpc>
                <a:spcPct val="120000"/>
              </a:lnSpc>
            </a:pPr>
            <a:r>
              <a:rPr lang="zh-CN" altLang="en-US" sz="3200" b="1">
                <a:solidFill>
                  <a:srgbClr val="466E8C"/>
                </a:solidFill>
                <a:latin typeface="楷体_GB2312" panose="02010609030101010101" charset="-122"/>
                <a:ea typeface="楷体_GB2312" panose="02010609030101010101" charset="-122"/>
                <a:cs typeface="楷体_GB2312" panose="02010609030101010101" charset="-122"/>
              </a:rPr>
              <a:t>数据科学</a:t>
            </a:r>
          </a:p>
        </p:txBody>
      </p:sp>
      <p:pic>
        <p:nvPicPr>
          <p:cNvPr id="527362" name="内容占位符 3" descr="C:\Users\Administrator\Desktop\图片30.png图片30"/>
          <p:cNvPicPr>
            <a:picLocks noGrp="1" noChangeAspect="1"/>
          </p:cNvPicPr>
          <p:nvPr/>
        </p:nvPicPr>
        <p:blipFill>
          <a:blip r:embed="rId2" cstate="print"/>
          <a:srcRect/>
          <a:stretch>
            <a:fillRect/>
          </a:stretch>
        </p:blipFill>
        <p:spPr>
          <a:xfrm>
            <a:off x="1276985" y="1570355"/>
            <a:ext cx="6590665" cy="4943475"/>
          </a:xfrm>
          <a:prstGeom prst="rect">
            <a:avLst/>
          </a:prstGeom>
          <a:noFill/>
          <a:ln w="9525">
            <a:noFill/>
            <a:miter lim="800000"/>
            <a:headEnd/>
            <a:tailEnd/>
          </a:ln>
        </p:spPr>
      </p:pic>
      <p:sp>
        <p:nvSpPr>
          <p:cNvPr id="3" name="文本框 2"/>
          <p:cNvSpPr txBox="1"/>
          <p:nvPr/>
        </p:nvSpPr>
        <p:spPr>
          <a:xfrm>
            <a:off x="3564255" y="2313940"/>
            <a:ext cx="3654425" cy="1938020"/>
          </a:xfrm>
          <a:prstGeom prst="rect">
            <a:avLst/>
          </a:prstGeom>
          <a:noFill/>
        </p:spPr>
        <p:txBody>
          <a:bodyPr wrap="square" rtlCol="0">
            <a:spAutoFit/>
          </a:bodyPr>
          <a:lstStyle/>
          <a:p>
            <a:pPr eaLnBrk="1" latinLnBrk="0" hangingPunct="1">
              <a:lnSpc>
                <a:spcPct val="120000"/>
              </a:lnSpc>
            </a:pPr>
            <a:r>
              <a:rPr lang="en-US" altLang="zh-CN" b="1" dirty="0">
                <a:solidFill>
                  <a:schemeClr val="tx1"/>
                </a:solidFill>
                <a:latin typeface="楷体_GB2312" panose="02010609030101010101" charset="-122"/>
                <a:ea typeface="楷体_GB2312" panose="02010609030101010101" charset="-122"/>
                <a:cs typeface="楷体_GB2312" panose="02010609030101010101" charset="-122"/>
              </a:rPr>
              <a:t>    </a:t>
            </a:r>
            <a:r>
              <a:rPr b="1" dirty="0">
                <a:solidFill>
                  <a:schemeClr val="tx1"/>
                </a:solidFill>
                <a:latin typeface="楷体_GB2312" panose="02010609030101010101" charset="-122"/>
                <a:ea typeface="楷体_GB2312" panose="02010609030101010101" charset="-122"/>
                <a:cs typeface="楷体_GB2312" panose="02010609030101010101" charset="-122"/>
              </a:rPr>
              <a:t>生活在信息社会，就需要学习一些数据知识，掌握数据处理方法</a:t>
            </a:r>
            <a:r>
              <a:rPr lang="zh-CN" b="1" dirty="0">
                <a:solidFill>
                  <a:schemeClr val="tx1"/>
                </a:solidFill>
                <a:latin typeface="楷体_GB2312" panose="02010609030101010101" charset="-122"/>
                <a:ea typeface="楷体_GB2312" panose="02010609030101010101" charset="-122"/>
                <a:cs typeface="楷体_GB2312" panose="02010609030101010101" charset="-122"/>
              </a:rPr>
              <a:t>，</a:t>
            </a:r>
            <a:r>
              <a:rPr b="1" dirty="0">
                <a:solidFill>
                  <a:schemeClr val="tx1"/>
                </a:solidFill>
                <a:latin typeface="楷体_GB2312" panose="02010609030101010101" charset="-122"/>
                <a:ea typeface="楷体_GB2312" panose="02010609030101010101" charset="-122"/>
                <a:cs typeface="楷体_GB2312" panose="02010609030101010101" charset="-122"/>
              </a:rPr>
              <a:t>挖掘数据价值，通过采集、分析和利用数据让生活和学习更美好。</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675" y="2105025"/>
            <a:ext cx="9334500" cy="1704975"/>
          </a:xfrm>
          <a:prstGeom prst="rect">
            <a:avLst/>
          </a:prstGeom>
          <a:solidFill>
            <a:srgbClr val="62C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楷体_GB2312" panose="02010609030101010101" charset="-122"/>
              <a:ea typeface="楷体_GB2312" panose="02010609030101010101" charset="-122"/>
              <a:cs typeface="楷体_GB2312" panose="02010609030101010101" charset="-122"/>
            </a:endParaRPr>
          </a:p>
        </p:txBody>
      </p:sp>
      <p:sp>
        <p:nvSpPr>
          <p:cNvPr id="9" name="文本框 8"/>
          <p:cNvSpPr txBox="1"/>
          <p:nvPr/>
        </p:nvSpPr>
        <p:spPr>
          <a:xfrm>
            <a:off x="1904997" y="2330635"/>
            <a:ext cx="5334004" cy="706755"/>
          </a:xfrm>
          <a:prstGeom prst="rect">
            <a:avLst/>
          </a:prstGeom>
          <a:noFill/>
        </p:spPr>
        <p:txBody>
          <a:bodyPr wrap="square" rtlCol="0">
            <a:spAutoFit/>
          </a:bodyPr>
          <a:lstStyle>
            <a:defPPr>
              <a:defRPr lang="zh-CN"/>
            </a:defPPr>
            <a:lvl1pPr>
              <a:defRPr sz="4000" b="1" kern="0">
                <a:solidFill>
                  <a:srgbClr val="8D3D4B"/>
                </a:solidFill>
                <a:effectLst>
                  <a:outerShdw blurRad="38100" dist="38100" dir="2700000" algn="tl">
                    <a:srgbClr val="C0C0C0"/>
                  </a:outerShdw>
                </a:effectLst>
                <a:latin typeface="楷体_GB2312" panose="02010609030101010101" charset="-122"/>
                <a:ea typeface="楷体_GB2312" panose="02010609030101010101" charset="-122"/>
                <a:cs typeface="+mj-cs"/>
              </a:defRPr>
            </a:lvl1pPr>
          </a:lstStyle>
          <a:p>
            <a:pPr algn="dist"/>
            <a:r>
              <a:rPr lang="zh-CN" altLang="en-US" dirty="0">
                <a:solidFill>
                  <a:schemeClr val="bg1"/>
                </a:solidFill>
                <a:effectLst/>
                <a:cs typeface="楷体_GB2312" panose="02010609030101010101" charset="-122"/>
              </a:rPr>
              <a:t>谢谢观看</a:t>
            </a:r>
          </a:p>
        </p:txBody>
      </p:sp>
      <p:sp>
        <p:nvSpPr>
          <p:cNvPr id="10" name="文本框 9"/>
          <p:cNvSpPr txBox="1"/>
          <p:nvPr/>
        </p:nvSpPr>
        <p:spPr>
          <a:xfrm>
            <a:off x="1904997" y="3103556"/>
            <a:ext cx="5334004" cy="398780"/>
          </a:xfrm>
          <a:prstGeom prst="rect">
            <a:avLst/>
          </a:prstGeom>
          <a:noFill/>
        </p:spPr>
        <p:txBody>
          <a:bodyPr wrap="square" rtlCol="0">
            <a:spAutoFit/>
          </a:bodyPr>
          <a:lstStyle>
            <a:defPPr>
              <a:defRPr lang="zh-CN"/>
            </a:defPPr>
            <a:lvl1pPr algn="dist">
              <a:defRPr sz="4000" b="1" kern="0">
                <a:solidFill>
                  <a:schemeClr val="bg1"/>
                </a:solidFill>
                <a:effectLst>
                  <a:outerShdw blurRad="38100" dist="38100" dir="2700000" algn="tl">
                    <a:srgbClr val="C0C0C0"/>
                  </a:outerShdw>
                </a:effectLst>
                <a:latin typeface="楷体_GB2312" panose="02010609030101010101" charset="-122"/>
                <a:ea typeface="楷体_GB2312" panose="02010609030101010101" charset="-122"/>
                <a:cs typeface="+mj-cs"/>
              </a:defRPr>
            </a:lvl1pPr>
          </a:lstStyle>
          <a:p>
            <a:r>
              <a:rPr lang="en-US" altLang="zh-CN" sz="2000" dirty="0">
                <a:effectLst/>
                <a:cs typeface="楷体_GB2312" panose="02010609030101010101" charset="-122"/>
              </a:rPr>
              <a:t>Thanks  for  watching</a:t>
            </a: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659" y="6206704"/>
            <a:ext cx="2635423" cy="312657"/>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2872" y="6171070"/>
            <a:ext cx="2615134" cy="34829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6675" y="2562225"/>
            <a:ext cx="9334500" cy="1704975"/>
          </a:xfrm>
          <a:prstGeom prst="rect">
            <a:avLst/>
          </a:prstGeom>
          <a:solidFill>
            <a:srgbClr val="62C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楷体_GB2312" panose="02010609030101010101" charset="-122"/>
              <a:ea typeface="楷体_GB2312" panose="02010609030101010101" charset="-122"/>
              <a:cs typeface="楷体_GB2312" panose="02010609030101010101" charset="-122"/>
            </a:endParaRPr>
          </a:p>
        </p:txBody>
      </p:sp>
      <p:sp>
        <p:nvSpPr>
          <p:cNvPr id="9" name="文本框 8"/>
          <p:cNvSpPr txBox="1"/>
          <p:nvPr/>
        </p:nvSpPr>
        <p:spPr>
          <a:xfrm>
            <a:off x="1602105" y="3075940"/>
            <a:ext cx="5939790" cy="706755"/>
          </a:xfrm>
          <a:prstGeom prst="rect">
            <a:avLst/>
          </a:prstGeom>
          <a:noFill/>
        </p:spPr>
        <p:txBody>
          <a:bodyPr wrap="square" rtlCol="0">
            <a:spAutoFit/>
          </a:bodyPr>
          <a:lstStyle>
            <a:defPPr>
              <a:defRPr lang="zh-CN"/>
            </a:defPPr>
            <a:lvl1pPr>
              <a:defRPr sz="4000" b="1" kern="0">
                <a:solidFill>
                  <a:srgbClr val="8D3D4B"/>
                </a:solidFill>
                <a:effectLst>
                  <a:outerShdw blurRad="38100" dist="38100" dir="2700000" algn="tl">
                    <a:srgbClr val="C0C0C0"/>
                  </a:outerShdw>
                </a:effectLst>
                <a:latin typeface="楷体_GB2312" panose="02010609030101010101" charset="-122"/>
                <a:ea typeface="楷体_GB2312" panose="02010609030101010101" charset="-122"/>
                <a:cs typeface="+mj-cs"/>
              </a:defRPr>
            </a:lvl1pPr>
          </a:lstStyle>
          <a:p>
            <a:pPr algn="ctr"/>
            <a:r>
              <a:rPr dirty="0">
                <a:solidFill>
                  <a:schemeClr val="bg1"/>
                </a:solidFill>
                <a:effectLst/>
                <a:cs typeface="楷体_GB2312" panose="02010609030101010101" charset="-122"/>
              </a:rPr>
              <a:t>1.3.1 数据科学的兴起</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659" y="6206704"/>
            <a:ext cx="2635423" cy="312657"/>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2872" y="6171070"/>
            <a:ext cx="2615134" cy="34829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3634" name="图片 1" descr="C:\Users\Administrator\Desktop\图片27.png图片27"/>
          <p:cNvPicPr>
            <a:picLocks noGrp="1" noChangeAspect="1"/>
          </p:cNvPicPr>
          <p:nvPr/>
        </p:nvPicPr>
        <p:blipFill>
          <a:blip r:embed="rId2" cstate="print"/>
          <a:srcRect/>
          <a:stretch>
            <a:fillRect/>
          </a:stretch>
        </p:blipFill>
        <p:spPr>
          <a:xfrm>
            <a:off x="1635851" y="1107803"/>
            <a:ext cx="6191885" cy="4642757"/>
          </a:xfrm>
          <a:prstGeom prst="rect">
            <a:avLst/>
          </a:prstGeom>
          <a:noFill/>
          <a:ln w="9525">
            <a:noFill/>
          </a:ln>
        </p:spPr>
      </p:pic>
      <p:sp>
        <p:nvSpPr>
          <p:cNvPr id="5" name="矩形 4"/>
          <p:cNvSpPr/>
          <p:nvPr/>
        </p:nvSpPr>
        <p:spPr>
          <a:xfrm>
            <a:off x="2936284" y="2897332"/>
            <a:ext cx="1816100" cy="583565"/>
          </a:xfrm>
          <a:prstGeom prst="rect">
            <a:avLst/>
          </a:prstGeom>
        </p:spPr>
        <p:txBody>
          <a:bodyPr wrap="none">
            <a:spAutoFit/>
          </a:bodyPr>
          <a:lstStyle/>
          <a:p>
            <a:pPr fontAlgn="auto">
              <a:spcBef>
                <a:spcPts val="0"/>
              </a:spcBef>
              <a:spcAft>
                <a:spcPts val="0"/>
              </a:spcAft>
              <a:defRPr/>
            </a:pPr>
            <a:r>
              <a:rPr lang="zh-CN" altLang="en-US" sz="3200" b="1" dirty="0">
                <a:solidFill>
                  <a:srgbClr val="466E8C"/>
                </a:solidFill>
                <a:latin typeface="楷体_GB2312" panose="02010609030101010101" charset="-122"/>
                <a:ea typeface="楷体_GB2312" panose="02010609030101010101" charset="-122"/>
                <a:cs typeface="楷体_GB2312" panose="02010609030101010101" charset="-122"/>
              </a:rPr>
              <a:t>学习目标</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4445" y="1132205"/>
            <a:ext cx="9152890" cy="564515"/>
          </a:xfr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lnSpc>
                <a:spcPct val="120000"/>
              </a:lnSpc>
            </a:pPr>
            <a:r>
              <a:rPr lang="zh-CN" altLang="en-US" sz="3200" b="1">
                <a:solidFill>
                  <a:srgbClr val="466E8C"/>
                </a:solidFill>
                <a:latin typeface="楷体_GB2312" panose="02010609030101010101" charset="-122"/>
                <a:ea typeface="楷体_GB2312" panose="02010609030101010101" charset="-122"/>
                <a:cs typeface="楷体_GB2312" panose="02010609030101010101" charset="-122"/>
              </a:rPr>
              <a:t>学习目标</a:t>
            </a:r>
          </a:p>
        </p:txBody>
      </p:sp>
      <p:sp>
        <p:nvSpPr>
          <p:cNvPr id="18438" name="Text Box 11"/>
          <p:cNvSpPr txBox="1">
            <a:spLocks noChangeArrowheads="1"/>
          </p:cNvSpPr>
          <p:nvPr/>
        </p:nvSpPr>
        <p:spPr bwMode="gray">
          <a:xfrm>
            <a:off x="6448354" y="2168681"/>
            <a:ext cx="1285875" cy="398780"/>
          </a:xfrm>
          <a:prstGeom prst="rect">
            <a:avLst/>
          </a:prstGeom>
          <a:noFill/>
          <a:ln w="9525">
            <a:noFill/>
            <a:miter lim="800000"/>
          </a:ln>
        </p:spPr>
        <p:txBody>
          <a:bodyPr wrap="square">
            <a:spAutoFit/>
          </a:bodyPr>
          <a:lstStyle/>
          <a:p>
            <a:pPr algn="ctr" eaLnBrk="0" hangingPunct="0">
              <a:spcBef>
                <a:spcPct val="50000"/>
              </a:spcBef>
            </a:pPr>
            <a:r>
              <a:rPr lang="en-US" altLang="zh-CN" b="1" dirty="0">
                <a:solidFill>
                  <a:srgbClr val="466E8C"/>
                </a:solidFill>
                <a:latin typeface="楷体_GB2312" panose="02010609030101010101" charset="-122"/>
                <a:ea typeface="楷体_GB2312" panose="02010609030101010101" charset="-122"/>
                <a:cs typeface="楷体_GB2312" panose="02010609030101010101" charset="-122"/>
              </a:rPr>
              <a:t>3</a:t>
            </a:r>
          </a:p>
        </p:txBody>
      </p:sp>
      <p:grpSp>
        <p:nvGrpSpPr>
          <p:cNvPr id="4" name="组合 3"/>
          <p:cNvGrpSpPr/>
          <p:nvPr/>
        </p:nvGrpSpPr>
        <p:grpSpPr>
          <a:xfrm>
            <a:off x="1149804" y="2617107"/>
            <a:ext cx="1878555" cy="2871106"/>
            <a:chOff x="568" y="3880"/>
            <a:chExt cx="3615" cy="6330"/>
          </a:xfrm>
        </p:grpSpPr>
        <p:sp>
          <p:nvSpPr>
            <p:cNvPr id="18436" name="Text Box 7"/>
            <p:cNvSpPr txBox="1">
              <a:spLocks noChangeArrowheads="1"/>
            </p:cNvSpPr>
            <p:nvPr/>
          </p:nvSpPr>
          <p:spPr bwMode="auto">
            <a:xfrm>
              <a:off x="740" y="4628"/>
              <a:ext cx="3238" cy="2643"/>
            </a:xfrm>
            <a:prstGeom prst="rect">
              <a:avLst/>
            </a:prstGeom>
            <a:noFill/>
            <a:ln w="9525">
              <a:noFill/>
              <a:miter lim="800000"/>
            </a:ln>
          </p:spPr>
          <p:txBody>
            <a:bodyPr>
              <a:spAutoFit/>
            </a:bodyPr>
            <a:lstStyle/>
            <a:p>
              <a:pPr eaLnBrk="1" latinLnBrk="0" hangingPunct="1">
                <a:lnSpc>
                  <a:spcPct val="120000"/>
                </a:lnSpc>
                <a:spcBef>
                  <a:spcPts val="0"/>
                </a:spcBef>
              </a:pPr>
              <a:r>
                <a:rPr lang="zh-CN" b="1">
                  <a:solidFill>
                    <a:schemeClr val="tx1"/>
                  </a:solidFill>
                  <a:latin typeface="楷体_GB2312" panose="02010609030101010101" charset="-122"/>
                  <a:ea typeface="楷体_GB2312" panose="02010609030101010101" charset="-122"/>
                  <a:cs typeface="楷体_GB2312" panose="02010609030101010101" charset="-122"/>
                </a:rPr>
                <a:t>理解数据学、数据科学的含义。</a:t>
              </a:r>
            </a:p>
          </p:txBody>
        </p:sp>
        <p:grpSp>
          <p:nvGrpSpPr>
            <p:cNvPr id="18445" name="组合 12"/>
            <p:cNvGrpSpPr/>
            <p:nvPr/>
          </p:nvGrpSpPr>
          <p:grpSpPr bwMode="auto">
            <a:xfrm>
              <a:off x="568" y="3880"/>
              <a:ext cx="3615" cy="6330"/>
              <a:chOff x="416496" y="2204864"/>
              <a:chExt cx="2295525" cy="4020273"/>
            </a:xfrm>
          </p:grpSpPr>
          <p:sp>
            <p:nvSpPr>
              <p:cNvPr id="18458" name="AutoShape 18"/>
              <p:cNvSpPr>
                <a:spLocks noChangeArrowheads="1"/>
              </p:cNvSpPr>
              <p:nvPr/>
            </p:nvSpPr>
            <p:spPr bwMode="auto">
              <a:xfrm>
                <a:off x="416496" y="2373137"/>
                <a:ext cx="2295525" cy="3852000"/>
              </a:xfrm>
              <a:prstGeom prst="roundRect">
                <a:avLst>
                  <a:gd name="adj" fmla="val 4690"/>
                </a:avLst>
              </a:prstGeom>
              <a:noFill/>
              <a:ln w="34925">
                <a:solidFill>
                  <a:srgbClr val="00B0F0"/>
                </a:solidFill>
                <a:round/>
              </a:ln>
            </p:spPr>
            <p:txBody>
              <a:bodyPr wrap="none" anchor="ctr"/>
              <a:lstStyle/>
              <a:p>
                <a:endParaRPr lang="zh-CN" altLang="en-US" sz="1430">
                  <a:latin typeface="楷体_GB2312" panose="02010609030101010101" charset="-122"/>
                  <a:ea typeface="楷体_GB2312" panose="02010609030101010101" charset="-122"/>
                  <a:cs typeface="楷体_GB2312" panose="02010609030101010101" charset="-122"/>
                </a:endParaRPr>
              </a:p>
            </p:txBody>
          </p:sp>
          <p:sp>
            <p:nvSpPr>
              <p:cNvPr id="46" name="AutoShape 19"/>
              <p:cNvSpPr>
                <a:spLocks noChangeArrowheads="1"/>
              </p:cNvSpPr>
              <p:nvPr/>
            </p:nvSpPr>
            <p:spPr bwMode="gray">
              <a:xfrm>
                <a:off x="632396" y="2230269"/>
                <a:ext cx="1863725" cy="287390"/>
              </a:xfrm>
              <a:prstGeom prst="roundRect">
                <a:avLst>
                  <a:gd name="adj" fmla="val 50000"/>
                </a:avLst>
              </a:prstGeom>
              <a:solidFill>
                <a:schemeClr val="tx1">
                  <a:lumMod val="65000"/>
                  <a:lumOff val="35000"/>
                </a:schemeClr>
              </a:solidFill>
              <a:ln w="9525">
                <a:noFill/>
                <a:round/>
              </a:ln>
              <a:effectLst/>
            </p:spPr>
            <p:txBody>
              <a:bodyPr wrap="none" anchor="ctr"/>
              <a:lstStyle/>
              <a:p>
                <a:pPr fontAlgn="auto">
                  <a:spcBef>
                    <a:spcPts val="0"/>
                  </a:spcBef>
                  <a:spcAft>
                    <a:spcPts val="0"/>
                  </a:spcAft>
                  <a:defRPr/>
                </a:pPr>
                <a:endParaRPr lang="zh-CN" altLang="en-US" sz="1430">
                  <a:latin typeface="楷体_GB2312" panose="02010609030101010101" charset="-122"/>
                  <a:ea typeface="楷体_GB2312" panose="02010609030101010101" charset="-122"/>
                  <a:cs typeface="楷体_GB2312" panose="02010609030101010101" charset="-122"/>
                </a:endParaRPr>
              </a:p>
            </p:txBody>
          </p:sp>
          <p:sp>
            <p:nvSpPr>
              <p:cNvPr id="18460" name="AutoShape 20"/>
              <p:cNvSpPr>
                <a:spLocks noChangeArrowheads="1"/>
              </p:cNvSpPr>
              <p:nvPr/>
            </p:nvSpPr>
            <p:spPr bwMode="auto">
              <a:xfrm flipH="1">
                <a:off x="2316734" y="2301702"/>
                <a:ext cx="71438" cy="144463"/>
              </a:xfrm>
              <a:prstGeom prst="octagon">
                <a:avLst>
                  <a:gd name="adj" fmla="val 29287"/>
                </a:avLst>
              </a:prstGeom>
              <a:solidFill>
                <a:schemeClr val="bg1"/>
              </a:solidFill>
              <a:ln w="9525">
                <a:noFill/>
                <a:miter lim="800000"/>
              </a:ln>
            </p:spPr>
            <p:txBody>
              <a:bodyPr wrap="none" anchor="ctr"/>
              <a:lstStyle/>
              <a:p>
                <a:endParaRPr lang="zh-CN" altLang="en-US" sz="1430">
                  <a:latin typeface="楷体_GB2312" panose="02010609030101010101" charset="-122"/>
                  <a:ea typeface="楷体_GB2312" panose="02010609030101010101" charset="-122"/>
                  <a:cs typeface="楷体_GB2312" panose="02010609030101010101" charset="-122"/>
                </a:endParaRPr>
              </a:p>
            </p:txBody>
          </p:sp>
          <p:sp>
            <p:nvSpPr>
              <p:cNvPr id="18461" name="AutoShape 21"/>
              <p:cNvSpPr>
                <a:spLocks noChangeArrowheads="1"/>
              </p:cNvSpPr>
              <p:nvPr/>
            </p:nvSpPr>
            <p:spPr bwMode="auto">
              <a:xfrm flipH="1">
                <a:off x="733996" y="2301702"/>
                <a:ext cx="73025" cy="144463"/>
              </a:xfrm>
              <a:prstGeom prst="octagon">
                <a:avLst>
                  <a:gd name="adj" fmla="val 29287"/>
                </a:avLst>
              </a:prstGeom>
              <a:solidFill>
                <a:schemeClr val="bg1"/>
              </a:solidFill>
              <a:ln w="9525">
                <a:noFill/>
                <a:miter lim="800000"/>
              </a:ln>
            </p:spPr>
            <p:txBody>
              <a:bodyPr wrap="none" anchor="ctr"/>
              <a:lstStyle/>
              <a:p>
                <a:endParaRPr lang="zh-CN" altLang="en-US" sz="1430">
                  <a:latin typeface="楷体_GB2312" panose="02010609030101010101" charset="-122"/>
                  <a:ea typeface="楷体_GB2312" panose="02010609030101010101" charset="-122"/>
                  <a:cs typeface="楷体_GB2312" panose="02010609030101010101" charset="-122"/>
                </a:endParaRPr>
              </a:p>
            </p:txBody>
          </p:sp>
          <p:sp>
            <p:nvSpPr>
              <p:cNvPr id="18462" name="Text Box 22"/>
              <p:cNvSpPr txBox="1">
                <a:spLocks noChangeArrowheads="1"/>
              </p:cNvSpPr>
              <p:nvPr/>
            </p:nvSpPr>
            <p:spPr bwMode="gray">
              <a:xfrm>
                <a:off x="1441763" y="2204864"/>
                <a:ext cx="225734" cy="344772"/>
              </a:xfrm>
              <a:prstGeom prst="rect">
                <a:avLst/>
              </a:prstGeom>
              <a:noFill/>
              <a:ln w="9525">
                <a:noFill/>
                <a:miter lim="800000"/>
              </a:ln>
            </p:spPr>
            <p:txBody>
              <a:bodyPr wrap="none">
                <a:spAutoFit/>
              </a:bodyPr>
              <a:lstStyle/>
              <a:p>
                <a:pPr algn="ctr" eaLnBrk="0" hangingPunct="0"/>
                <a:endParaRPr lang="en-US" altLang="zh-CN" sz="1000" b="1" dirty="0">
                  <a:solidFill>
                    <a:schemeClr val="bg1"/>
                  </a:solidFill>
                  <a:latin typeface="楷体_GB2312" panose="02010609030101010101" charset="-122"/>
                  <a:ea typeface="楷体_GB2312" panose="02010609030101010101" charset="-122"/>
                  <a:cs typeface="楷体_GB2312" panose="02010609030101010101" charset="-122"/>
                </a:endParaRPr>
              </a:p>
            </p:txBody>
          </p:sp>
        </p:grpSp>
      </p:grpSp>
      <p:grpSp>
        <p:nvGrpSpPr>
          <p:cNvPr id="5" name="组合 4"/>
          <p:cNvGrpSpPr/>
          <p:nvPr/>
        </p:nvGrpSpPr>
        <p:grpSpPr>
          <a:xfrm>
            <a:off x="6136369" y="2551403"/>
            <a:ext cx="1926617" cy="2871107"/>
            <a:chOff x="8723" y="3880"/>
            <a:chExt cx="3615" cy="6330"/>
          </a:xfrm>
        </p:grpSpPr>
        <p:sp>
          <p:nvSpPr>
            <p:cNvPr id="18441" name="Text Box 20"/>
            <p:cNvSpPr txBox="1">
              <a:spLocks noChangeArrowheads="1"/>
            </p:cNvSpPr>
            <p:nvPr/>
          </p:nvSpPr>
          <p:spPr bwMode="auto">
            <a:xfrm>
              <a:off x="9041" y="4596"/>
              <a:ext cx="3297" cy="3458"/>
            </a:xfrm>
            <a:prstGeom prst="rect">
              <a:avLst/>
            </a:prstGeom>
            <a:noFill/>
            <a:ln w="9525">
              <a:noFill/>
              <a:miter lim="800000"/>
            </a:ln>
          </p:spPr>
          <p:txBody>
            <a:bodyPr wrap="square">
              <a:spAutoFit/>
            </a:bodyPr>
            <a:lstStyle/>
            <a:p>
              <a:pPr lvl="0" algn="l">
                <a:lnSpc>
                  <a:spcPct val="120000"/>
                </a:lnSpc>
                <a:spcBef>
                  <a:spcPts val="0"/>
                </a:spcBef>
                <a:buClrTx/>
                <a:buSzTx/>
                <a:buFontTx/>
              </a:pPr>
              <a:r>
                <a:rPr lang="en-US" altLang="zh-CN" b="1" dirty="0">
                  <a:latin typeface="楷体_GB2312" panose="02010609030101010101" charset="-122"/>
                  <a:ea typeface="楷体_GB2312" panose="02010609030101010101" charset="-122"/>
                  <a:cs typeface="楷体_GB2312" panose="02010609030101010101" charset="-122"/>
                  <a:sym typeface="+mn-ea"/>
                </a:rPr>
                <a:t>认识到数据科学对信息社会发展的巨大推动作用。</a:t>
              </a:r>
            </a:p>
          </p:txBody>
        </p:sp>
        <p:grpSp>
          <p:nvGrpSpPr>
            <p:cNvPr id="18446" name="组合 12"/>
            <p:cNvGrpSpPr/>
            <p:nvPr/>
          </p:nvGrpSpPr>
          <p:grpSpPr bwMode="auto">
            <a:xfrm>
              <a:off x="8723" y="3880"/>
              <a:ext cx="3615" cy="6330"/>
              <a:chOff x="416496" y="2204864"/>
              <a:chExt cx="2295525" cy="4020273"/>
            </a:xfrm>
          </p:grpSpPr>
          <p:sp>
            <p:nvSpPr>
              <p:cNvPr id="18453" name="AutoShape 18"/>
              <p:cNvSpPr>
                <a:spLocks noChangeArrowheads="1"/>
              </p:cNvSpPr>
              <p:nvPr/>
            </p:nvSpPr>
            <p:spPr bwMode="auto">
              <a:xfrm>
                <a:off x="416496" y="2373137"/>
                <a:ext cx="2295525" cy="3852000"/>
              </a:xfrm>
              <a:prstGeom prst="roundRect">
                <a:avLst>
                  <a:gd name="adj" fmla="val 4690"/>
                </a:avLst>
              </a:prstGeom>
              <a:noFill/>
              <a:ln w="34925">
                <a:solidFill>
                  <a:srgbClr val="00B0F0"/>
                </a:solidFill>
                <a:round/>
              </a:ln>
            </p:spPr>
            <p:txBody>
              <a:bodyPr wrap="none" anchor="ctr"/>
              <a:lstStyle/>
              <a:p>
                <a:endParaRPr lang="zh-CN" altLang="en-US" sz="1430">
                  <a:latin typeface="楷体_GB2312" panose="02010609030101010101" charset="-122"/>
                  <a:ea typeface="楷体_GB2312" panose="02010609030101010101" charset="-122"/>
                  <a:cs typeface="楷体_GB2312" panose="02010609030101010101" charset="-122"/>
                </a:endParaRPr>
              </a:p>
            </p:txBody>
          </p:sp>
          <p:sp>
            <p:nvSpPr>
              <p:cNvPr id="59" name="AutoShape 19"/>
              <p:cNvSpPr>
                <a:spLocks noChangeArrowheads="1"/>
              </p:cNvSpPr>
              <p:nvPr/>
            </p:nvSpPr>
            <p:spPr bwMode="gray">
              <a:xfrm>
                <a:off x="632396" y="2230269"/>
                <a:ext cx="1863725" cy="287390"/>
              </a:xfrm>
              <a:prstGeom prst="roundRect">
                <a:avLst>
                  <a:gd name="adj" fmla="val 50000"/>
                </a:avLst>
              </a:prstGeom>
              <a:solidFill>
                <a:schemeClr val="tx1">
                  <a:lumMod val="65000"/>
                  <a:lumOff val="35000"/>
                </a:schemeClr>
              </a:solidFill>
              <a:ln w="9525">
                <a:noFill/>
                <a:round/>
              </a:ln>
              <a:effectLst/>
            </p:spPr>
            <p:txBody>
              <a:bodyPr wrap="none" anchor="ctr"/>
              <a:lstStyle/>
              <a:p>
                <a:pPr fontAlgn="auto">
                  <a:spcBef>
                    <a:spcPts val="0"/>
                  </a:spcBef>
                  <a:spcAft>
                    <a:spcPts val="0"/>
                  </a:spcAft>
                  <a:defRPr/>
                </a:pPr>
                <a:endParaRPr lang="zh-CN" altLang="en-US" sz="1430">
                  <a:latin typeface="楷体_GB2312" panose="02010609030101010101" charset="-122"/>
                  <a:ea typeface="楷体_GB2312" panose="02010609030101010101" charset="-122"/>
                  <a:cs typeface="楷体_GB2312" panose="02010609030101010101" charset="-122"/>
                </a:endParaRPr>
              </a:p>
            </p:txBody>
          </p:sp>
          <p:sp>
            <p:nvSpPr>
              <p:cNvPr id="18455" name="AutoShape 20"/>
              <p:cNvSpPr>
                <a:spLocks noChangeArrowheads="1"/>
              </p:cNvSpPr>
              <p:nvPr/>
            </p:nvSpPr>
            <p:spPr bwMode="auto">
              <a:xfrm flipH="1">
                <a:off x="2316734" y="2301702"/>
                <a:ext cx="71438" cy="144463"/>
              </a:xfrm>
              <a:prstGeom prst="octagon">
                <a:avLst>
                  <a:gd name="adj" fmla="val 29287"/>
                </a:avLst>
              </a:prstGeom>
              <a:solidFill>
                <a:schemeClr val="bg1"/>
              </a:solidFill>
              <a:ln w="9525">
                <a:noFill/>
                <a:miter lim="800000"/>
              </a:ln>
            </p:spPr>
            <p:txBody>
              <a:bodyPr wrap="none" anchor="ctr"/>
              <a:lstStyle/>
              <a:p>
                <a:endParaRPr lang="zh-CN" altLang="en-US" sz="1430">
                  <a:latin typeface="楷体_GB2312" panose="02010609030101010101" charset="-122"/>
                  <a:ea typeface="楷体_GB2312" panose="02010609030101010101" charset="-122"/>
                  <a:cs typeface="楷体_GB2312" panose="02010609030101010101" charset="-122"/>
                </a:endParaRPr>
              </a:p>
            </p:txBody>
          </p:sp>
          <p:sp>
            <p:nvSpPr>
              <p:cNvPr id="18456" name="AutoShape 21"/>
              <p:cNvSpPr>
                <a:spLocks noChangeArrowheads="1"/>
              </p:cNvSpPr>
              <p:nvPr/>
            </p:nvSpPr>
            <p:spPr bwMode="auto">
              <a:xfrm flipH="1">
                <a:off x="733996" y="2301702"/>
                <a:ext cx="73025" cy="144463"/>
              </a:xfrm>
              <a:prstGeom prst="octagon">
                <a:avLst>
                  <a:gd name="adj" fmla="val 29287"/>
                </a:avLst>
              </a:prstGeom>
              <a:solidFill>
                <a:schemeClr val="bg1"/>
              </a:solidFill>
              <a:ln w="9525">
                <a:noFill/>
                <a:miter lim="800000"/>
              </a:ln>
            </p:spPr>
            <p:txBody>
              <a:bodyPr wrap="none" anchor="ctr"/>
              <a:lstStyle/>
              <a:p>
                <a:endParaRPr lang="zh-CN" altLang="en-US" sz="1430">
                  <a:latin typeface="楷体_GB2312" panose="02010609030101010101" charset="-122"/>
                  <a:ea typeface="楷体_GB2312" panose="02010609030101010101" charset="-122"/>
                  <a:cs typeface="楷体_GB2312" panose="02010609030101010101" charset="-122"/>
                </a:endParaRPr>
              </a:p>
            </p:txBody>
          </p:sp>
          <p:sp>
            <p:nvSpPr>
              <p:cNvPr id="18457" name="Text Box 22"/>
              <p:cNvSpPr txBox="1">
                <a:spLocks noChangeArrowheads="1"/>
              </p:cNvSpPr>
              <p:nvPr/>
            </p:nvSpPr>
            <p:spPr bwMode="gray">
              <a:xfrm>
                <a:off x="1444581" y="2204864"/>
                <a:ext cx="220103" cy="344771"/>
              </a:xfrm>
              <a:prstGeom prst="rect">
                <a:avLst/>
              </a:prstGeom>
              <a:noFill/>
              <a:ln w="9525">
                <a:noFill/>
                <a:miter lim="800000"/>
              </a:ln>
            </p:spPr>
            <p:txBody>
              <a:bodyPr wrap="none">
                <a:spAutoFit/>
              </a:bodyPr>
              <a:lstStyle/>
              <a:p>
                <a:pPr algn="ctr" eaLnBrk="0" hangingPunct="0"/>
                <a:endParaRPr lang="en-US" altLang="zh-CN" sz="1000" b="1" dirty="0">
                  <a:solidFill>
                    <a:schemeClr val="bg1"/>
                  </a:solidFill>
                  <a:latin typeface="楷体_GB2312" panose="02010609030101010101" charset="-122"/>
                  <a:ea typeface="楷体_GB2312" panose="02010609030101010101" charset="-122"/>
                  <a:cs typeface="楷体_GB2312" panose="02010609030101010101" charset="-122"/>
                </a:endParaRPr>
              </a:p>
            </p:txBody>
          </p:sp>
        </p:grpSp>
      </p:grpSp>
      <p:grpSp>
        <p:nvGrpSpPr>
          <p:cNvPr id="6" name="组合 5"/>
          <p:cNvGrpSpPr/>
          <p:nvPr/>
        </p:nvGrpSpPr>
        <p:grpSpPr>
          <a:xfrm>
            <a:off x="3437813" y="2617107"/>
            <a:ext cx="2257092" cy="2871108"/>
            <a:chOff x="4645" y="3880"/>
            <a:chExt cx="3615" cy="6330"/>
          </a:xfrm>
        </p:grpSpPr>
        <p:sp>
          <p:nvSpPr>
            <p:cNvPr id="18440" name="Text Box 19"/>
            <p:cNvSpPr txBox="1">
              <a:spLocks noChangeArrowheads="1"/>
            </p:cNvSpPr>
            <p:nvPr/>
          </p:nvSpPr>
          <p:spPr bwMode="auto">
            <a:xfrm>
              <a:off x="4893" y="4628"/>
              <a:ext cx="3205" cy="3458"/>
            </a:xfrm>
            <a:prstGeom prst="rect">
              <a:avLst/>
            </a:prstGeom>
            <a:noFill/>
            <a:ln w="9525">
              <a:noFill/>
              <a:miter lim="800000"/>
            </a:ln>
          </p:spPr>
          <p:txBody>
            <a:bodyPr>
              <a:spAutoFit/>
            </a:bodyPr>
            <a:lstStyle/>
            <a:p>
              <a:pPr lvl="0" algn="l">
                <a:lnSpc>
                  <a:spcPct val="120000"/>
                </a:lnSpc>
                <a:spcBef>
                  <a:spcPts val="0"/>
                </a:spcBef>
                <a:buClrTx/>
                <a:buSzTx/>
                <a:buFontTx/>
              </a:pPr>
              <a:r>
                <a:rPr lang="en-US" altLang="zh-CN" b="1" dirty="0">
                  <a:latin typeface="楷体_GB2312" panose="02010609030101010101" charset="-122"/>
                  <a:ea typeface="楷体_GB2312" panose="02010609030101010101" charset="-122"/>
                  <a:cs typeface="楷体_GB2312" panose="02010609030101010101" charset="-122"/>
                  <a:sym typeface="+mn-ea"/>
                </a:rPr>
                <a:t>了解计算工具的革新、数据量的增长对数据科学发展的影响。</a:t>
              </a:r>
            </a:p>
          </p:txBody>
        </p:sp>
        <p:grpSp>
          <p:nvGrpSpPr>
            <p:cNvPr id="18447" name="组合 12"/>
            <p:cNvGrpSpPr/>
            <p:nvPr/>
          </p:nvGrpSpPr>
          <p:grpSpPr bwMode="auto">
            <a:xfrm>
              <a:off x="4645" y="3880"/>
              <a:ext cx="3615" cy="6330"/>
              <a:chOff x="416496" y="2204864"/>
              <a:chExt cx="2295525" cy="4020273"/>
            </a:xfrm>
          </p:grpSpPr>
          <p:sp>
            <p:nvSpPr>
              <p:cNvPr id="18448" name="AutoShape 18"/>
              <p:cNvSpPr>
                <a:spLocks noChangeArrowheads="1"/>
              </p:cNvSpPr>
              <p:nvPr/>
            </p:nvSpPr>
            <p:spPr bwMode="auto">
              <a:xfrm>
                <a:off x="416496" y="2373137"/>
                <a:ext cx="2295525" cy="3852000"/>
              </a:xfrm>
              <a:prstGeom prst="roundRect">
                <a:avLst>
                  <a:gd name="adj" fmla="val 4690"/>
                </a:avLst>
              </a:prstGeom>
              <a:noFill/>
              <a:ln w="34925">
                <a:solidFill>
                  <a:srgbClr val="00B0F0"/>
                </a:solidFill>
                <a:round/>
              </a:ln>
            </p:spPr>
            <p:txBody>
              <a:bodyPr wrap="none" anchor="ctr"/>
              <a:lstStyle/>
              <a:p>
                <a:endParaRPr lang="zh-CN" altLang="en-US" sz="1430">
                  <a:latin typeface="楷体_GB2312" panose="02010609030101010101" charset="-122"/>
                  <a:ea typeface="楷体_GB2312" panose="02010609030101010101" charset="-122"/>
                  <a:cs typeface="楷体_GB2312" panose="02010609030101010101" charset="-122"/>
                </a:endParaRPr>
              </a:p>
            </p:txBody>
          </p:sp>
          <p:sp>
            <p:nvSpPr>
              <p:cNvPr id="65" name="AutoShape 19"/>
              <p:cNvSpPr>
                <a:spLocks noChangeArrowheads="1"/>
              </p:cNvSpPr>
              <p:nvPr/>
            </p:nvSpPr>
            <p:spPr bwMode="gray">
              <a:xfrm>
                <a:off x="632396" y="2230269"/>
                <a:ext cx="1863725" cy="287390"/>
              </a:xfrm>
              <a:prstGeom prst="roundRect">
                <a:avLst>
                  <a:gd name="adj" fmla="val 50000"/>
                </a:avLst>
              </a:prstGeom>
              <a:solidFill>
                <a:schemeClr val="tx1">
                  <a:lumMod val="65000"/>
                  <a:lumOff val="35000"/>
                </a:schemeClr>
              </a:solidFill>
              <a:ln w="9525">
                <a:noFill/>
                <a:round/>
              </a:ln>
              <a:effectLst/>
            </p:spPr>
            <p:txBody>
              <a:bodyPr wrap="none" anchor="ctr"/>
              <a:lstStyle/>
              <a:p>
                <a:pPr fontAlgn="auto">
                  <a:spcBef>
                    <a:spcPts val="0"/>
                  </a:spcBef>
                  <a:spcAft>
                    <a:spcPts val="0"/>
                  </a:spcAft>
                  <a:defRPr/>
                </a:pPr>
                <a:endParaRPr lang="zh-CN" altLang="en-US" sz="1430">
                  <a:latin typeface="楷体_GB2312" panose="02010609030101010101" charset="-122"/>
                  <a:ea typeface="楷体_GB2312" panose="02010609030101010101" charset="-122"/>
                  <a:cs typeface="楷体_GB2312" panose="02010609030101010101" charset="-122"/>
                </a:endParaRPr>
              </a:p>
            </p:txBody>
          </p:sp>
          <p:sp>
            <p:nvSpPr>
              <p:cNvPr id="18450" name="AutoShape 20"/>
              <p:cNvSpPr>
                <a:spLocks noChangeArrowheads="1"/>
              </p:cNvSpPr>
              <p:nvPr/>
            </p:nvSpPr>
            <p:spPr bwMode="auto">
              <a:xfrm flipH="1">
                <a:off x="2316734" y="2301702"/>
                <a:ext cx="71438" cy="144463"/>
              </a:xfrm>
              <a:prstGeom prst="octagon">
                <a:avLst>
                  <a:gd name="adj" fmla="val 29287"/>
                </a:avLst>
              </a:prstGeom>
              <a:solidFill>
                <a:schemeClr val="bg1"/>
              </a:solidFill>
              <a:ln w="9525">
                <a:noFill/>
                <a:miter lim="800000"/>
              </a:ln>
            </p:spPr>
            <p:txBody>
              <a:bodyPr wrap="none" anchor="ctr"/>
              <a:lstStyle/>
              <a:p>
                <a:endParaRPr lang="zh-CN" altLang="en-US" sz="1430">
                  <a:latin typeface="楷体_GB2312" panose="02010609030101010101" charset="-122"/>
                  <a:ea typeface="楷体_GB2312" panose="02010609030101010101" charset="-122"/>
                  <a:cs typeface="楷体_GB2312" panose="02010609030101010101" charset="-122"/>
                </a:endParaRPr>
              </a:p>
            </p:txBody>
          </p:sp>
          <p:sp>
            <p:nvSpPr>
              <p:cNvPr id="18451" name="AutoShape 21"/>
              <p:cNvSpPr>
                <a:spLocks noChangeArrowheads="1"/>
              </p:cNvSpPr>
              <p:nvPr/>
            </p:nvSpPr>
            <p:spPr bwMode="auto">
              <a:xfrm flipH="1">
                <a:off x="733996" y="2301702"/>
                <a:ext cx="73025" cy="144463"/>
              </a:xfrm>
              <a:prstGeom prst="octagon">
                <a:avLst>
                  <a:gd name="adj" fmla="val 29287"/>
                </a:avLst>
              </a:prstGeom>
              <a:solidFill>
                <a:schemeClr val="bg1"/>
              </a:solidFill>
              <a:ln w="9525">
                <a:noFill/>
                <a:miter lim="800000"/>
              </a:ln>
            </p:spPr>
            <p:txBody>
              <a:bodyPr wrap="none" anchor="ctr"/>
              <a:lstStyle/>
              <a:p>
                <a:endParaRPr lang="zh-CN" altLang="en-US" sz="1430">
                  <a:latin typeface="楷体_GB2312" panose="02010609030101010101" charset="-122"/>
                  <a:ea typeface="楷体_GB2312" panose="02010609030101010101" charset="-122"/>
                  <a:cs typeface="楷体_GB2312" panose="02010609030101010101" charset="-122"/>
                </a:endParaRPr>
              </a:p>
            </p:txBody>
          </p:sp>
          <p:sp>
            <p:nvSpPr>
              <p:cNvPr id="18452" name="Text Box 22"/>
              <p:cNvSpPr txBox="1">
                <a:spLocks noChangeArrowheads="1"/>
              </p:cNvSpPr>
              <p:nvPr/>
            </p:nvSpPr>
            <p:spPr bwMode="gray">
              <a:xfrm>
                <a:off x="1460694" y="2204864"/>
                <a:ext cx="187877" cy="344771"/>
              </a:xfrm>
              <a:prstGeom prst="rect">
                <a:avLst/>
              </a:prstGeom>
              <a:noFill/>
              <a:ln w="9525">
                <a:noFill/>
                <a:miter lim="800000"/>
              </a:ln>
            </p:spPr>
            <p:txBody>
              <a:bodyPr wrap="none">
                <a:spAutoFit/>
              </a:bodyPr>
              <a:lstStyle/>
              <a:p>
                <a:pPr algn="ctr" eaLnBrk="0" hangingPunct="0"/>
                <a:endParaRPr lang="en-US" altLang="zh-CN" sz="1000" b="1" dirty="0">
                  <a:solidFill>
                    <a:schemeClr val="bg1"/>
                  </a:solidFill>
                  <a:latin typeface="楷体_GB2312" panose="02010609030101010101" charset="-122"/>
                  <a:ea typeface="楷体_GB2312" panose="02010609030101010101" charset="-122"/>
                  <a:cs typeface="楷体_GB2312" panose="02010609030101010101" charset="-122"/>
                </a:endParaRPr>
              </a:p>
            </p:txBody>
          </p:sp>
        </p:grpSp>
      </p:grpSp>
      <p:sp>
        <p:nvSpPr>
          <p:cNvPr id="7" name="Text Box 11"/>
          <p:cNvSpPr txBox="1">
            <a:spLocks noChangeArrowheads="1"/>
          </p:cNvSpPr>
          <p:nvPr/>
        </p:nvSpPr>
        <p:spPr bwMode="gray">
          <a:xfrm>
            <a:off x="3914069" y="2236626"/>
            <a:ext cx="1285875" cy="398780"/>
          </a:xfrm>
          <a:prstGeom prst="rect">
            <a:avLst/>
          </a:prstGeom>
          <a:noFill/>
          <a:ln w="9525">
            <a:noFill/>
            <a:miter lim="800000"/>
          </a:ln>
        </p:spPr>
        <p:txBody>
          <a:bodyPr wrap="square">
            <a:spAutoFit/>
          </a:bodyPr>
          <a:lstStyle/>
          <a:p>
            <a:pPr algn="ctr" eaLnBrk="0" hangingPunct="0">
              <a:spcBef>
                <a:spcPct val="50000"/>
              </a:spcBef>
            </a:pPr>
            <a:r>
              <a:rPr lang="en-US" altLang="zh-CN" b="1" dirty="0">
                <a:solidFill>
                  <a:srgbClr val="466E8C"/>
                </a:solidFill>
                <a:latin typeface="楷体_GB2312" panose="02010609030101010101" charset="-122"/>
                <a:ea typeface="楷体_GB2312" panose="02010609030101010101" charset="-122"/>
                <a:cs typeface="楷体_GB2312" panose="02010609030101010101" charset="-122"/>
              </a:rPr>
              <a:t>2</a:t>
            </a:r>
          </a:p>
        </p:txBody>
      </p:sp>
      <p:sp>
        <p:nvSpPr>
          <p:cNvPr id="8" name="Text Box 11"/>
          <p:cNvSpPr txBox="1">
            <a:spLocks noChangeArrowheads="1"/>
          </p:cNvSpPr>
          <p:nvPr/>
        </p:nvSpPr>
        <p:spPr bwMode="gray">
          <a:xfrm>
            <a:off x="1445824" y="2236626"/>
            <a:ext cx="1285875" cy="398780"/>
          </a:xfrm>
          <a:prstGeom prst="rect">
            <a:avLst/>
          </a:prstGeom>
          <a:noFill/>
          <a:ln w="9525">
            <a:noFill/>
            <a:miter lim="800000"/>
          </a:ln>
        </p:spPr>
        <p:txBody>
          <a:bodyPr wrap="square">
            <a:spAutoFit/>
          </a:bodyPr>
          <a:lstStyle/>
          <a:p>
            <a:pPr algn="ctr" eaLnBrk="0" hangingPunct="0">
              <a:spcBef>
                <a:spcPct val="50000"/>
              </a:spcBef>
            </a:pPr>
            <a:r>
              <a:rPr lang="en-US" altLang="zh-CN" b="1" dirty="0">
                <a:solidFill>
                  <a:srgbClr val="466E8C"/>
                </a:solidFill>
                <a:latin typeface="楷体_GB2312" panose="02010609030101010101" charset="-122"/>
                <a:ea typeface="楷体_GB2312" panose="02010609030101010101" charset="-122"/>
                <a:cs typeface="楷体_GB2312" panose="02010609030101010101" charset="-122"/>
              </a:rPr>
              <a:t>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3634" name="图片 1" descr="C:\Users\Administrator\Desktop\图片28.png图片28"/>
          <p:cNvPicPr>
            <a:picLocks noGrp="1" noChangeAspect="1"/>
          </p:cNvPicPr>
          <p:nvPr/>
        </p:nvPicPr>
        <p:blipFill>
          <a:blip r:embed="rId2" cstate="print"/>
          <a:srcRect/>
          <a:stretch>
            <a:fillRect/>
          </a:stretch>
        </p:blipFill>
        <p:spPr>
          <a:xfrm>
            <a:off x="1311275" y="1214120"/>
            <a:ext cx="5833110" cy="4430395"/>
          </a:xfrm>
          <a:prstGeom prst="rect">
            <a:avLst/>
          </a:prstGeom>
          <a:noFill/>
          <a:ln w="9525">
            <a:noFill/>
          </a:ln>
        </p:spPr>
      </p:pic>
      <p:sp>
        <p:nvSpPr>
          <p:cNvPr id="5" name="矩形 4"/>
          <p:cNvSpPr/>
          <p:nvPr/>
        </p:nvSpPr>
        <p:spPr>
          <a:xfrm>
            <a:off x="4147229" y="2922732"/>
            <a:ext cx="1816100" cy="583565"/>
          </a:xfrm>
          <a:prstGeom prst="rect">
            <a:avLst/>
          </a:prstGeom>
        </p:spPr>
        <p:txBody>
          <a:bodyPr wrap="none">
            <a:spAutoFit/>
          </a:bodyPr>
          <a:lstStyle/>
          <a:p>
            <a:pPr algn="l" fontAlgn="auto">
              <a:spcBef>
                <a:spcPts val="0"/>
              </a:spcBef>
              <a:spcAft>
                <a:spcPts val="0"/>
              </a:spcAft>
              <a:defRPr/>
            </a:pPr>
            <a:r>
              <a:rPr lang="zh-CN" altLang="en-US" sz="3200" b="1" dirty="0">
                <a:solidFill>
                  <a:srgbClr val="466E8C"/>
                </a:solidFill>
                <a:latin typeface="楷体_GB2312" panose="02010609030101010101" charset="-122"/>
                <a:ea typeface="楷体_GB2312" panose="02010609030101010101" charset="-122"/>
                <a:cs typeface="楷体_GB2312" panose="02010609030101010101" charset="-122"/>
              </a:rPr>
              <a:t>体验探索</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4445" y="1132205"/>
            <a:ext cx="9152890" cy="564515"/>
          </a:xfr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lnSpc>
                <a:spcPct val="120000"/>
              </a:lnSpc>
            </a:pPr>
            <a:endParaRPr lang="zh-CN" altLang="en-US" sz="3200" b="1" dirty="0">
              <a:solidFill>
                <a:srgbClr val="466E8C"/>
              </a:solidFill>
              <a:latin typeface="楷体_GB2312" panose="02010609030101010101" charset="-122"/>
              <a:ea typeface="楷体_GB2312" panose="02010609030101010101" charset="-122"/>
              <a:cs typeface="楷体_GB2312" panose="02010609030101010101" charset="-122"/>
            </a:endParaRPr>
          </a:p>
        </p:txBody>
      </p:sp>
      <p:sp>
        <p:nvSpPr>
          <p:cNvPr id="3" name="文本框 2"/>
          <p:cNvSpPr txBox="1"/>
          <p:nvPr/>
        </p:nvSpPr>
        <p:spPr>
          <a:xfrm>
            <a:off x="671830" y="1592580"/>
            <a:ext cx="7783830" cy="829945"/>
          </a:xfrm>
          <a:prstGeom prst="rect">
            <a:avLst/>
          </a:prstGeom>
          <a:noFill/>
        </p:spPr>
        <p:txBody>
          <a:bodyPr wrap="square" rtlCol="0" anchor="t">
            <a:spAutoFit/>
          </a:bodyPr>
          <a:lstStyle/>
          <a:p>
            <a:pPr>
              <a:lnSpc>
                <a:spcPct val="120000"/>
              </a:lnSpc>
              <a:spcBef>
                <a:spcPts val="0"/>
              </a:spcBef>
              <a:spcAft>
                <a:spcPts val="0"/>
              </a:spcAft>
            </a:pPr>
            <a:r>
              <a:rPr lang="en-US" altLang="zh-CN" b="1" dirty="0">
                <a:latin typeface="楷体_GB2312" panose="02010609030101010101" charset="-122"/>
                <a:ea typeface="楷体_GB2312" panose="02010609030101010101" charset="-122"/>
                <a:cs typeface="楷体_GB2312" panose="02010609030101010101" charset="-122"/>
                <a:sym typeface="+mn-ea"/>
              </a:rPr>
              <a:t>    </a:t>
            </a:r>
            <a:r>
              <a:rPr lang="zh-CN" altLang="zh-CN" b="1" dirty="0">
                <a:latin typeface="楷体_GB2312" panose="02010609030101010101" charset="-122"/>
                <a:ea typeface="楷体_GB2312" panose="02010609030101010101" charset="-122"/>
                <a:cs typeface="楷体_GB2312" panose="02010609030101010101" charset="-122"/>
                <a:sym typeface="+mn-ea"/>
              </a:rPr>
              <a:t>每组选择一座城市，通过互联网了解与其有关的人口迁入和迁出的热点城市分别有哪些？</a:t>
            </a:r>
          </a:p>
        </p:txBody>
      </p:sp>
      <p:sp>
        <p:nvSpPr>
          <p:cNvPr id="100" name="文本框 99"/>
          <p:cNvSpPr txBox="1"/>
          <p:nvPr/>
        </p:nvSpPr>
        <p:spPr>
          <a:xfrm>
            <a:off x="1366520" y="3705860"/>
            <a:ext cx="6410960" cy="1696720"/>
          </a:xfrm>
          <a:prstGeom prst="rect">
            <a:avLst/>
          </a:prstGeom>
          <a:noFill/>
          <a:ln w="9525">
            <a:noFill/>
          </a:ln>
        </p:spPr>
        <p:txBody>
          <a:bodyPr wrap="square">
            <a:spAutoFit/>
          </a:bodyPr>
          <a:lstStyle/>
          <a:p>
            <a:pPr marL="0" indent="0" eaLnBrk="1" latinLnBrk="0" hangingPunct="1">
              <a:lnSpc>
                <a:spcPct val="120000"/>
              </a:lnSpc>
            </a:pPr>
            <a:r>
              <a:rPr lang="zh-CN" sz="2000" b="1" dirty="0">
                <a:latin typeface="楷体_GB2312" panose="02010609030101010101" charset="-122"/>
                <a:ea typeface="楷体_GB2312" panose="02010609030101010101" charset="-122"/>
                <a:cs typeface="楷体_GB2312" panose="02010609030101010101" charset="-122"/>
              </a:rPr>
              <a:t>1</a:t>
            </a:r>
            <a:r>
              <a:rPr lang="en-US" altLang="zh-CN" sz="2000" b="1" dirty="0">
                <a:latin typeface="楷体_GB2312" panose="02010609030101010101" charset="-122"/>
                <a:ea typeface="楷体_GB2312" panose="02010609030101010101" charset="-122"/>
                <a:cs typeface="楷体_GB2312" panose="02010609030101010101" charset="-122"/>
              </a:rPr>
              <a:t>.</a:t>
            </a:r>
            <a:r>
              <a:rPr lang="zh-CN" sz="2000" b="1" dirty="0">
                <a:latin typeface="楷体_GB2312" panose="02010609030101010101" charset="-122"/>
                <a:ea typeface="楷体_GB2312" panose="02010609030101010101" charset="-122"/>
                <a:cs typeface="楷体_GB2312" panose="02010609030101010101" charset="-122"/>
              </a:rPr>
              <a:t>试分析这些人口</a:t>
            </a:r>
            <a:r>
              <a:rPr lang="zh-CN" altLang="zh-CN" b="1" dirty="0">
                <a:latin typeface="楷体_GB2312" panose="02010609030101010101" charset="-122"/>
                <a:ea typeface="楷体_GB2312" panose="02010609030101010101" charset="-122"/>
                <a:cs typeface="楷体_GB2312" panose="02010609030101010101" charset="-122"/>
                <a:sym typeface="+mn-ea"/>
              </a:rPr>
              <a:t>迁入和迁出</a:t>
            </a:r>
            <a:r>
              <a:rPr lang="zh-CN" sz="2000" b="1" dirty="0">
                <a:latin typeface="楷体_GB2312" panose="02010609030101010101" charset="-122"/>
                <a:ea typeface="楷体_GB2312" panose="02010609030101010101" charset="-122"/>
                <a:cs typeface="楷体_GB2312" panose="02010609030101010101" charset="-122"/>
              </a:rPr>
              <a:t>的热点城市有何关联</a:t>
            </a:r>
            <a:r>
              <a:rPr lang="zh-CN" altLang="en-US" sz="2000" b="1" dirty="0">
                <a:latin typeface="楷体_GB2312" panose="02010609030101010101" charset="-122"/>
                <a:ea typeface="楷体_GB2312" panose="02010609030101010101" charset="-122"/>
                <a:cs typeface="楷体_GB2312" panose="02010609030101010101" charset="-122"/>
              </a:rPr>
              <a:t>。你</a:t>
            </a:r>
            <a:r>
              <a:rPr lang="zh-CN" sz="2000" b="1" dirty="0">
                <a:latin typeface="楷体_GB2312" panose="02010609030101010101" charset="-122"/>
                <a:ea typeface="楷体_GB2312" panose="02010609030101010101" charset="-122"/>
                <a:cs typeface="楷体_GB2312" panose="02010609030101010101" charset="-122"/>
              </a:rPr>
              <a:t>从中有何发现？</a:t>
            </a:r>
          </a:p>
          <a:p>
            <a:pPr marL="0" indent="0" eaLnBrk="1" latinLnBrk="0" hangingPunct="1">
              <a:lnSpc>
                <a:spcPct val="120000"/>
              </a:lnSpc>
              <a:spcBef>
                <a:spcPts val="1000"/>
              </a:spcBef>
            </a:pPr>
            <a:r>
              <a:rPr lang="zh-CN" sz="2000" b="1" dirty="0">
                <a:latin typeface="楷体_GB2312" panose="02010609030101010101" charset="-122"/>
                <a:ea typeface="楷体_GB2312" panose="02010609030101010101" charset="-122"/>
                <a:cs typeface="楷体_GB2312" panose="02010609030101010101" charset="-122"/>
              </a:rPr>
              <a:t>2</a:t>
            </a:r>
            <a:r>
              <a:rPr lang="en-US" altLang="zh-CN" sz="2000" b="1" dirty="0">
                <a:latin typeface="楷体_GB2312" panose="02010609030101010101" charset="-122"/>
                <a:ea typeface="楷体_GB2312" panose="02010609030101010101" charset="-122"/>
                <a:cs typeface="楷体_GB2312" panose="02010609030101010101" charset="-122"/>
              </a:rPr>
              <a:t>.</a:t>
            </a:r>
            <a:r>
              <a:rPr sz="2000" b="1" dirty="0">
                <a:latin typeface="楷体_GB2312" panose="02010609030101010101" charset="-122"/>
                <a:ea typeface="楷体_GB2312" panose="02010609030101010101" charset="-122"/>
                <a:cs typeface="楷体_GB2312" panose="02010609030101010101" charset="-122"/>
              </a:rPr>
              <a:t>“</a:t>
            </a:r>
            <a:r>
              <a:rPr lang="zh-CN" altLang="en-US" sz="2000" b="1" dirty="0">
                <a:latin typeface="楷体_GB2312" panose="02010609030101010101" charset="-122"/>
                <a:ea typeface="楷体_GB2312" panose="02010609030101010101" charset="-122"/>
                <a:cs typeface="楷体_GB2312" panose="02010609030101010101" charset="-122"/>
              </a:rPr>
              <a:t>百度迁徙</a:t>
            </a:r>
            <a:r>
              <a:rPr sz="2000" b="1" dirty="0">
                <a:latin typeface="楷体_GB2312" panose="02010609030101010101" charset="-122"/>
                <a:ea typeface="楷体_GB2312" panose="02010609030101010101" charset="-122"/>
                <a:cs typeface="楷体_GB2312" panose="02010609030101010101" charset="-122"/>
              </a:rPr>
              <a:t>”</a:t>
            </a:r>
            <a:r>
              <a:rPr sz="2000" b="1" dirty="0" err="1">
                <a:latin typeface="楷体_GB2312" panose="02010609030101010101" charset="-122"/>
                <a:ea typeface="楷体_GB2312" panose="02010609030101010101" charset="-122"/>
                <a:cs typeface="楷体_GB2312" panose="02010609030101010101" charset="-122"/>
              </a:rPr>
              <a:t>地图中的数据是如何获取的</a:t>
            </a:r>
            <a:r>
              <a:rPr sz="2000" b="1" dirty="0">
                <a:latin typeface="楷体_GB2312" panose="02010609030101010101" charset="-122"/>
                <a:ea typeface="楷体_GB2312" panose="02010609030101010101" charset="-122"/>
                <a:cs typeface="楷体_GB2312" panose="02010609030101010101" charset="-122"/>
              </a:rPr>
              <a:t>？</a:t>
            </a:r>
            <a:r>
              <a:rPr sz="2000" b="1" dirty="0" err="1">
                <a:latin typeface="楷体_GB2312" panose="02010609030101010101" charset="-122"/>
                <a:ea typeface="楷体_GB2312" panose="02010609030101010101" charset="-122"/>
                <a:cs typeface="楷体_GB2312" panose="02010609030101010101" charset="-122"/>
              </a:rPr>
              <a:t>数据量会有多大</a:t>
            </a:r>
            <a:r>
              <a:rPr sz="2000" b="1" dirty="0">
                <a:latin typeface="楷体_GB2312" panose="02010609030101010101" charset="-122"/>
                <a:ea typeface="楷体_GB2312" panose="02010609030101010101" charset="-122"/>
                <a:cs typeface="楷体_GB2312" panose="02010609030101010101" charset="-122"/>
              </a:rPr>
              <a:t>？</a:t>
            </a:r>
            <a:r>
              <a:rPr sz="2000" b="1" dirty="0" err="1">
                <a:latin typeface="楷体_GB2312" panose="02010609030101010101" charset="-122"/>
                <a:ea typeface="楷体_GB2312" panose="02010609030101010101" charset="-122"/>
                <a:cs typeface="楷体_GB2312" panose="02010609030101010101" charset="-122"/>
              </a:rPr>
              <a:t>试说明大数据与传统意义上的数据的区别</a:t>
            </a:r>
            <a:r>
              <a:rPr sz="2000" b="1" dirty="0">
                <a:latin typeface="楷体_GB2312" panose="02010609030101010101" charset="-122"/>
                <a:ea typeface="楷体_GB2312" panose="02010609030101010101" charset="-122"/>
                <a:cs typeface="楷体_GB2312" panose="02010609030101010101" charset="-122"/>
              </a:rPr>
              <a:t>。</a:t>
            </a:r>
          </a:p>
        </p:txBody>
      </p:sp>
      <p:sp>
        <p:nvSpPr>
          <p:cNvPr id="13" name="任意多边形 16"/>
          <p:cNvSpPr/>
          <p:nvPr/>
        </p:nvSpPr>
        <p:spPr>
          <a:xfrm rot="10800000" flipH="1">
            <a:off x="889000" y="2755265"/>
            <a:ext cx="7366000" cy="3100705"/>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1F4E79">
                <a:alpha val="6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p:cNvSpPr txBox="1"/>
          <p:nvPr/>
        </p:nvSpPr>
        <p:spPr>
          <a:xfrm>
            <a:off x="1544770" y="2876012"/>
            <a:ext cx="5686532" cy="829945"/>
          </a:xfrm>
          <a:prstGeom prst="rect">
            <a:avLst/>
          </a:prstGeom>
          <a:noFill/>
        </p:spPr>
        <p:txBody>
          <a:bodyPr wrap="square" rtlCol="0">
            <a:spAutoFit/>
          </a:bodyPr>
          <a:lstStyle>
            <a:defPPr>
              <a:defRPr lang="zh-CN"/>
            </a:defPPr>
            <a:lvl1pPr>
              <a:defRPr sz="4000" b="1" kern="0">
                <a:solidFill>
                  <a:srgbClr val="8D3D4B"/>
                </a:solidFill>
                <a:effectLst>
                  <a:outerShdw blurRad="38100" dist="38100" dir="2700000" algn="tl">
                    <a:srgbClr val="C0C0C0"/>
                  </a:outerShdw>
                </a:effectLst>
                <a:latin typeface="楷体_GB2312" panose="02010609030101010101" charset="-122"/>
                <a:ea typeface="楷体_GB2312" panose="02010609030101010101" charset="-122"/>
                <a:cs typeface="+mj-cs"/>
              </a:defRPr>
            </a:lvl1pPr>
          </a:lstStyle>
          <a:p>
            <a:pPr>
              <a:lnSpc>
                <a:spcPct val="150000"/>
              </a:lnSpc>
            </a:pPr>
            <a:r>
              <a:rPr lang="zh-CN" altLang="en-US" sz="3200" dirty="0">
                <a:solidFill>
                  <a:srgbClr val="466E8C"/>
                </a:solidFill>
                <a:effectLst/>
              </a:rPr>
              <a:t>思考：</a:t>
            </a:r>
          </a:p>
        </p:txBody>
      </p:sp>
      <p:sp>
        <p:nvSpPr>
          <p:cNvPr id="18" name="等腰三角形 8"/>
          <p:cNvSpPr/>
          <p:nvPr/>
        </p:nvSpPr>
        <p:spPr>
          <a:xfrm rot="5400000">
            <a:off x="1164221" y="3232987"/>
            <a:ext cx="193467" cy="166782"/>
          </a:xfrm>
          <a:prstGeom prst="triangle">
            <a:avLst/>
          </a:prstGeom>
          <a:solidFill>
            <a:srgbClr val="7BA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333A"/>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4445" y="1665605"/>
            <a:ext cx="9152890" cy="564515"/>
          </a:xfr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lnSpc>
                <a:spcPct val="120000"/>
              </a:lnSpc>
            </a:pPr>
            <a:r>
              <a:rPr lang="zh-CN" altLang="en-US" sz="3200" b="1">
                <a:solidFill>
                  <a:srgbClr val="466E8C"/>
                </a:solidFill>
                <a:latin typeface="楷体_GB2312" panose="02010609030101010101" charset="-122"/>
                <a:ea typeface="楷体_GB2312" panose="02010609030101010101" charset="-122"/>
                <a:cs typeface="楷体_GB2312" panose="02010609030101010101" charset="-122"/>
              </a:rPr>
              <a:t>大数据与传统数据的区别</a:t>
            </a:r>
          </a:p>
        </p:txBody>
      </p:sp>
      <p:graphicFrame>
        <p:nvGraphicFramePr>
          <p:cNvPr id="3" name="表格 2"/>
          <p:cNvGraphicFramePr>
            <a:graphicFrameLocks noGrp="1"/>
          </p:cNvGraphicFramePr>
          <p:nvPr/>
        </p:nvGraphicFramePr>
        <p:xfrm>
          <a:off x="490689" y="2416035"/>
          <a:ext cx="8162925" cy="2506980"/>
        </p:xfrm>
        <a:graphic>
          <a:graphicData uri="http://schemas.openxmlformats.org/drawingml/2006/table">
            <a:tbl>
              <a:tblPr firstRow="1" bandRow="1">
                <a:tableStyleId>{7DF18680-E054-41AD-8BC1-D1AEF772440D}</a:tableStyleId>
              </a:tblPr>
              <a:tblGrid>
                <a:gridCol w="1196340">
                  <a:extLst>
                    <a:ext uri="{9D8B030D-6E8A-4147-A177-3AD203B41FA5}">
                      <a16:colId xmlns="" xmlns:a16="http://schemas.microsoft.com/office/drawing/2014/main" val="20000"/>
                    </a:ext>
                  </a:extLst>
                </a:gridCol>
                <a:gridCol w="1751330">
                  <a:extLst>
                    <a:ext uri="{9D8B030D-6E8A-4147-A177-3AD203B41FA5}">
                      <a16:colId xmlns="" xmlns:a16="http://schemas.microsoft.com/office/drawing/2014/main" val="20001"/>
                    </a:ext>
                  </a:extLst>
                </a:gridCol>
                <a:gridCol w="2208530">
                  <a:extLst>
                    <a:ext uri="{9D8B030D-6E8A-4147-A177-3AD203B41FA5}">
                      <a16:colId xmlns="" xmlns:a16="http://schemas.microsoft.com/office/drawing/2014/main" val="20002"/>
                    </a:ext>
                  </a:extLst>
                </a:gridCol>
                <a:gridCol w="2244725">
                  <a:extLst>
                    <a:ext uri="{9D8B030D-6E8A-4147-A177-3AD203B41FA5}">
                      <a16:colId xmlns="" xmlns:a16="http://schemas.microsoft.com/office/drawing/2014/main" val="20003"/>
                    </a:ext>
                  </a:extLst>
                </a:gridCol>
                <a:gridCol w="762000">
                  <a:extLst>
                    <a:ext uri="{9D8B030D-6E8A-4147-A177-3AD203B41FA5}">
                      <a16:colId xmlns="" xmlns:a16="http://schemas.microsoft.com/office/drawing/2014/main" val="20004"/>
                    </a:ext>
                  </a:extLst>
                </a:gridCol>
              </a:tblGrid>
              <a:tr h="434340">
                <a:tc>
                  <a:txBody>
                    <a:bodyPr/>
                    <a:lstStyle/>
                    <a:p>
                      <a:pPr algn="ctr"/>
                      <a:r>
                        <a:rPr lang="zh-CN" altLang="en-US" sz="2000" b="1" dirty="0">
                          <a:latin typeface="楷体_GB2312" panose="02010609030101010101" charset="-122"/>
                          <a:ea typeface="楷体_GB2312" panose="02010609030101010101" charset="-122"/>
                        </a:rPr>
                        <a:t>对比项</a:t>
                      </a:r>
                    </a:p>
                  </a:txBody>
                  <a:tcPr marL="68580" marR="68580" marT="34290" marB="34290" anchor="ctr">
                    <a:lnL w="19050" cmpd="sng">
                      <a:solidFill>
                        <a:schemeClr val="bg1"/>
                      </a:solidFill>
                      <a:prstDash val="solid"/>
                    </a:lnL>
                    <a:lnR w="19050" cmpd="sng">
                      <a:solidFill>
                        <a:schemeClr val="bg1"/>
                      </a:solidFill>
                      <a:prstDash val="solid"/>
                    </a:lnR>
                    <a:lnT w="19050" cmpd="sng">
                      <a:solidFill>
                        <a:schemeClr val="bg1"/>
                      </a:solidFill>
                      <a:prstDash val="solid"/>
                    </a:lnT>
                    <a:lnB w="19050" cmpd="sng">
                      <a:solidFill>
                        <a:schemeClr val="bg1"/>
                      </a:solidFill>
                      <a:prstDash val="solid"/>
                    </a:lnB>
                  </a:tcPr>
                </a:tc>
                <a:tc>
                  <a:txBody>
                    <a:bodyPr/>
                    <a:lstStyle/>
                    <a:p>
                      <a:pPr algn="ctr"/>
                      <a:r>
                        <a:rPr lang="zh-CN" altLang="en-US" sz="2000" b="1" dirty="0">
                          <a:latin typeface="楷体_GB2312" panose="02010609030101010101" charset="-122"/>
                          <a:ea typeface="楷体_GB2312" panose="02010609030101010101" charset="-122"/>
                        </a:rPr>
                        <a:t>采集方法</a:t>
                      </a:r>
                    </a:p>
                  </a:txBody>
                  <a:tcPr marL="68580" marR="68580" marT="34290" marB="34290" anchor="ctr">
                    <a:lnL w="19050" cmpd="sng">
                      <a:solidFill>
                        <a:schemeClr val="bg1"/>
                      </a:solidFill>
                      <a:prstDash val="solid"/>
                    </a:lnL>
                    <a:lnR w="19050" cmpd="sng">
                      <a:solidFill>
                        <a:schemeClr val="bg1"/>
                      </a:solidFill>
                      <a:prstDash val="solid"/>
                    </a:lnR>
                    <a:lnT w="19050" cmpd="sng">
                      <a:solidFill>
                        <a:schemeClr val="bg1"/>
                      </a:solidFill>
                      <a:prstDash val="solid"/>
                    </a:lnT>
                    <a:lnB w="19050" cmpd="sng">
                      <a:solidFill>
                        <a:schemeClr val="bg1"/>
                      </a:solidFill>
                      <a:prstDash val="solid"/>
                    </a:lnB>
                  </a:tcPr>
                </a:tc>
                <a:tc>
                  <a:txBody>
                    <a:bodyPr/>
                    <a:lstStyle/>
                    <a:p>
                      <a:pPr algn="ctr"/>
                      <a:r>
                        <a:rPr lang="zh-CN" altLang="en-US" sz="2000" b="1" dirty="0">
                          <a:latin typeface="楷体_GB2312" panose="02010609030101010101" charset="-122"/>
                          <a:ea typeface="楷体_GB2312" panose="02010609030101010101" charset="-122"/>
                        </a:rPr>
                        <a:t>分析方法</a:t>
                      </a:r>
                    </a:p>
                  </a:txBody>
                  <a:tcPr marL="68580" marR="68580" marT="34290" marB="34290" anchor="ctr">
                    <a:lnL w="19050" cmpd="sng">
                      <a:solidFill>
                        <a:schemeClr val="bg1"/>
                      </a:solidFill>
                      <a:prstDash val="solid"/>
                    </a:lnL>
                    <a:lnR w="19050" cmpd="sng">
                      <a:solidFill>
                        <a:schemeClr val="bg1"/>
                      </a:solidFill>
                      <a:prstDash val="solid"/>
                    </a:lnR>
                    <a:lnT w="19050" cmpd="sng">
                      <a:solidFill>
                        <a:schemeClr val="bg1"/>
                      </a:solidFill>
                      <a:prstDash val="solid"/>
                    </a:lnT>
                    <a:lnB w="19050" cmpd="sng">
                      <a:solidFill>
                        <a:schemeClr val="bg1"/>
                      </a:solidFill>
                      <a:prstDash val="solid"/>
                    </a:lnB>
                  </a:tcPr>
                </a:tc>
                <a:tc>
                  <a:txBody>
                    <a:bodyPr/>
                    <a:lstStyle/>
                    <a:p>
                      <a:pPr algn="ctr"/>
                      <a:r>
                        <a:rPr lang="zh-CN" altLang="en-US" sz="2000" b="1" dirty="0">
                          <a:latin typeface="楷体_GB2312" panose="02010609030101010101" charset="-122"/>
                          <a:ea typeface="楷体_GB2312" panose="02010609030101010101" charset="-122"/>
                        </a:rPr>
                        <a:t>表示方法</a:t>
                      </a:r>
                    </a:p>
                  </a:txBody>
                  <a:tcPr marL="68580" marR="68580" marT="34290" marB="34290" anchor="ctr">
                    <a:lnL w="19050" cmpd="sng">
                      <a:solidFill>
                        <a:schemeClr val="bg1"/>
                      </a:solidFill>
                      <a:prstDash val="solid"/>
                    </a:lnL>
                    <a:lnR w="19050" cmpd="sng">
                      <a:solidFill>
                        <a:schemeClr val="bg1"/>
                      </a:solidFill>
                      <a:prstDash val="solid"/>
                    </a:lnR>
                    <a:lnT w="19050" cmpd="sng">
                      <a:solidFill>
                        <a:schemeClr val="bg1"/>
                      </a:solidFill>
                      <a:prstDash val="solid"/>
                    </a:lnT>
                    <a:lnB w="19050" cmpd="sng">
                      <a:solidFill>
                        <a:schemeClr val="bg1"/>
                      </a:solidFill>
                      <a:prstDash val="solid"/>
                    </a:lnB>
                  </a:tcPr>
                </a:tc>
                <a:tc>
                  <a:txBody>
                    <a:bodyPr/>
                    <a:lstStyle/>
                    <a:p>
                      <a:pPr algn="ctr"/>
                      <a:r>
                        <a:rPr lang="en-US" altLang="zh-CN" sz="2000" b="1" dirty="0">
                          <a:latin typeface="楷体_GB2312" panose="02010609030101010101" charset="-122"/>
                          <a:ea typeface="楷体_GB2312" panose="02010609030101010101" charset="-122"/>
                        </a:rPr>
                        <a:t>……</a:t>
                      </a:r>
                    </a:p>
                  </a:txBody>
                  <a:tcPr marL="68580" marR="68580" marT="34290" marB="34290" anchor="ctr">
                    <a:lnL w="19050" cmpd="sng">
                      <a:solidFill>
                        <a:schemeClr val="bg1"/>
                      </a:solidFill>
                      <a:prstDash val="solid"/>
                    </a:lnL>
                    <a:lnR w="19050" cmpd="sng">
                      <a:solidFill>
                        <a:schemeClr val="bg1"/>
                      </a:solidFill>
                      <a:prstDash val="solid"/>
                    </a:lnR>
                    <a:lnT w="19050" cmpd="sng">
                      <a:solidFill>
                        <a:schemeClr val="bg1"/>
                      </a:solidFill>
                      <a:prstDash val="solid"/>
                    </a:lnT>
                    <a:lnB w="19050" cmpd="sng">
                      <a:solidFill>
                        <a:schemeClr val="bg1"/>
                      </a:solidFill>
                      <a:prstDash val="solid"/>
                    </a:lnB>
                  </a:tcPr>
                </a:tc>
                <a:extLst>
                  <a:ext uri="{0D108BD9-81ED-4DB2-BD59-A6C34878D82A}">
                    <a16:rowId xmlns="" xmlns:a16="http://schemas.microsoft.com/office/drawing/2014/main" val="10000"/>
                  </a:ext>
                </a:extLst>
              </a:tr>
              <a:tr h="434340">
                <a:tc>
                  <a:txBody>
                    <a:bodyPr/>
                    <a:lstStyle/>
                    <a:p>
                      <a:pPr algn="ctr"/>
                      <a:r>
                        <a:rPr lang="zh-CN" altLang="en-US" sz="2000" b="1" dirty="0">
                          <a:latin typeface="楷体_GB2312" panose="02010609030101010101" charset="-122"/>
                          <a:ea typeface="楷体_GB2312" panose="02010609030101010101" charset="-122"/>
                        </a:rPr>
                        <a:t>大数据</a:t>
                      </a:r>
                    </a:p>
                  </a:txBody>
                  <a:tcPr marL="68580" marR="68580" marT="34290" marB="34290" anchor="ctr">
                    <a:lnL w="19050" cmpd="sng">
                      <a:solidFill>
                        <a:schemeClr val="bg1"/>
                      </a:solidFill>
                      <a:prstDash val="solid"/>
                    </a:lnL>
                    <a:lnR w="19050" cmpd="sng">
                      <a:solidFill>
                        <a:schemeClr val="bg1"/>
                      </a:solidFill>
                      <a:prstDash val="solid"/>
                    </a:lnR>
                    <a:lnT w="19050" cmpd="sng">
                      <a:solidFill>
                        <a:schemeClr val="bg1"/>
                      </a:solidFill>
                      <a:prstDash val="solid"/>
                    </a:lnT>
                    <a:lnB w="19050" cmpd="sng">
                      <a:solidFill>
                        <a:schemeClr val="bg1"/>
                      </a:solidFill>
                      <a:prstDash val="solid"/>
                    </a:lnB>
                  </a:tcPr>
                </a:tc>
                <a:tc>
                  <a:txBody>
                    <a:bodyPr/>
                    <a:lstStyle/>
                    <a:p>
                      <a:pPr algn="just"/>
                      <a:endParaRPr lang="zh-CN" altLang="en-US" sz="2000" b="1" dirty="0">
                        <a:latin typeface="楷体" panose="02010609060101010101" pitchFamily="49" charset="-122"/>
                        <a:ea typeface="楷体" panose="02010609060101010101" pitchFamily="49" charset="-122"/>
                        <a:sym typeface="+mn-ea"/>
                      </a:endParaRPr>
                    </a:p>
                    <a:p>
                      <a:pPr algn="just"/>
                      <a:endParaRPr lang="zh-CN" altLang="en-US" sz="2000" b="1" dirty="0">
                        <a:latin typeface="楷体" panose="02010609060101010101" pitchFamily="49" charset="-122"/>
                        <a:ea typeface="楷体" panose="02010609060101010101" pitchFamily="49" charset="-122"/>
                        <a:sym typeface="+mn-ea"/>
                      </a:endParaRPr>
                    </a:p>
                  </a:txBody>
                  <a:tcPr marL="137160" marR="137160" marT="137160" marB="137160" anchor="ctr">
                    <a:lnL w="19050" cmpd="sng">
                      <a:solidFill>
                        <a:schemeClr val="bg1"/>
                      </a:solidFill>
                      <a:prstDash val="solid"/>
                    </a:lnL>
                    <a:lnR w="19050" cmpd="sng">
                      <a:solidFill>
                        <a:schemeClr val="bg1"/>
                      </a:solidFill>
                      <a:prstDash val="solid"/>
                    </a:lnR>
                    <a:lnT w="19050" cmpd="sng">
                      <a:solidFill>
                        <a:schemeClr val="bg1"/>
                      </a:solidFill>
                      <a:prstDash val="solid"/>
                    </a:lnT>
                    <a:lnB w="19050" cmpd="sng">
                      <a:solidFill>
                        <a:schemeClr val="bg1"/>
                      </a:solidFill>
                      <a:prstDash val="solid"/>
                    </a:lnB>
                  </a:tcPr>
                </a:tc>
                <a:tc>
                  <a:txBody>
                    <a:bodyPr/>
                    <a:lstStyle/>
                    <a:p>
                      <a:pPr algn="just"/>
                      <a:endParaRPr lang="zh-CN" altLang="en-US" sz="2000" b="1">
                        <a:latin typeface="楷体_GB2312" panose="02010609030101010101" charset="-122"/>
                        <a:ea typeface="楷体_GB2312" panose="02010609030101010101" charset="-122"/>
                      </a:endParaRPr>
                    </a:p>
                  </a:txBody>
                  <a:tcPr marL="137160" marR="137160" marT="137160" marB="137160" anchor="ctr">
                    <a:lnL w="19050" cmpd="sng">
                      <a:solidFill>
                        <a:schemeClr val="bg1"/>
                      </a:solidFill>
                      <a:prstDash val="solid"/>
                    </a:lnL>
                    <a:lnR w="19050" cmpd="sng">
                      <a:solidFill>
                        <a:schemeClr val="bg1"/>
                      </a:solidFill>
                      <a:prstDash val="solid"/>
                    </a:lnR>
                    <a:lnT w="19050" cmpd="sng">
                      <a:solidFill>
                        <a:schemeClr val="bg1"/>
                      </a:solidFill>
                      <a:prstDash val="solid"/>
                    </a:lnT>
                    <a:lnB w="19050" cmpd="sng">
                      <a:solidFill>
                        <a:schemeClr val="bg1"/>
                      </a:solidFill>
                      <a:prstDash val="solid"/>
                    </a:lnB>
                  </a:tcPr>
                </a:tc>
                <a:tc>
                  <a:txBody>
                    <a:bodyPr/>
                    <a:lstStyle/>
                    <a:p>
                      <a:pPr algn="just"/>
                      <a:endParaRPr lang="zh-CN" altLang="en-US" sz="2000" b="1">
                        <a:latin typeface="楷体_GB2312" panose="02010609030101010101" charset="-122"/>
                        <a:ea typeface="楷体_GB2312" panose="02010609030101010101" charset="-122"/>
                      </a:endParaRPr>
                    </a:p>
                  </a:txBody>
                  <a:tcPr marL="137160" marR="137160" marT="137160" marB="137160" anchor="ctr">
                    <a:lnL w="19050" cmpd="sng">
                      <a:solidFill>
                        <a:schemeClr val="bg1"/>
                      </a:solidFill>
                      <a:prstDash val="solid"/>
                    </a:lnL>
                    <a:lnR w="19050" cmpd="sng">
                      <a:solidFill>
                        <a:schemeClr val="bg1"/>
                      </a:solidFill>
                      <a:prstDash val="solid"/>
                    </a:lnR>
                    <a:lnT w="19050" cmpd="sng">
                      <a:solidFill>
                        <a:schemeClr val="bg1"/>
                      </a:solidFill>
                      <a:prstDash val="solid"/>
                    </a:lnT>
                    <a:lnB w="19050" cmpd="sng">
                      <a:solidFill>
                        <a:schemeClr val="bg1"/>
                      </a:solidFill>
                      <a:prstDash val="solid"/>
                    </a:lnB>
                  </a:tcPr>
                </a:tc>
                <a:tc>
                  <a:txBody>
                    <a:bodyPr/>
                    <a:lstStyle/>
                    <a:p>
                      <a:pPr algn="just"/>
                      <a:endParaRPr lang="zh-CN" altLang="en-US" sz="2000" b="1">
                        <a:latin typeface="楷体_GB2312" panose="02010609030101010101" charset="-122"/>
                        <a:ea typeface="楷体_GB2312" panose="02010609030101010101" charset="-122"/>
                      </a:endParaRPr>
                    </a:p>
                  </a:txBody>
                  <a:tcPr marL="137160" marR="137160" marT="137160" marB="137160" anchor="ctr">
                    <a:lnL w="19050" cmpd="sng">
                      <a:solidFill>
                        <a:schemeClr val="bg1"/>
                      </a:solidFill>
                      <a:prstDash val="solid"/>
                    </a:lnL>
                    <a:lnR w="19050" cmpd="sng">
                      <a:solidFill>
                        <a:schemeClr val="bg1"/>
                      </a:solidFill>
                      <a:prstDash val="solid"/>
                    </a:lnR>
                    <a:lnT w="19050" cmpd="sng">
                      <a:solidFill>
                        <a:schemeClr val="bg1"/>
                      </a:solidFill>
                      <a:prstDash val="solid"/>
                    </a:lnT>
                    <a:lnB w="19050" cmpd="sng">
                      <a:solidFill>
                        <a:schemeClr val="bg1"/>
                      </a:solidFill>
                      <a:prstDash val="solid"/>
                    </a:lnB>
                  </a:tcPr>
                </a:tc>
                <a:extLst>
                  <a:ext uri="{0D108BD9-81ED-4DB2-BD59-A6C34878D82A}">
                    <a16:rowId xmlns="" xmlns:a16="http://schemas.microsoft.com/office/drawing/2014/main" val="10001"/>
                  </a:ext>
                </a:extLst>
              </a:tr>
              <a:tr h="434340">
                <a:tc>
                  <a:txBody>
                    <a:bodyPr/>
                    <a:lstStyle/>
                    <a:p>
                      <a:pPr algn="ctr"/>
                      <a:r>
                        <a:rPr lang="zh-CN" altLang="en-US" sz="2000" b="1" dirty="0">
                          <a:latin typeface="楷体_GB2312" panose="02010609030101010101" charset="-122"/>
                          <a:ea typeface="楷体_GB2312" panose="02010609030101010101" charset="-122"/>
                        </a:rPr>
                        <a:t>传统数据</a:t>
                      </a:r>
                    </a:p>
                  </a:txBody>
                  <a:tcPr marL="68580" marR="68580" marT="34290" marB="34290" anchor="ctr">
                    <a:lnL w="19050" cmpd="sng">
                      <a:solidFill>
                        <a:schemeClr val="bg1"/>
                      </a:solidFill>
                      <a:prstDash val="solid"/>
                    </a:lnL>
                    <a:lnR w="19050" cmpd="sng">
                      <a:solidFill>
                        <a:schemeClr val="bg1"/>
                      </a:solidFill>
                      <a:prstDash val="solid"/>
                    </a:lnR>
                    <a:lnT w="19050" cmpd="sng">
                      <a:solidFill>
                        <a:schemeClr val="bg1"/>
                      </a:solidFill>
                      <a:prstDash val="solid"/>
                    </a:lnT>
                    <a:lnB w="19050" cmpd="sng">
                      <a:solidFill>
                        <a:schemeClr val="bg1"/>
                      </a:solidFill>
                      <a:prstDash val="solid"/>
                    </a:lnB>
                  </a:tcPr>
                </a:tc>
                <a:tc>
                  <a:txBody>
                    <a:bodyPr/>
                    <a:lstStyle/>
                    <a:p>
                      <a:pPr algn="just"/>
                      <a:endParaRPr lang="zh-CN" altLang="en-US" sz="2000" b="1" dirty="0">
                        <a:latin typeface="楷体_GB2312" panose="02010609030101010101" charset="-122"/>
                        <a:ea typeface="楷体_GB2312" panose="02010609030101010101" charset="-122"/>
                      </a:endParaRPr>
                    </a:p>
                  </a:txBody>
                  <a:tcPr marL="137160" marR="137160" marT="137160" marB="137160" anchor="ctr">
                    <a:lnL w="19050" cmpd="sng">
                      <a:solidFill>
                        <a:schemeClr val="bg1"/>
                      </a:solidFill>
                      <a:prstDash val="solid"/>
                    </a:lnL>
                    <a:lnR w="19050" cmpd="sng">
                      <a:solidFill>
                        <a:schemeClr val="bg1"/>
                      </a:solidFill>
                      <a:prstDash val="solid"/>
                    </a:lnR>
                    <a:lnT w="19050" cmpd="sng">
                      <a:solidFill>
                        <a:schemeClr val="bg1"/>
                      </a:solidFill>
                      <a:prstDash val="solid"/>
                    </a:lnT>
                    <a:lnB w="19050" cmpd="sng">
                      <a:solidFill>
                        <a:schemeClr val="bg1"/>
                      </a:solidFill>
                      <a:prstDash val="solid"/>
                    </a:lnB>
                  </a:tcPr>
                </a:tc>
                <a:tc>
                  <a:txBody>
                    <a:bodyPr/>
                    <a:lstStyle/>
                    <a:p>
                      <a:pPr algn="just"/>
                      <a:endParaRPr lang="zh-CN" altLang="en-US" sz="2000" b="1">
                        <a:latin typeface="楷体_GB2312" panose="02010609030101010101" charset="-122"/>
                        <a:ea typeface="楷体_GB2312" panose="02010609030101010101" charset="-122"/>
                      </a:endParaRPr>
                    </a:p>
                    <a:p>
                      <a:pPr algn="just"/>
                      <a:endParaRPr lang="zh-CN" altLang="en-US" sz="2000" b="1">
                        <a:latin typeface="楷体_GB2312" panose="02010609030101010101" charset="-122"/>
                        <a:ea typeface="楷体_GB2312" panose="02010609030101010101" charset="-122"/>
                      </a:endParaRPr>
                    </a:p>
                    <a:p>
                      <a:pPr algn="just"/>
                      <a:endParaRPr lang="zh-CN" altLang="en-US" sz="2000" b="1">
                        <a:latin typeface="楷体_GB2312" panose="02010609030101010101" charset="-122"/>
                        <a:ea typeface="楷体_GB2312" panose="02010609030101010101" charset="-122"/>
                      </a:endParaRPr>
                    </a:p>
                  </a:txBody>
                  <a:tcPr marL="137160" marR="137160" marT="137160" marB="137160" anchor="ctr">
                    <a:lnL w="19050" cmpd="sng">
                      <a:solidFill>
                        <a:schemeClr val="bg1"/>
                      </a:solidFill>
                      <a:prstDash val="solid"/>
                    </a:lnL>
                    <a:lnR w="19050" cmpd="sng">
                      <a:solidFill>
                        <a:schemeClr val="bg1"/>
                      </a:solidFill>
                      <a:prstDash val="solid"/>
                    </a:lnR>
                    <a:lnT w="19050" cmpd="sng">
                      <a:solidFill>
                        <a:schemeClr val="bg1"/>
                      </a:solidFill>
                      <a:prstDash val="solid"/>
                    </a:lnT>
                    <a:lnB w="19050" cmpd="sng">
                      <a:solidFill>
                        <a:schemeClr val="bg1"/>
                      </a:solidFill>
                      <a:prstDash val="solid"/>
                    </a:lnB>
                  </a:tcPr>
                </a:tc>
                <a:tc>
                  <a:txBody>
                    <a:bodyPr/>
                    <a:lstStyle/>
                    <a:p>
                      <a:pPr algn="just"/>
                      <a:endParaRPr lang="zh-CN" altLang="en-US" sz="2000" b="0" i="0" kern="1200" dirty="0">
                        <a:solidFill>
                          <a:schemeClr val="dk1"/>
                        </a:solidFill>
                        <a:effectLst/>
                        <a:latin typeface="楷体" panose="02010609060101010101" pitchFamily="49" charset="-122"/>
                        <a:ea typeface="楷体" panose="02010609060101010101" pitchFamily="49" charset="-122"/>
                        <a:cs typeface="+mn-cs"/>
                        <a:sym typeface="+mn-ea"/>
                      </a:endParaRPr>
                    </a:p>
                    <a:p>
                      <a:pPr algn="just"/>
                      <a:endParaRPr lang="zh-CN" altLang="en-US" sz="2000" b="1">
                        <a:latin typeface="楷体_GB2312" panose="02010609030101010101" charset="-122"/>
                        <a:ea typeface="楷体_GB2312" panose="02010609030101010101" charset="-122"/>
                      </a:endParaRPr>
                    </a:p>
                  </a:txBody>
                  <a:tcPr marL="137160" marR="137160" marT="137160" marB="137160" anchor="ctr">
                    <a:lnL w="19050" cmpd="sng">
                      <a:solidFill>
                        <a:schemeClr val="bg1"/>
                      </a:solidFill>
                      <a:prstDash val="solid"/>
                    </a:lnL>
                    <a:lnR w="19050" cmpd="sng">
                      <a:solidFill>
                        <a:schemeClr val="bg1"/>
                      </a:solidFill>
                      <a:prstDash val="solid"/>
                    </a:lnR>
                    <a:lnT w="19050" cmpd="sng">
                      <a:solidFill>
                        <a:schemeClr val="bg1"/>
                      </a:solidFill>
                      <a:prstDash val="solid"/>
                    </a:lnT>
                    <a:lnB w="19050" cmpd="sng">
                      <a:solidFill>
                        <a:schemeClr val="bg1"/>
                      </a:solidFill>
                      <a:prstDash val="solid"/>
                    </a:lnB>
                  </a:tcPr>
                </a:tc>
                <a:tc>
                  <a:txBody>
                    <a:bodyPr/>
                    <a:lstStyle/>
                    <a:p>
                      <a:pPr algn="just"/>
                      <a:endParaRPr lang="zh-CN" altLang="en-US" sz="2000" b="1" dirty="0">
                        <a:latin typeface="楷体_GB2312" panose="02010609030101010101" charset="-122"/>
                        <a:ea typeface="楷体_GB2312" panose="02010609030101010101" charset="-122"/>
                      </a:endParaRPr>
                    </a:p>
                  </a:txBody>
                  <a:tcPr marL="137160" marR="137160" marT="137160" marB="137160" anchor="ctr">
                    <a:lnL w="19050" cmpd="sng">
                      <a:solidFill>
                        <a:schemeClr val="bg1"/>
                      </a:solidFill>
                      <a:prstDash val="solid"/>
                    </a:lnL>
                    <a:lnR w="19050" cmpd="sng">
                      <a:solidFill>
                        <a:schemeClr val="bg1"/>
                      </a:solidFill>
                      <a:prstDash val="solid"/>
                    </a:lnR>
                    <a:lnT w="19050" cmpd="sng">
                      <a:solidFill>
                        <a:schemeClr val="bg1"/>
                      </a:solidFill>
                      <a:prstDash val="solid"/>
                    </a:lnT>
                    <a:lnB w="19050" cmpd="sng">
                      <a:solidFill>
                        <a:schemeClr val="bg1"/>
                      </a:solidFill>
                      <a:prstDash val="solid"/>
                    </a:lnB>
                  </a:tcPr>
                </a:tc>
                <a:extLst>
                  <a:ext uri="{0D108BD9-81ED-4DB2-BD59-A6C34878D82A}">
                    <a16:rowId xmlns="" xmlns:a16="http://schemas.microsoft.com/office/drawing/2014/main" val="10002"/>
                  </a:ext>
                </a:extLst>
              </a:tr>
            </a:tbl>
          </a:graphicData>
        </a:graphic>
      </p:graphicFrame>
      <p:sp>
        <p:nvSpPr>
          <p:cNvPr id="4" name="文本框 3"/>
          <p:cNvSpPr txBox="1"/>
          <p:nvPr/>
        </p:nvSpPr>
        <p:spPr>
          <a:xfrm>
            <a:off x="1720215" y="2931795"/>
            <a:ext cx="1723390" cy="706755"/>
          </a:xfrm>
          <a:prstGeom prst="rect">
            <a:avLst/>
          </a:prstGeom>
          <a:noFill/>
        </p:spPr>
        <p:txBody>
          <a:bodyPr wrap="square" rtlCol="0" anchor="t">
            <a:spAutoFit/>
          </a:bodyPr>
          <a:lstStyle/>
          <a:p>
            <a:r>
              <a:rPr lang="zh-CN" altLang="en-US" dirty="0">
                <a:latin typeface="楷体_GB2312" panose="02010609030101010101" charset="-122"/>
                <a:ea typeface="楷体_GB2312" panose="02010609030101010101" charset="-122"/>
                <a:sym typeface="+mn-ea"/>
              </a:rPr>
              <a:t>采用自动化方法采集数据</a:t>
            </a:r>
            <a:endParaRPr lang="zh-CN" altLang="en-US">
              <a:latin typeface="楷体_GB2312" panose="02010609030101010101" charset="-122"/>
              <a:ea typeface="楷体_GB2312" panose="02010609030101010101" charset="-122"/>
            </a:endParaRPr>
          </a:p>
        </p:txBody>
      </p:sp>
      <p:sp>
        <p:nvSpPr>
          <p:cNvPr id="5" name="文本框 4"/>
          <p:cNvSpPr txBox="1"/>
          <p:nvPr/>
        </p:nvSpPr>
        <p:spPr>
          <a:xfrm>
            <a:off x="3395980" y="2931795"/>
            <a:ext cx="2261235" cy="706755"/>
          </a:xfrm>
          <a:prstGeom prst="rect">
            <a:avLst/>
          </a:prstGeom>
          <a:noFill/>
        </p:spPr>
        <p:txBody>
          <a:bodyPr wrap="square" rtlCol="0" anchor="t">
            <a:spAutoFit/>
          </a:bodyPr>
          <a:lstStyle/>
          <a:p>
            <a:pPr algn="just"/>
            <a:r>
              <a:rPr lang="zh-CN" altLang="en-US" dirty="0">
                <a:effectLst/>
                <a:latin typeface="楷体_GB2312" panose="02010609030101010101" charset="-122"/>
                <a:ea typeface="楷体_GB2312" panose="02010609030101010101" charset="-122"/>
                <a:sym typeface="+mn-ea"/>
              </a:rPr>
              <a:t>采用分布式数据库对数据进行处理</a:t>
            </a:r>
            <a:endParaRPr lang="zh-CN" altLang="en-US">
              <a:latin typeface="楷体_GB2312" panose="02010609030101010101" charset="-122"/>
              <a:ea typeface="楷体_GB2312" panose="02010609030101010101" charset="-122"/>
            </a:endParaRPr>
          </a:p>
        </p:txBody>
      </p:sp>
      <p:sp>
        <p:nvSpPr>
          <p:cNvPr id="6" name="文本框 5"/>
          <p:cNvSpPr txBox="1"/>
          <p:nvPr/>
        </p:nvSpPr>
        <p:spPr>
          <a:xfrm>
            <a:off x="5650865" y="2931795"/>
            <a:ext cx="2247265" cy="706755"/>
          </a:xfrm>
          <a:prstGeom prst="rect">
            <a:avLst/>
          </a:prstGeom>
          <a:noFill/>
        </p:spPr>
        <p:txBody>
          <a:bodyPr wrap="square" rtlCol="0" anchor="t">
            <a:spAutoFit/>
          </a:bodyPr>
          <a:lstStyle/>
          <a:p>
            <a:pPr algn="just"/>
            <a:r>
              <a:rPr lang="en-US" altLang="zh-CN" dirty="0">
                <a:effectLst/>
                <a:latin typeface="楷体_GB2312" panose="02010609030101010101" charset="-122"/>
                <a:ea typeface="楷体_GB2312" panose="02010609030101010101" charset="-122"/>
                <a:cs typeface="楷体_GB2312" panose="02010609030101010101" charset="-122"/>
                <a:sym typeface="+mn-ea"/>
              </a:rPr>
              <a:t>PB</a:t>
            </a:r>
            <a:r>
              <a:rPr lang="zh-CN" altLang="en-US" dirty="0">
                <a:effectLst/>
                <a:latin typeface="楷体_GB2312" panose="02010609030101010101" charset="-122"/>
                <a:ea typeface="楷体_GB2312" panose="02010609030101010101" charset="-122"/>
                <a:cs typeface="楷体_GB2312" panose="02010609030101010101" charset="-122"/>
                <a:sym typeface="+mn-ea"/>
              </a:rPr>
              <a:t>（拍字节）以上数量级表示</a:t>
            </a:r>
            <a:endParaRPr lang="zh-CN" altLang="en-US">
              <a:latin typeface="楷体_GB2312" panose="02010609030101010101" charset="-122"/>
              <a:ea typeface="楷体_GB2312" panose="02010609030101010101" charset="-122"/>
              <a:cs typeface="楷体_GB2312" panose="02010609030101010101" charset="-122"/>
            </a:endParaRPr>
          </a:p>
        </p:txBody>
      </p:sp>
      <p:sp>
        <p:nvSpPr>
          <p:cNvPr id="7" name="文本框 6"/>
          <p:cNvSpPr txBox="1"/>
          <p:nvPr/>
        </p:nvSpPr>
        <p:spPr>
          <a:xfrm>
            <a:off x="5650865" y="3969385"/>
            <a:ext cx="2247265" cy="706755"/>
          </a:xfrm>
          <a:prstGeom prst="rect">
            <a:avLst/>
          </a:prstGeom>
          <a:noFill/>
        </p:spPr>
        <p:txBody>
          <a:bodyPr wrap="square" rtlCol="0" anchor="t">
            <a:spAutoFit/>
          </a:bodyPr>
          <a:lstStyle/>
          <a:p>
            <a:pPr algn="just"/>
            <a:r>
              <a:rPr lang="en-US" altLang="zh-CN" dirty="0">
                <a:effectLst/>
                <a:latin typeface="楷体_GB2312" panose="02010609030101010101" charset="-122"/>
                <a:ea typeface="楷体_GB2312" panose="02010609030101010101" charset="-122"/>
                <a:cs typeface="楷体_GB2312" panose="02010609030101010101" charset="-122"/>
                <a:sym typeface="+mn-ea"/>
              </a:rPr>
              <a:t>GB</a:t>
            </a:r>
            <a:r>
              <a:rPr lang="zh-CN" altLang="en-US" dirty="0">
                <a:effectLst/>
                <a:latin typeface="楷体_GB2312" panose="02010609030101010101" charset="-122"/>
                <a:ea typeface="楷体_GB2312" panose="02010609030101010101" charset="-122"/>
                <a:cs typeface="楷体_GB2312" panose="02010609030101010101" charset="-122"/>
                <a:sym typeface="+mn-ea"/>
              </a:rPr>
              <a:t>（吉字节）或</a:t>
            </a:r>
            <a:r>
              <a:rPr lang="en-US" altLang="zh-CN" dirty="0">
                <a:effectLst/>
                <a:latin typeface="楷体_GB2312" panose="02010609030101010101" charset="-122"/>
                <a:ea typeface="楷体_GB2312" panose="02010609030101010101" charset="-122"/>
                <a:cs typeface="楷体_GB2312" panose="02010609030101010101" charset="-122"/>
                <a:sym typeface="+mn-ea"/>
              </a:rPr>
              <a:t>TB</a:t>
            </a:r>
            <a:r>
              <a:rPr lang="zh-CN" altLang="en-US" dirty="0">
                <a:effectLst/>
                <a:latin typeface="楷体_GB2312" panose="02010609030101010101" charset="-122"/>
                <a:ea typeface="楷体_GB2312" panose="02010609030101010101" charset="-122"/>
                <a:cs typeface="楷体_GB2312" panose="02010609030101010101" charset="-122"/>
                <a:sym typeface="+mn-ea"/>
              </a:rPr>
              <a:t>（太字节）表示</a:t>
            </a:r>
            <a:endParaRPr lang="zh-CN" altLang="en-US">
              <a:latin typeface="楷体_GB2312" panose="02010609030101010101" charset="-122"/>
              <a:ea typeface="楷体_GB2312" panose="02010609030101010101" charset="-122"/>
              <a:cs typeface="楷体_GB2312" panose="02010609030101010101" charset="-122"/>
            </a:endParaRPr>
          </a:p>
        </p:txBody>
      </p:sp>
      <p:sp>
        <p:nvSpPr>
          <p:cNvPr id="8" name="文本框 7"/>
          <p:cNvSpPr txBox="1"/>
          <p:nvPr/>
        </p:nvSpPr>
        <p:spPr>
          <a:xfrm>
            <a:off x="1693545" y="3969385"/>
            <a:ext cx="1777365" cy="706755"/>
          </a:xfrm>
          <a:prstGeom prst="rect">
            <a:avLst/>
          </a:prstGeom>
          <a:noFill/>
        </p:spPr>
        <p:txBody>
          <a:bodyPr wrap="square" rtlCol="0" anchor="t">
            <a:spAutoFit/>
          </a:bodyPr>
          <a:lstStyle/>
          <a:p>
            <a:r>
              <a:rPr lang="zh-CN" altLang="en-US" dirty="0">
                <a:effectLst/>
                <a:latin typeface="楷体_GB2312" panose="02010609030101010101" charset="-122"/>
                <a:ea typeface="楷体_GB2312" panose="02010609030101010101" charset="-122"/>
                <a:sym typeface="+mn-ea"/>
              </a:rPr>
              <a:t>采用手工方法采集数据</a:t>
            </a:r>
            <a:endParaRPr lang="zh-CN" altLang="en-US">
              <a:latin typeface="楷体_GB2312" panose="02010609030101010101" charset="-122"/>
              <a:ea typeface="楷体_GB2312" panose="02010609030101010101" charset="-122"/>
            </a:endParaRPr>
          </a:p>
        </p:txBody>
      </p:sp>
      <p:sp>
        <p:nvSpPr>
          <p:cNvPr id="9" name="文本框 8"/>
          <p:cNvSpPr txBox="1"/>
          <p:nvPr/>
        </p:nvSpPr>
        <p:spPr>
          <a:xfrm>
            <a:off x="3395980" y="3815080"/>
            <a:ext cx="2254250" cy="1014730"/>
          </a:xfrm>
          <a:prstGeom prst="rect">
            <a:avLst/>
          </a:prstGeom>
          <a:noFill/>
        </p:spPr>
        <p:txBody>
          <a:bodyPr wrap="square" rtlCol="0" anchor="t">
            <a:spAutoFit/>
          </a:bodyPr>
          <a:lstStyle/>
          <a:p>
            <a:pPr algn="just"/>
            <a:r>
              <a:rPr lang="zh-CN" altLang="zh-CN" dirty="0">
                <a:effectLst/>
                <a:latin typeface="楷体_GB2312" panose="02010609030101010101" charset="-122"/>
                <a:ea typeface="楷体_GB2312" panose="02010609030101010101" charset="-122"/>
                <a:sym typeface="+mn-ea"/>
              </a:rPr>
              <a:t>大多采用关系型数据库和并行数据仓库即可处理</a:t>
            </a:r>
            <a:endParaRPr lang="zh-CN" altLang="en-US">
              <a:latin typeface="楷体_GB2312" panose="02010609030101010101" charset="-122"/>
              <a:ea typeface="楷体_GB2312" panose="0201060903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3634" name="图片 1" descr="C:\Users\Administrator\Desktop\图片27.png图片27"/>
          <p:cNvPicPr>
            <a:picLocks noGrp="1" noChangeAspect="1"/>
          </p:cNvPicPr>
          <p:nvPr/>
        </p:nvPicPr>
        <p:blipFill>
          <a:blip r:embed="rId2" cstate="print"/>
          <a:srcRect/>
          <a:stretch>
            <a:fillRect/>
          </a:stretch>
        </p:blipFill>
        <p:spPr>
          <a:xfrm>
            <a:off x="1635851" y="1107803"/>
            <a:ext cx="6191885" cy="4642757"/>
          </a:xfrm>
          <a:prstGeom prst="rect">
            <a:avLst/>
          </a:prstGeom>
          <a:noFill/>
          <a:ln w="9525">
            <a:noFill/>
          </a:ln>
        </p:spPr>
      </p:pic>
      <p:sp>
        <p:nvSpPr>
          <p:cNvPr id="5" name="矩形 4"/>
          <p:cNvSpPr/>
          <p:nvPr/>
        </p:nvSpPr>
        <p:spPr>
          <a:xfrm>
            <a:off x="2936284" y="2897332"/>
            <a:ext cx="1816100" cy="583565"/>
          </a:xfrm>
          <a:prstGeom prst="rect">
            <a:avLst/>
          </a:prstGeom>
        </p:spPr>
        <p:txBody>
          <a:bodyPr wrap="none">
            <a:spAutoFit/>
          </a:bodyPr>
          <a:lstStyle/>
          <a:p>
            <a:pPr algn="l" fontAlgn="auto">
              <a:spcBef>
                <a:spcPts val="0"/>
              </a:spcBef>
              <a:spcAft>
                <a:spcPts val="0"/>
              </a:spcAft>
              <a:defRPr/>
            </a:pPr>
            <a:r>
              <a:rPr lang="zh-CN" altLang="en-US" sz="3200" b="1" dirty="0">
                <a:solidFill>
                  <a:srgbClr val="466E8C"/>
                </a:solidFill>
                <a:latin typeface="楷体_GB2312" panose="02010609030101010101" charset="-122"/>
                <a:ea typeface="楷体_GB2312" panose="02010609030101010101" charset="-122"/>
                <a:cs typeface="楷体_GB2312" panose="02010609030101010101" charset="-122"/>
              </a:rPr>
              <a:t>数据科学</a:t>
            </a:r>
          </a:p>
        </p:txBody>
      </p:sp>
      <p:sp>
        <p:nvSpPr>
          <p:cNvPr id="7" name="文本框 6"/>
          <p:cNvSpPr txBox="1"/>
          <p:nvPr/>
        </p:nvSpPr>
        <p:spPr>
          <a:xfrm>
            <a:off x="2565838" y="5750475"/>
            <a:ext cx="4011930" cy="398780"/>
          </a:xfrm>
          <a:prstGeom prst="rect">
            <a:avLst/>
          </a:prstGeom>
          <a:noFill/>
        </p:spPr>
        <p:txBody>
          <a:bodyPr wrap="none" rtlCol="0">
            <a:spAutoFit/>
          </a:bodyPr>
          <a:lstStyle/>
          <a:p>
            <a:r>
              <a:rPr lang="zh-CN" altLang="en-US" b="1" dirty="0">
                <a:latin typeface="楷体_GB2312" panose="02010609030101010101" charset="-122"/>
                <a:ea typeface="楷体_GB2312" panose="02010609030101010101" charset="-122"/>
                <a:cs typeface="楷体_GB2312" panose="02010609030101010101" charset="-122"/>
              </a:rPr>
              <a:t>为人们提供了认识事物的新方法。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3634" name="图片 1" descr="C:\Users\Administrator\Desktop\图片28.png图片28"/>
          <p:cNvPicPr>
            <a:picLocks noGrp="1" noChangeAspect="1"/>
          </p:cNvPicPr>
          <p:nvPr/>
        </p:nvPicPr>
        <p:blipFill>
          <a:blip r:embed="rId2" cstate="print"/>
          <a:srcRect/>
          <a:stretch>
            <a:fillRect/>
          </a:stretch>
        </p:blipFill>
        <p:spPr>
          <a:xfrm>
            <a:off x="1311275" y="1214120"/>
            <a:ext cx="5833110" cy="4430395"/>
          </a:xfrm>
          <a:prstGeom prst="rect">
            <a:avLst/>
          </a:prstGeom>
          <a:noFill/>
          <a:ln w="9525">
            <a:noFill/>
          </a:ln>
        </p:spPr>
      </p:pic>
      <p:sp>
        <p:nvSpPr>
          <p:cNvPr id="5" name="矩形 4"/>
          <p:cNvSpPr/>
          <p:nvPr/>
        </p:nvSpPr>
        <p:spPr>
          <a:xfrm>
            <a:off x="3814445" y="2487295"/>
            <a:ext cx="2527300" cy="1568450"/>
          </a:xfrm>
          <a:prstGeom prst="rect">
            <a:avLst/>
          </a:prstGeom>
        </p:spPr>
        <p:txBody>
          <a:bodyPr wrap="square">
            <a:spAutoFit/>
          </a:bodyPr>
          <a:lstStyle/>
          <a:p>
            <a:pPr algn="ctr" fontAlgn="auto">
              <a:spcBef>
                <a:spcPts val="0"/>
              </a:spcBef>
              <a:spcAft>
                <a:spcPts val="0"/>
              </a:spcAft>
              <a:defRPr/>
            </a:pPr>
            <a:r>
              <a:rPr lang="zh-CN" altLang="en-US" sz="3200" b="1" dirty="0">
                <a:solidFill>
                  <a:srgbClr val="466E8C"/>
                </a:solidFill>
                <a:latin typeface="楷体_GB2312" panose="02010609030101010101" charset="-122"/>
                <a:ea typeface="楷体_GB2312" panose="02010609030101010101" charset="-122"/>
                <a:cs typeface="楷体_GB2312" panose="02010609030101010101" charset="-122"/>
              </a:rPr>
              <a:t>绘制思维导图体会教据科学的发展</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电路">
  <a:themeElements>
    <a:clrScheme name="电路">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电路">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电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464</Words>
  <Application>Microsoft Office PowerPoint</Application>
  <PresentationFormat>全屏显示(4:3)</PresentationFormat>
  <Paragraphs>89</Paragraphs>
  <Slides>19</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Arial</vt:lpstr>
      <vt:lpstr>宋体</vt:lpstr>
      <vt:lpstr>楷体</vt:lpstr>
      <vt:lpstr>微软雅黑</vt:lpstr>
      <vt:lpstr>Calibri</vt:lpstr>
      <vt:lpstr>楷体_GB2312</vt:lpstr>
      <vt:lpstr>Tw Cen MT</vt:lpstr>
      <vt:lpstr>浪漫雅圆</vt:lpstr>
      <vt:lpstr>1_电路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 (Beijing) Limited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lixzva</dc:creator>
  <cp:lastModifiedBy>whaty</cp:lastModifiedBy>
  <cp:revision>130</cp:revision>
  <dcterms:created xsi:type="dcterms:W3CDTF">2012-10-26T07:13:00Z</dcterms:created>
  <dcterms:modified xsi:type="dcterms:W3CDTF">2019-08-22T07:07:25Z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