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9" r:id="rId4"/>
    <p:sldId id="264" r:id="rId5"/>
    <p:sldId id="266" r:id="rId6"/>
    <p:sldId id="269" r:id="rId7"/>
    <p:sldId id="270" r:id="rId8"/>
    <p:sldId id="271" r:id="rId9"/>
    <p:sldId id="272" r:id="rId10"/>
    <p:sldId id="275" r:id="rId11"/>
    <p:sldId id="274" r:id="rId12"/>
    <p:sldId id="263" r:id="rId13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</p:embeddedFontLst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ngyuanhong" initials="x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5DC"/>
    <a:srgbClr val="466E8C"/>
    <a:srgbClr val="7BA9CA"/>
    <a:srgbClr val="F2F2F2"/>
    <a:srgbClr val="508EFF"/>
    <a:srgbClr val="BB9F7A"/>
    <a:srgbClr val="649788"/>
    <a:srgbClr val="1F4E79"/>
    <a:srgbClr val="2683C6"/>
    <a:srgbClr val="043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6318" autoAdjust="0"/>
  </p:normalViewPr>
  <p:slideViewPr>
    <p:cSldViewPr snapToGrid="0" showGuides="1">
      <p:cViewPr varScale="1">
        <p:scale>
          <a:sx n="102" d="100"/>
          <a:sy n="102" d="100"/>
        </p:scale>
        <p:origin x="-108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71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50" y="184280"/>
            <a:ext cx="65564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</a:t>
            </a:r>
          </a:p>
        </p:txBody>
      </p:sp>
      <p:sp>
        <p:nvSpPr>
          <p:cNvPr id="5" name="等腰三角形 8"/>
          <p:cNvSpPr/>
          <p:nvPr/>
        </p:nvSpPr>
        <p:spPr>
          <a:xfrm rot="5400000">
            <a:off x="55037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6813" y="1545809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小结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7956" y="2542147"/>
            <a:ext cx="8099076" cy="35585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just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数据处理一般是指对数据进行采集、整理、分析和可视化表达的过程。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数据采集可为数据处理准备必要的数据。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用一定的方法对收集来的数据进行整理、分析，提取有用信息，形成结论，可以指导决策。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借助数据呈现方式能够更好地表达数据所蕴含的信息。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4.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在数据处理过程中，从大量的、无序的、难以理解的数据中，提取有价值、有意义的数据，分析这些数据。获得有用的信息，有助于作出正确的判断和决策。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7646" y="2382928"/>
            <a:ext cx="284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466E8C"/>
                </a:solidFill>
                <a:effectLst/>
              </a:rPr>
              <a:t>作业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0715" y="3296030"/>
            <a:ext cx="7353070" cy="13271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修订小组研究目标，为拟定详细的项目规划做准备。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阅读教科书第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87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页阅读拓展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数据分析助决策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。思考：数据的采集、整理、分析和可视化表达对决策起到的作用。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5749" y="184280"/>
            <a:ext cx="6272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9213" y="3060769"/>
            <a:ext cx="647890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ffectLst/>
              </a:rPr>
              <a:t>3.1.1 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数据处理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50378" y="190278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813" y="1545809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为什么要实行阶梯水价？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33845" y="2740660"/>
            <a:ext cx="2305685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just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左图是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“2018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天津市水费价格表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。请同学们分析：天津市为什么要实行阶梯水价？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331470" y="2740660"/>
          <a:ext cx="6029325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065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10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26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2039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251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类型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阶梯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设置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户年用水量</a:t>
                      </a:r>
                      <a:r>
                        <a:rPr lang="zh-CN" altLang="en-US" sz="7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 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/</a:t>
                      </a:r>
                      <a:r>
                        <a:rPr lang="zh-CN" altLang="en-US" sz="7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 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m</a:t>
                      </a:r>
                      <a:r>
                        <a:rPr lang="zh-CN" altLang="en-US" sz="1400" baseline="300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3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水价</a:t>
                      </a:r>
                      <a:r>
                        <a:rPr lang="zh-CN" altLang="en-US" sz="7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 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/</a:t>
                      </a:r>
                      <a:r>
                        <a:rPr lang="zh-CN" altLang="en-US" sz="7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 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元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其中：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4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基本水价</a:t>
                      </a:r>
                      <a:r>
                        <a:rPr lang="zh-CN" altLang="en-US" sz="7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/</a:t>
                      </a:r>
                      <a:r>
                        <a:rPr lang="zh-CN" altLang="en-US" sz="7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元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水资源费</a:t>
                      </a:r>
                      <a:r>
                        <a:rPr lang="zh-CN" altLang="en-US" sz="7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/</a:t>
                      </a:r>
                      <a:r>
                        <a:rPr lang="zh-CN" altLang="en-US" sz="7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元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污水处理费</a:t>
                      </a:r>
                      <a:r>
                        <a:rPr lang="zh-CN" altLang="en-US" sz="7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/</a:t>
                      </a:r>
                      <a:r>
                        <a:rPr lang="zh-CN" altLang="en-US" sz="7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元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“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一户一表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”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居民用户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第一级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～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180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4.9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2.61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1.39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0.9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第二级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181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～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sym typeface="+mn-ea"/>
                        </a:rPr>
                        <a:t>240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6.2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3.91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B w="63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第三极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240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以上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8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5.71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合表居民用户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4.9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2.61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63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学校、社会福利机构等非居民用户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5.55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3.26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6350">
                      <a:solidFill>
                        <a:schemeClr val="tx1"/>
                      </a:solidFill>
                      <a:prstDash val="solid"/>
                    </a:lnL>
                    <a:lnR w="635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solidFill>
                          <a:schemeClr val="tx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635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63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你了解南水北调工程吗？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　　南水北调工程是缓解我国北方地区水资源短缺局面，优化我国水资源配置，促进经济和社会可持续发展的重大战略性基础工程。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6"/>
          <p:cNvSpPr/>
          <p:nvPr/>
        </p:nvSpPr>
        <p:spPr>
          <a:xfrm rot="10800000" flipH="1">
            <a:off x="232996" y="15503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</a:t>
            </a:r>
          </a:p>
        </p:txBody>
      </p:sp>
      <p:sp>
        <p:nvSpPr>
          <p:cNvPr id="11" name="等腰三角形 8"/>
          <p:cNvSpPr/>
          <p:nvPr/>
        </p:nvSpPr>
        <p:spPr>
          <a:xfrm rot="5400000">
            <a:off x="55037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46813" y="1545809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为什么要南水北调？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912485" y="2597150"/>
            <a:ext cx="2625725" cy="31743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通过对比，能从图中获取哪些信息？这些信息对制订用水政策有什么帮助？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了解我国水资源分布的特点，思考实施南水北调工程的原因。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" y="2543810"/>
            <a:ext cx="5095240" cy="3451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3.1.1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数据处理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项目准备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7956" y="2735571"/>
            <a:ext cx="8099076" cy="2691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本章围绕南水北调工程的实施情况，开展项目学习。为完成项目，需做以下工作：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～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名同学组成一个小组，明确分工，制订项目规划。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查阅获取项目主题相关资料，结合地理知识，分析我国水资源特点。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安装数据处理软件，搭建数据分析和可视化环境。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9" name="任意多边形 16"/>
          <p:cNvSpPr/>
          <p:nvPr/>
        </p:nvSpPr>
        <p:spPr>
          <a:xfrm rot="10800000" flipH="1">
            <a:off x="232996" y="1550373"/>
            <a:ext cx="8678007" cy="449531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3.1.1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数据处理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项目实施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7956" y="2735571"/>
            <a:ext cx="8099076" cy="2691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457200" algn="just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结合本节学习目标（教科书第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页），制订项目规划。要求如下：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确定主题：从供水、节水和水污染防治等方面，确定小组项目主题。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制订项目规划：小组合作共同制订项目规划。规划内容主要包括项目研究目标、分析内容、成员分工、预期成果和时间进度等。</a:t>
            </a:r>
          </a:p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绘制思维导图：用思维导图记录小组讨论和规划结果。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9" name="任意多边形 16"/>
          <p:cNvSpPr/>
          <p:nvPr/>
        </p:nvSpPr>
        <p:spPr>
          <a:xfrm rot="10800000" flipH="1">
            <a:off x="232996" y="1550373"/>
            <a:ext cx="8678007" cy="449531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3.1.1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数据处理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学习活动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-1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7956" y="2735571"/>
            <a:ext cx="8099076" cy="2322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确定小组项目主题。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初步拟定研究目标。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明确成员分工。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用表格的形式呈现内容。内容包括本组的组名、主题、研究目标、成员分工等信息，了解其他组的基本情况。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9" name="任意多边形 16"/>
          <p:cNvSpPr/>
          <p:nvPr/>
        </p:nvSpPr>
        <p:spPr>
          <a:xfrm rot="10800000" flipH="1">
            <a:off x="232996" y="1550373"/>
            <a:ext cx="8678007" cy="449531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50" y="184280"/>
            <a:ext cx="65564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</a:t>
            </a:r>
          </a:p>
        </p:txBody>
      </p:sp>
      <p:sp>
        <p:nvSpPr>
          <p:cNvPr id="5" name="等腰三角形 8"/>
          <p:cNvSpPr/>
          <p:nvPr/>
        </p:nvSpPr>
        <p:spPr>
          <a:xfrm rot="5400000">
            <a:off x="550378" y="190278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6813" y="1545809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学习活动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-2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3245" y="2781935"/>
            <a:ext cx="8249285" cy="16967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阅读教科书第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页思考活动：南水北调工程中的数据处理。查阅中线工程规划等相关资料，思考：得到中线工程结论需要用到哪些数据？这些数据是如何被处理的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592</Words>
  <Application>Microsoft Office PowerPoint</Application>
  <PresentationFormat>全屏显示(4:3)</PresentationFormat>
  <Paragraphs>86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微软雅黑</vt:lpstr>
      <vt:lpstr>Calibri</vt:lpstr>
      <vt:lpstr>楷体_GB2312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113</cp:revision>
  <dcterms:created xsi:type="dcterms:W3CDTF">2019-04-15T01:46:00Z</dcterms:created>
  <dcterms:modified xsi:type="dcterms:W3CDTF">2019-08-22T06:55:58Z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