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8" r:id="rId2"/>
    <p:sldId id="257" r:id="rId3"/>
    <p:sldId id="259" r:id="rId4"/>
    <p:sldId id="264" r:id="rId5"/>
    <p:sldId id="276" r:id="rId6"/>
    <p:sldId id="277" r:id="rId7"/>
    <p:sldId id="278" r:id="rId8"/>
    <p:sldId id="279" r:id="rId9"/>
    <p:sldId id="280" r:id="rId10"/>
    <p:sldId id="283" r:id="rId11"/>
    <p:sldId id="284" r:id="rId12"/>
    <p:sldId id="282" r:id="rId13"/>
    <p:sldId id="274" r:id="rId14"/>
    <p:sldId id="263" r:id="rId15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gyuanhong" initials="x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466E8C"/>
    <a:srgbClr val="62C5DC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318" autoAdjust="0"/>
  </p:normalViewPr>
  <p:slideViewPr>
    <p:cSldViewPr snapToGrid="0" showGuides="1">
      <p:cViewPr varScale="1">
        <p:scale>
          <a:sx n="102" d="100"/>
          <a:sy n="102" d="100"/>
        </p:scale>
        <p:origin x="-1080" y="-102"/>
      </p:cViewPr>
      <p:guideLst>
        <p:guide orient="horz" pos="213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7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练习提升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信息技术的发展，为同学们提供了丰富的数字化学习工具。试从数字化学习工具种类、使用广泛度、应用效果等方面设计一个数字化学习工具使用情况调查方案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方案中应当体现数据处理一般过程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，了解同学们使用数字化学习工具的现状。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1550372"/>
            <a:ext cx="8678007" cy="347882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练习提升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 algn="just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随着互联网学习资源的不断丰富，越来越多的人利用网络教学资源进行学习。分析学习者在网络学习中的行为，可以掌握学习者的学习特征，发现学习中存在的困难，进而调整学习策略或方法。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1550372"/>
            <a:ext cx="8678007" cy="347882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90278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2" y="1545809"/>
            <a:ext cx="699322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实践活动（以小组为单位）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96378" y="2471706"/>
            <a:ext cx="53493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分析我国长江流域和黄河流域降水量情况。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250" y="3349625"/>
            <a:ext cx="8191500" cy="1958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47646" y="2382928"/>
            <a:ext cx="2848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zh-CN" altLang="en-US" sz="3200" dirty="0">
                <a:solidFill>
                  <a:srgbClr val="466E8C"/>
                </a:solidFill>
                <a:effectLst/>
              </a:rPr>
              <a:t>思考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90715" y="3296030"/>
            <a:ext cx="7353070" cy="2451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为实现上述目标，需要处理哪些网络学习行为方面的数据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在处理这些数据时，怎样保护学习者的个人隐私不受侵犯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 </a:t>
            </a:r>
            <a:endParaRPr lang="en-US" altLang="zh-CN" dirty="0"/>
          </a:p>
          <a:p>
            <a:pPr marL="0" indent="0">
              <a:spcAft>
                <a:spcPts val="1000"/>
              </a:spcAft>
              <a:buNone/>
            </a:pPr>
            <a:endParaRPr lang="en-US" altLang="zh-CN" dirty="0"/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/>
              <a:t>练习实践内容课下完成，需要上传至学习空间。</a:t>
            </a:r>
          </a:p>
          <a:p>
            <a:pPr marL="0" indent="0">
              <a:spcAft>
                <a:spcPts val="1000"/>
              </a:spcAft>
              <a:buNone/>
            </a:pP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49" y="184280"/>
            <a:ext cx="6272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9213" y="3060769"/>
            <a:ext cx="652272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3.1.2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数据处理的过程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90278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3" y="1545809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复习引入新课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0" y="2542147"/>
            <a:ext cx="89385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分析南水北调和黄果树景区得出的数据，复习数据处理为决策提供依据。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940" y="3371850"/>
            <a:ext cx="2727960" cy="27635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5" y="3608070"/>
            <a:ext cx="4634865" cy="252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引入新课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14554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数据纷繁复杂，从不同角度分析会得出不一样的结果，但数据处理的流程基本一致。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dirty="0"/>
              <a:t>例如：黄果树景区案例数据分析。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1550373"/>
            <a:ext cx="8678007" cy="421034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黄果树景区案例数据分析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21335" y="2743835"/>
            <a:ext cx="8234680" cy="30613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黄果树景区案例分析数据处理的过程：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采集并整理游客数据，如免费周期间每天省内省外的游客数量等。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通过多种计算方法得到数据变化比例，景区饱和度等数据并进行分析。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采用图表等直观的方式呈现出来。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最后得出结论：对黄果树景区游客的数据处理，为旅游、交通等管理部门制定方案、调整政策，作出正确的决策提供了支持。 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1550373"/>
            <a:ext cx="8678007" cy="4672874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数据处理的过程详解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1.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数据采集：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①官方网站获取，例如：调查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2016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年我国部分地区水库蓄水情况（如教科书第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88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页表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3.1.1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所示）。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②通过网络调查获取。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1550373"/>
            <a:ext cx="8678007" cy="421034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90278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785" y="1545590"/>
            <a:ext cx="7291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我国部分地区水库蓄水统计表（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2016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年）</a:t>
            </a:r>
          </a:p>
        </p:txBody>
      </p:sp>
      <p:graphicFrame>
        <p:nvGraphicFramePr>
          <p:cNvPr id="13" name="Group 224"/>
          <p:cNvGraphicFramePr/>
          <p:nvPr/>
        </p:nvGraphicFramePr>
        <p:xfrm>
          <a:off x="332566" y="2426972"/>
          <a:ext cx="8519160" cy="4033556"/>
        </p:xfrm>
        <a:graphic>
          <a:graphicData uri="http://schemas.openxmlformats.org/drawingml/2006/table">
            <a:tbl>
              <a:tblPr/>
              <a:tblGrid>
                <a:gridCol w="7099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489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65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399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4277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89166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112102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序号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地区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汛初蓄水量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lang="zh-CN" altLang="en-US" sz="9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</a:t>
                      </a:r>
                      <a:r>
                        <a:rPr lang="en-US" altLang="zh-CN" sz="18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/</a:t>
                      </a:r>
                      <a:r>
                        <a:rPr lang="en-US" altLang="zh-CN" sz="9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</a:t>
                      </a:r>
                      <a:r>
                        <a:rPr lang="zh-CN" altLang="en-US" sz="18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（×</a:t>
                      </a:r>
                      <a:r>
                        <a:rPr lang="en-US" altLang="zh-CN" sz="18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8</a:t>
                      </a:r>
                      <a:r>
                        <a:rPr lang="en-US" altLang="zh-CN" sz="9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</a:t>
                      </a:r>
                      <a:r>
                        <a:rPr lang="en-US" altLang="zh-CN" sz="18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m</a:t>
                      </a:r>
                      <a:r>
                        <a:rPr lang="en-US" altLang="zh-CN" sz="1800" b="1" baseline="300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3</a:t>
                      </a:r>
                      <a:r>
                        <a:rPr lang="zh-CN" altLang="en-US" sz="18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）</a:t>
                      </a:r>
                      <a:endParaRPr kumimoji="0" lang="zh-CN" altLang="en-US" sz="1800" b="1" i="0" u="none" strike="noStrike" cap="none" normalizeH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  <a:sym typeface="+mn-ea"/>
                      </a:endParaRP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汛末蓄水量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9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</a:t>
                      </a:r>
                      <a:r>
                        <a:rPr lang="en-US" altLang="zh-CN" sz="18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/</a:t>
                      </a:r>
                      <a:r>
                        <a:rPr lang="en-US" altLang="zh-CN" sz="9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</a:t>
                      </a:r>
                      <a:r>
                        <a:rPr lang="zh-CN" altLang="en-US" sz="18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（×</a:t>
                      </a:r>
                      <a:r>
                        <a:rPr lang="en-US" altLang="zh-CN" sz="18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10</a:t>
                      </a:r>
                      <a:r>
                        <a:rPr lang="en-US" altLang="zh-CN" sz="1800" b="1" baseline="300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8</a:t>
                      </a:r>
                      <a:r>
                        <a:rPr lang="en-US" altLang="zh-CN" sz="9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 </a:t>
                      </a:r>
                      <a:r>
                        <a:rPr lang="en-US" altLang="zh-CN" sz="18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m</a:t>
                      </a:r>
                      <a:r>
                        <a:rPr lang="en-US" altLang="zh-CN" sz="1800" b="1" baseline="300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3</a:t>
                      </a:r>
                      <a:r>
                        <a:rPr lang="zh-CN" altLang="en-US" sz="18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  <a:sym typeface="+mn-ea"/>
                        </a:rPr>
                        <a:t>）</a:t>
                      </a:r>
                      <a:endParaRPr kumimoji="0" lang="zh-CN" altLang="en-US" sz="1800" b="1" i="0" u="none" strike="noStrike" cap="none" normalizeH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  <a:sym typeface="+mn-ea"/>
                      </a:endParaRP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汛初较常年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同期增长</a:t>
                      </a: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汛末较常年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同期增长</a:t>
                      </a: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/</a:t>
                      </a: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楷体_GB2312" panose="02010609030101010101" pitchFamily="49" charset="-122"/>
                        </a:rPr>
                        <a:t>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%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0904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黑龙江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19.9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82.3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953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北京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13.7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18.3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-12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-2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104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湖北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495.6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630.9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104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广东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197.5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214.5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87376" marR="87376" marT="43688" marB="436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BA9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5750" y="184280"/>
            <a:ext cx="6313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8815" y="1902557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数据处理的过程详解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7956" y="2735571"/>
            <a:ext cx="8099076" cy="36715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2.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数据整理：通常是指对数据进行校验和标准化。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作用：防止数据缺失、重复或错误。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地位：数据分析前的准备工作，不可缺少。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3.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数据分析：运用适当的分析工具和方法，对整理后的数据加以详细研究和概括总结，从中提取有价值的信息，最终形成结论的过程。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4.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数据呈现：将数据分析结果以恰当的形式呈现出来，以便于人们理解和应用。可视化表达的优势：直观、生动和易于理解。</a:t>
            </a:r>
            <a:b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应用范围：数据和数据分析结果的表示和呈现。（如教科书第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89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页图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3.1.5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所示） 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508266" y="225953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3045" y="1550670"/>
            <a:ext cx="8677910" cy="508571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85749" y="184280"/>
            <a:ext cx="63475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3.1.2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数据处理的过程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550378" y="190278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2" y="1545809"/>
            <a:ext cx="699322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我国部分地区水库蓄水情况（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2016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年）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598420"/>
            <a:ext cx="8282940" cy="36779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457</Words>
  <Application>Microsoft Office PowerPoint</Application>
  <PresentationFormat>全屏显示(4:3)</PresentationFormat>
  <Paragraphs>89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微软雅黑</vt:lpstr>
      <vt:lpstr>Times New Roman</vt:lpstr>
      <vt:lpstr>Calibri</vt:lpstr>
      <vt:lpstr>楷体_GB2312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108</cp:revision>
  <dcterms:created xsi:type="dcterms:W3CDTF">2019-04-15T01:46:00Z</dcterms:created>
  <dcterms:modified xsi:type="dcterms:W3CDTF">2019-08-22T06:55:29Z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