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8" r:id="rId2"/>
    <p:sldId id="257" r:id="rId3"/>
    <p:sldId id="276" r:id="rId4"/>
    <p:sldId id="259" r:id="rId5"/>
    <p:sldId id="277" r:id="rId6"/>
    <p:sldId id="278" r:id="rId7"/>
    <p:sldId id="264" r:id="rId8"/>
    <p:sldId id="279" r:id="rId9"/>
    <p:sldId id="290" r:id="rId10"/>
    <p:sldId id="281" r:id="rId11"/>
    <p:sldId id="282" r:id="rId12"/>
    <p:sldId id="291" r:id="rId13"/>
    <p:sldId id="283" r:id="rId14"/>
    <p:sldId id="284" r:id="rId15"/>
    <p:sldId id="285" r:id="rId16"/>
    <p:sldId id="286" r:id="rId17"/>
    <p:sldId id="263" r:id="rId18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0"/>
      <p:italic r:id="rId21"/>
    </p:embeddedFont>
    <p:embeddedFont>
      <p:font typeface="微软雅黑" panose="020B0503020204020204" pitchFamily="34" charset="-122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ngyuanhong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8C"/>
    <a:srgbClr val="62C5DC"/>
    <a:srgbClr val="7BA9CA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6318" autoAdjust="0"/>
  </p:normalViewPr>
  <p:slideViewPr>
    <p:cSldViewPr snapToGrid="0" showGuides="1">
      <p:cViewPr varScale="1">
        <p:scale>
          <a:sx n="78" d="100"/>
          <a:sy n="78" d="100"/>
        </p:scale>
        <p:origin x="-1206" y="-96"/>
      </p:cViewPr>
      <p:guideLst>
        <p:guide orient="horz" pos="20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8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62022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探究实践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3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8984" y="2556179"/>
            <a:ext cx="280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：收集哪些数据</a:t>
            </a:r>
          </a:p>
        </p:txBody>
      </p:sp>
      <p:sp>
        <p:nvSpPr>
          <p:cNvPr id="16" name="矩形 15"/>
          <p:cNvSpPr/>
          <p:nvPr/>
        </p:nvSpPr>
        <p:spPr>
          <a:xfrm>
            <a:off x="647700" y="4024732"/>
            <a:ext cx="1270635" cy="50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天津水资源供需状况</a:t>
            </a:r>
          </a:p>
        </p:txBody>
      </p:sp>
      <p:sp>
        <p:nvSpPr>
          <p:cNvPr id="17" name="矩形 16"/>
          <p:cNvSpPr/>
          <p:nvPr/>
        </p:nvSpPr>
        <p:spPr>
          <a:xfrm>
            <a:off x="2352040" y="3294482"/>
            <a:ext cx="1270635" cy="50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天津水资源需求趋势</a:t>
            </a:r>
          </a:p>
        </p:txBody>
      </p:sp>
      <p:sp>
        <p:nvSpPr>
          <p:cNvPr id="19" name="矩形 18"/>
          <p:cNvSpPr/>
          <p:nvPr/>
        </p:nvSpPr>
        <p:spPr>
          <a:xfrm>
            <a:off x="2352040" y="4825467"/>
            <a:ext cx="1270635" cy="50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目前供给状况</a:t>
            </a:r>
          </a:p>
        </p:txBody>
      </p:sp>
      <p:sp>
        <p:nvSpPr>
          <p:cNvPr id="20" name="矩形 19"/>
          <p:cNvSpPr/>
          <p:nvPr/>
        </p:nvSpPr>
        <p:spPr>
          <a:xfrm>
            <a:off x="4066540" y="2846807"/>
            <a:ext cx="1524000" cy="50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生活用水趋势</a:t>
            </a:r>
          </a:p>
        </p:txBody>
      </p:sp>
      <p:sp>
        <p:nvSpPr>
          <p:cNvPr id="21" name="矩形 20"/>
          <p:cNvSpPr/>
          <p:nvPr/>
        </p:nvSpPr>
        <p:spPr>
          <a:xfrm>
            <a:off x="4066540" y="3654527"/>
            <a:ext cx="1524000" cy="50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工业用水趋势</a:t>
            </a:r>
          </a:p>
        </p:txBody>
      </p:sp>
      <p:sp>
        <p:nvSpPr>
          <p:cNvPr id="22" name="矩形 21"/>
          <p:cNvSpPr/>
          <p:nvPr/>
        </p:nvSpPr>
        <p:spPr>
          <a:xfrm>
            <a:off x="4066540" y="4412082"/>
            <a:ext cx="1524000" cy="50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其他综合用水</a:t>
            </a:r>
          </a:p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趋势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110605" y="3042387"/>
            <a:ext cx="1809115" cy="3067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人均用水量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10605" y="2755367"/>
            <a:ext cx="1809115" cy="3067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人口和人口趋势</a:t>
            </a:r>
          </a:p>
        </p:txBody>
      </p:sp>
      <p:sp>
        <p:nvSpPr>
          <p:cNvPr id="25" name="左大括号 24"/>
          <p:cNvSpPr/>
          <p:nvPr/>
        </p:nvSpPr>
        <p:spPr>
          <a:xfrm>
            <a:off x="5684520" y="2863970"/>
            <a:ext cx="248285" cy="422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6" name="文本框 25"/>
          <p:cNvSpPr txBox="1"/>
          <p:nvPr/>
        </p:nvSpPr>
        <p:spPr>
          <a:xfrm>
            <a:off x="6110605" y="3588811"/>
            <a:ext cx="1823720" cy="3067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工业产值和发展趋势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110605" y="3916471"/>
            <a:ext cx="1809115" cy="3067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万元产值用水量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110605" y="4288892"/>
            <a:ext cx="2473960" cy="3067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综合服务业产值和发展趋势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110605" y="4616552"/>
            <a:ext cx="1809115" cy="3067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万元产值用水量</a:t>
            </a:r>
          </a:p>
        </p:txBody>
      </p:sp>
      <p:sp>
        <p:nvSpPr>
          <p:cNvPr id="38" name="左大括号 37"/>
          <p:cNvSpPr/>
          <p:nvPr/>
        </p:nvSpPr>
        <p:spPr>
          <a:xfrm>
            <a:off x="5694680" y="4476749"/>
            <a:ext cx="222250" cy="699099"/>
          </a:xfrm>
          <a:prstGeom prst="leftBrace">
            <a:avLst>
              <a:gd name="adj1" fmla="val 254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9" name="文本框 38"/>
          <p:cNvSpPr txBox="1"/>
          <p:nvPr/>
        </p:nvSpPr>
        <p:spPr>
          <a:xfrm>
            <a:off x="6110605" y="4945662"/>
            <a:ext cx="1809115" cy="3067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天津市水库蓄水量</a:t>
            </a:r>
          </a:p>
        </p:txBody>
      </p:sp>
      <p:sp>
        <p:nvSpPr>
          <p:cNvPr id="40" name="左大括号 39"/>
          <p:cNvSpPr/>
          <p:nvPr/>
        </p:nvSpPr>
        <p:spPr>
          <a:xfrm>
            <a:off x="3744595" y="3023235"/>
            <a:ext cx="322580" cy="1736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1" name="左大括号 40"/>
          <p:cNvSpPr/>
          <p:nvPr/>
        </p:nvSpPr>
        <p:spPr>
          <a:xfrm>
            <a:off x="2029460" y="3407512"/>
            <a:ext cx="322580" cy="1736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563720" y="5539626"/>
            <a:ext cx="330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：通过哪些渠道收集</a:t>
            </a:r>
            <a:r>
              <a:rPr lang="zh-CN" altLang="en-US" dirty="0"/>
              <a:t>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6812" y="5936950"/>
            <a:ext cx="6519675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下面，请同学们通过网络，试着找到这些数据。</a:t>
            </a: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1550373"/>
            <a:ext cx="8678007" cy="518777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>
            <a:off x="5684520" y="3717032"/>
            <a:ext cx="248285" cy="422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568653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探究实践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4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6812" y="2484337"/>
            <a:ext cx="594747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466E8C"/>
                </a:solidFill>
              </a:rPr>
              <a:t>通过</a:t>
            </a:r>
            <a:r>
              <a:rPr lang="en-US" altLang="zh-CN" dirty="0">
                <a:solidFill>
                  <a:srgbClr val="466E8C"/>
                </a:solidFill>
              </a:rPr>
              <a:t>Excel</a:t>
            </a:r>
            <a:r>
              <a:rPr lang="zh-CN" altLang="en-US" dirty="0">
                <a:solidFill>
                  <a:srgbClr val="466E8C"/>
                </a:solidFill>
              </a:rPr>
              <a:t>完成数据整理。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3986" y="3176345"/>
            <a:ext cx="8099076" cy="30613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/>
              <a:t>数据需要整理的原因：</a:t>
            </a:r>
            <a:endParaRPr lang="en-US" altLang="zh-CN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dirty="0"/>
              <a:t>    1.</a:t>
            </a:r>
            <a:r>
              <a:rPr lang="zh-CN" altLang="en-US" dirty="0"/>
              <a:t>数据可能有缺失、重复或错误。例如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zh-CN" altLang="en-US" dirty="0"/>
              <a:t>重要的数据没有统计，统计来源不可靠等。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dirty="0"/>
              <a:t>    2.</a:t>
            </a:r>
            <a:r>
              <a:rPr lang="zh-CN" altLang="en-US" dirty="0"/>
              <a:t>数据统计口径不一致，例如，有些地方的人口为户籍人口，有些地方的人口包含流动人口。有些地区产值单位为万元，有些地区产值单位为亿元。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dirty="0"/>
              <a:t>    3.</a:t>
            </a:r>
            <a:r>
              <a:rPr lang="zh-CN" altLang="en-US" dirty="0"/>
              <a:t>表达形式未标准化，例如：有效数据设置为小数点后</a:t>
            </a:r>
            <a:r>
              <a:rPr lang="en-US" altLang="zh-CN" dirty="0"/>
              <a:t>2</a:t>
            </a:r>
            <a:r>
              <a:rPr lang="zh-CN" altLang="en-US" dirty="0"/>
              <a:t>位。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1550373"/>
            <a:ext cx="8678007" cy="518777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等腰三角形 8"/>
          <p:cNvSpPr/>
          <p:nvPr/>
        </p:nvSpPr>
        <p:spPr>
          <a:xfrm rot="5400000">
            <a:off x="62022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graphicFrame>
        <p:nvGraphicFramePr>
          <p:cNvPr id="16" name="表格 15"/>
          <p:cNvGraphicFramePr/>
          <p:nvPr/>
        </p:nvGraphicFramePr>
        <p:xfrm>
          <a:off x="484434" y="3327665"/>
          <a:ext cx="8327354" cy="105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67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2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67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67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7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67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5694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04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5030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城市名称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人口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工业产值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综合服务业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人均生活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用水量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L </a:t>
                      </a: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· d</a:t>
                      </a:r>
                      <a:r>
                        <a:rPr lang="en-US" altLang="zh-CN" sz="1200" b="0" baseline="300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-1</a:t>
                      </a:r>
                      <a:r>
                        <a:rPr lang="zh-CN" altLang="en-US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）</a:t>
                      </a: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万元工业用水量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/ </a:t>
                      </a: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m³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  <a:cs typeface="微软雅黑" panose="020B0503020204020204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万元综合服务业用水量 </a:t>
                      </a: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/ </a:t>
                      </a: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m³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  <a:cs typeface="微软雅黑" panose="020B0503020204020204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4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总    数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/ </a:t>
                      </a: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万人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年自然增长率 </a:t>
                      </a: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/ </a:t>
                      </a: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‰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  <a:cs typeface="微软雅黑" panose="020B0503020204020204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产    值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/ </a:t>
                      </a: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亿元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年增长率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/ </a:t>
                      </a: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cs typeface="微软雅黑" panose="020B0503020204020204" charset="-122"/>
                        </a:rPr>
                        <a:t>%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  <a:cs typeface="微软雅黑" panose="020B0503020204020204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产值 </a:t>
                      </a: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/ </a:t>
                      </a: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亿元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年增长率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/ %</a:t>
                      </a: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5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天津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11034" marR="11034" marT="11034" marB="39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489879" y="4768176"/>
          <a:ext cx="8155664" cy="758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1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78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65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04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45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城市名称</a:t>
                      </a:r>
                    </a:p>
                  </a:txBody>
                  <a:tcPr marL="80092" marR="80092" marT="40047" marB="40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汛初蓄水量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/ (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×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10</a:t>
                      </a:r>
                      <a:r>
                        <a:rPr lang="en-US" altLang="zh-CN" sz="1200" baseline="30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8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 m</a:t>
                      </a:r>
                      <a:r>
                        <a:rPr lang="en-US" altLang="zh-CN" sz="1200" baseline="30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3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)</a:t>
                      </a:r>
                    </a:p>
                  </a:txBody>
                  <a:tcPr marL="80092" marR="80092" marT="40047" marB="40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汛末蓄水量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sym typeface="+mn-ea"/>
                        </a:rPr>
                        <a:t>/ (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sym typeface="+mn-ea"/>
                        </a:rPr>
                        <a:t>×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sym typeface="+mn-ea"/>
                        </a:rPr>
                        <a:t>10</a:t>
                      </a:r>
                      <a:r>
                        <a:rPr lang="en-US" altLang="zh-CN" sz="1200" baseline="30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sym typeface="+mn-ea"/>
                        </a:rPr>
                        <a:t>8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sym typeface="+mn-ea"/>
                        </a:rPr>
                        <a:t> m</a:t>
                      </a:r>
                      <a:r>
                        <a:rPr lang="en-US" altLang="zh-CN" sz="1200" baseline="30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sym typeface="+mn-ea"/>
                        </a:rPr>
                        <a:t>3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sym typeface="+mn-ea"/>
                        </a:rPr>
                        <a:t>)</a:t>
                      </a:r>
                    </a:p>
                  </a:txBody>
                  <a:tcPr marL="80092" marR="80092" marT="40047" marB="400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汛初较常见同期增长百分比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/ %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80092" marR="80092" marT="40047" marB="40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sym typeface="+mn-ea"/>
                        </a:rPr>
                        <a:t>汛末较常见同期增长百分比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  <a:sym typeface="+mn-ea"/>
                        </a:rPr>
                        <a:t>/ %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  <a:sym typeface="+mn-ea"/>
                      </a:endParaRPr>
                    </a:p>
                  </a:txBody>
                  <a:tcPr marL="80092" marR="80092" marT="40047" marB="40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2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楷体_GB2312" panose="02010609030101010101" pitchFamily="49" charset="-122"/>
                        </a:rPr>
                        <a:t>天津</a:t>
                      </a:r>
                    </a:p>
                  </a:txBody>
                  <a:tcPr marL="80092" marR="80092" marT="40047" marB="40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80092" marR="80092" marT="40047" marB="40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80092" marR="80092" marT="40047" marB="40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80092" marR="80092" marT="40047" marB="40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楷体_GB2312" panose="02010609030101010101" pitchFamily="49" charset="-122"/>
                      </a:endParaRPr>
                    </a:p>
                  </a:txBody>
                  <a:tcPr marL="80092" marR="80092" marT="40047" marB="400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任意多边形 16"/>
          <p:cNvSpPr/>
          <p:nvPr/>
        </p:nvSpPr>
        <p:spPr>
          <a:xfrm rot="10800000" flipH="1">
            <a:off x="232996" y="1550373"/>
            <a:ext cx="8678007" cy="518777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6813" y="1545809"/>
            <a:ext cx="568653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探究实践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4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等腰三角形 8"/>
          <p:cNvSpPr/>
          <p:nvPr/>
        </p:nvSpPr>
        <p:spPr>
          <a:xfrm rot="5400000">
            <a:off x="62022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6812" y="2484337"/>
            <a:ext cx="594747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466E8C"/>
                </a:solidFill>
              </a:rPr>
              <a:t>通过</a:t>
            </a:r>
            <a:r>
              <a:rPr lang="en-US" altLang="zh-CN" dirty="0">
                <a:solidFill>
                  <a:srgbClr val="466E8C"/>
                </a:solidFill>
              </a:rPr>
              <a:t>Excel</a:t>
            </a:r>
            <a:r>
              <a:rPr lang="zh-CN" altLang="en-US" dirty="0">
                <a:solidFill>
                  <a:srgbClr val="466E8C"/>
                </a:solidFill>
              </a:rPr>
              <a:t>完成数据整理。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7956" y="2498081"/>
            <a:ext cx="8099076" cy="35585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466E8C"/>
                </a:solidFill>
              </a:rPr>
              <a:t>    一句话总结出天津用水需求规律。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    数据本没有价值，赋予有效的分析才会产生价值。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    对整理后的数据加以详细研究和概况总结，从中提取有价值的信息，最终形成结论即为数据分析。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    数据分析需要开启分析思路：通过提问、结构化思维等方法将抽象的业务需求转化为具体的分析内容。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    数据分析需要打开分析视角：从对比、分类、相关和描述等多视角入手，增加数据分析的深度。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3"/>
            <a:ext cx="8678007" cy="50391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46813" y="1545809"/>
            <a:ext cx="5686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探究实践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4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3" name="等腰三角形 8"/>
          <p:cNvSpPr/>
          <p:nvPr/>
        </p:nvSpPr>
        <p:spPr>
          <a:xfrm rot="5400000">
            <a:off x="62022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568653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探究实践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4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6812" y="2232877"/>
            <a:ext cx="70215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466E8C"/>
                </a:solidFill>
              </a:rPr>
              <a:t>通过图表，呈现天津水资源需求趋势和目前的供给状况。</a:t>
            </a: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7956" y="2735571"/>
            <a:ext cx="8099076" cy="43643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/>
              <a:t>    </a:t>
            </a:r>
            <a:r>
              <a:rPr lang="zh-CN" altLang="en-US" sz="1600" dirty="0">
                <a:solidFill>
                  <a:srgbClr val="FF0000"/>
                </a:solidFill>
              </a:rPr>
              <a:t>数据分析</a:t>
            </a:r>
            <a:r>
              <a:rPr lang="zh-CN" altLang="en-US" sz="1600" dirty="0"/>
              <a:t>是传递信息的一种方式，一定要便于他人理解和使用。就表达数据而言，最常规的表达方式有以下几种：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600" dirty="0"/>
              <a:t>    1.</a:t>
            </a:r>
            <a:r>
              <a:rPr lang="zh-CN" altLang="en-US" sz="1600" dirty="0"/>
              <a:t>柱状图：通常用于各项之间的比较。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600" dirty="0"/>
              <a:t>    2.</a:t>
            </a:r>
            <a:r>
              <a:rPr lang="zh-CN" altLang="en-US" sz="1600" dirty="0"/>
              <a:t>条形图：通常用于表达排序。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600" dirty="0"/>
              <a:t>    3.</a:t>
            </a:r>
            <a:r>
              <a:rPr lang="zh-CN" altLang="en-US" sz="1600" dirty="0"/>
              <a:t>折线图：通常用来表示事情的发展趋势。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600" dirty="0"/>
              <a:t>    4.</a:t>
            </a:r>
            <a:r>
              <a:rPr lang="zh-CN" altLang="en-US" sz="1600" dirty="0"/>
              <a:t>饼状图：多用于表达比例关系。</a:t>
            </a:r>
          </a:p>
          <a:p>
            <a:pPr marL="0" indent="0">
              <a:spcAft>
                <a:spcPts val="1000"/>
              </a:spcAft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790" y="5156987"/>
            <a:ext cx="1949450" cy="1559560"/>
          </a:xfrm>
          <a:prstGeom prst="rect">
            <a:avLst/>
          </a:prstGeom>
        </p:spPr>
      </p:pic>
      <p:pic>
        <p:nvPicPr>
          <p:cNvPr id="19" name="图片 18" descr="timg8BCPQ7K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2240" y="5171547"/>
            <a:ext cx="1958975" cy="1535430"/>
          </a:xfrm>
          <a:prstGeom prst="rect">
            <a:avLst/>
          </a:prstGeom>
        </p:spPr>
      </p:pic>
      <p:pic>
        <p:nvPicPr>
          <p:cNvPr id="20" name="图片 19" descr="timg2H6I2D6V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06610" y="5098592"/>
            <a:ext cx="2453640" cy="1716405"/>
          </a:xfrm>
          <a:prstGeom prst="rect">
            <a:avLst/>
          </a:prstGeom>
        </p:spPr>
      </p:pic>
      <p:pic>
        <p:nvPicPr>
          <p:cNvPr id="21" name="图片 20" descr="timg02KB1VKC"/>
          <p:cNvPicPr>
            <a:picLocks noChangeAspect="1"/>
          </p:cNvPicPr>
          <p:nvPr/>
        </p:nvPicPr>
        <p:blipFill>
          <a:blip r:embed="rId5" cstate="print"/>
          <a:srcRect t="14262"/>
          <a:stretch>
            <a:fillRect/>
          </a:stretch>
        </p:blipFill>
        <p:spPr>
          <a:xfrm>
            <a:off x="6895748" y="5061668"/>
            <a:ext cx="1871980" cy="1605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568653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说一说：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250" y="2564765"/>
            <a:ext cx="723836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466E8C"/>
                </a:solidFill>
              </a:rPr>
              <a:t>    </a:t>
            </a:r>
            <a:r>
              <a:rPr lang="zh-CN" altLang="en-US" dirty="0">
                <a:solidFill>
                  <a:srgbClr val="466E8C"/>
                </a:solidFill>
              </a:rPr>
              <a:t>通过刚才的数据分析，你是否认为需要调水到天津？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885" y="3422650"/>
            <a:ext cx="7910195" cy="13271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466E8C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466E8C"/>
                </a:solidFill>
              </a:rPr>
              <a:t>尝试对多个城市进行类似的数据分析，能够得出如下结论：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466E8C"/>
                </a:solidFill>
              </a:rPr>
              <a:t>    我国水资源供需矛盾以北方地区较为突出，</a:t>
            </a:r>
            <a:r>
              <a:rPr lang="zh-CN" altLang="en-US" dirty="0">
                <a:solidFill>
                  <a:srgbClr val="FF0000"/>
                </a:solidFill>
              </a:rPr>
              <a:t>华北地区</a:t>
            </a:r>
            <a:r>
              <a:rPr lang="zh-CN" altLang="en-US" dirty="0">
                <a:solidFill>
                  <a:srgbClr val="466E8C"/>
                </a:solidFill>
              </a:rPr>
              <a:t>更为突出。因此，“南水北调”工程十分必要。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749122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活动：探究丹江口水库调水的原因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46812" y="2232877"/>
            <a:ext cx="7021531" cy="21170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sz="1600" dirty="0"/>
              <a:t>    1.</a:t>
            </a:r>
            <a:r>
              <a:rPr lang="zh-CN" altLang="en-US" sz="1600" dirty="0"/>
              <a:t>搜集南水北调中线工程沿线地区的多年水资源数据（水资源总量，降水量等）和丹江口水库数据（蓄水量，附近居民和水质情况等）。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600" dirty="0"/>
              <a:t>    2.</a:t>
            </a:r>
            <a:r>
              <a:rPr lang="zh-CN" altLang="en-US" sz="1600" dirty="0"/>
              <a:t>对比上述地区水资源（水资源总量，降水量等）数据，分析这些地区水资源差异。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600" dirty="0"/>
              <a:t>    3.</a:t>
            </a:r>
            <a:r>
              <a:rPr lang="zh-CN" altLang="en-US" sz="1600" dirty="0"/>
              <a:t>分析湖北、丹江口水库数据及当地自然条件，探究得出选择丹江口水库调水的原因。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rcRect l="1032" t="7053" r="1146" b="3129"/>
          <a:stretch>
            <a:fillRect/>
          </a:stretch>
        </p:blipFill>
        <p:spPr>
          <a:xfrm>
            <a:off x="2411095" y="4277360"/>
            <a:ext cx="4321810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9213" y="3060769"/>
            <a:ext cx="65227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3.1.2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数据处理的过程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50" y="184280"/>
            <a:ext cx="65564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sp>
        <p:nvSpPr>
          <p:cNvPr id="5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6813" y="1545809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思考：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2845" y="3074035"/>
            <a:ext cx="7263892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天津市民饮用水是从哪来的？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如何想到南水北调？又如何知道南水北调可行呢？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50378" y="190278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813" y="1545809"/>
            <a:ext cx="568653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问题：为什么开展南水北调？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2319961"/>
            <a:ext cx="3026366" cy="19532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为什么开展南水北调？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如何让南水北调可行？</a:t>
            </a:r>
          </a:p>
          <a:p>
            <a:pPr marL="0" indent="0">
              <a:spcAft>
                <a:spcPts val="1000"/>
              </a:spcAft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图片 8" descr="timg[1]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8261" y="3276601"/>
            <a:ext cx="2743199" cy="1850120"/>
          </a:xfrm>
          <a:prstGeom prst="rect">
            <a:avLst/>
          </a:prstGeom>
        </p:spPr>
      </p:pic>
      <p:pic>
        <p:nvPicPr>
          <p:cNvPr id="15" name="图片 14" descr="timg[9]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3276600"/>
            <a:ext cx="3291650" cy="185012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60025" y="5219560"/>
            <a:ext cx="6858000" cy="13271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南水北调投资巨大，意义重大，影响深远。我们如何知道这样的项目是否值得做？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解决问题的关键：利用信息技术有效处理数据。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概述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890037" y="4294822"/>
            <a:ext cx="8120063" cy="11113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"/>
          <p:cNvSpPr txBox="1"/>
          <p:nvPr/>
        </p:nvSpPr>
        <p:spPr>
          <a:xfrm>
            <a:off x="656047" y="3991609"/>
            <a:ext cx="2065948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前提：明确目标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745490" y="4388485"/>
            <a:ext cx="2527300" cy="1565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在进行数据分析前，需要明确清晰的目标，才能保证流程不偏离方向，并为数据处理、分析提供正确的指引。</a:t>
            </a: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569044" y="2581909"/>
            <a:ext cx="14288" cy="1724025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5"/>
          <p:cNvSpPr txBox="1"/>
          <p:nvPr/>
        </p:nvSpPr>
        <p:spPr>
          <a:xfrm>
            <a:off x="2897351" y="2359682"/>
            <a:ext cx="1547812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01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数据采集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957556" y="4307724"/>
            <a:ext cx="14288" cy="1724025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3"/>
          <p:cNvSpPr txBox="1"/>
          <p:nvPr/>
        </p:nvSpPr>
        <p:spPr>
          <a:xfrm>
            <a:off x="4637315" y="4334062"/>
            <a:ext cx="15494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02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数据整理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4934992" y="2587445"/>
            <a:ext cx="15875" cy="1725613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5"/>
          <p:cNvSpPr txBox="1"/>
          <p:nvPr/>
        </p:nvSpPr>
        <p:spPr>
          <a:xfrm>
            <a:off x="5370173" y="2359595"/>
            <a:ext cx="1547813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03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sp>
        <p:nvSpPr>
          <p:cNvPr id="24" name="文本框 17"/>
          <p:cNvSpPr txBox="1"/>
          <p:nvPr/>
        </p:nvSpPr>
        <p:spPr>
          <a:xfrm>
            <a:off x="6796423" y="4334097"/>
            <a:ext cx="1547812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04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数据呈现</a:t>
            </a:r>
          </a:p>
        </p:txBody>
      </p:sp>
      <p:sp>
        <p:nvSpPr>
          <p:cNvPr id="25" name="文本框 18"/>
          <p:cNvSpPr txBox="1"/>
          <p:nvPr/>
        </p:nvSpPr>
        <p:spPr>
          <a:xfrm>
            <a:off x="2813685" y="2696845"/>
            <a:ext cx="1952625" cy="1565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根据目标分解任务，整体思考数据分析框架，明确采集哪些数据，通过什么方式采集。</a:t>
            </a:r>
          </a:p>
        </p:txBody>
      </p:sp>
      <p:sp>
        <p:nvSpPr>
          <p:cNvPr id="26" name="文本框 19"/>
          <p:cNvSpPr txBox="1"/>
          <p:nvPr/>
        </p:nvSpPr>
        <p:spPr>
          <a:xfrm>
            <a:off x="4143375" y="4671060"/>
            <a:ext cx="2260600" cy="975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采集的数据可能有缺失、重复或错误，因此需要整理，使之标准化。</a:t>
            </a:r>
          </a:p>
        </p:txBody>
      </p:sp>
      <p:sp>
        <p:nvSpPr>
          <p:cNvPr id="27" name="文本框 20"/>
          <p:cNvSpPr txBox="1"/>
          <p:nvPr/>
        </p:nvSpPr>
        <p:spPr>
          <a:xfrm>
            <a:off x="5182870" y="2655570"/>
            <a:ext cx="2924175" cy="1565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数据分析，是数据处理流程的重中之重，单纯的数据堆积是没有任何价值的，只有通过分析，得到有效的结论，数据才能发挥应有的价值。</a:t>
            </a:r>
          </a:p>
        </p:txBody>
      </p:sp>
      <p:sp>
        <p:nvSpPr>
          <p:cNvPr id="28" name="文本框 21"/>
          <p:cNvSpPr txBox="1"/>
          <p:nvPr/>
        </p:nvSpPr>
        <p:spPr>
          <a:xfrm>
            <a:off x="6796405" y="4699000"/>
            <a:ext cx="1820545" cy="975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数据呈现是将数据分析结果以恰当的方式呈现出来。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6575455" y="4303957"/>
            <a:ext cx="14288" cy="1724025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568653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探究实践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1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7835" y="2400300"/>
            <a:ext cx="548767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466E8C"/>
                </a:solidFill>
              </a:rPr>
              <a:t>    </a:t>
            </a:r>
            <a:r>
              <a:rPr lang="zh-CN" altLang="en-US" dirty="0">
                <a:solidFill>
                  <a:srgbClr val="466E8C"/>
                </a:solidFill>
              </a:rPr>
              <a:t>通过下面的数据，查阅相关资料，说说我国水资源的特点？</a:t>
            </a: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059032" y="1273521"/>
            <a:ext cx="2651959" cy="5418744"/>
            <a:chOff x="11361" y="1972"/>
            <a:chExt cx="5337" cy="7288"/>
          </a:xfrm>
        </p:grpSpPr>
        <p:pic>
          <p:nvPicPr>
            <p:cNvPr id="33" name="图片 32" descr="C:\Users\liuzhaobin\Desktop\ppt图\图片4.png图片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1361" y="2925"/>
              <a:ext cx="5337" cy="2701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1803" y="1972"/>
              <a:ext cx="4226" cy="91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466E8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我国同世界部分国家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466E8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年径流总量比较</a:t>
              </a:r>
            </a:p>
          </p:txBody>
        </p:sp>
        <p:pic>
          <p:nvPicPr>
            <p:cNvPr id="35" name="图片 34" descr="C:\Users\liuzhaobin\Desktop\ppt图\图片5.png图片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1737" y="6603"/>
              <a:ext cx="4699" cy="2657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11719" y="5691"/>
              <a:ext cx="4310" cy="916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466E8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我国同世界部分国家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466E8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人均径流量比较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" y="3255645"/>
            <a:ext cx="5095240" cy="3451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确定分析目标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21742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中国水资源的特点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数量上：总量多，人均少。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时间分布上：夏秋多，冬春少。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空间分布上：南方多，北方少；东部多，西部少。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1550373"/>
            <a:ext cx="8678007" cy="50391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2785" y="170697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探究实践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2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2310" y="2545715"/>
            <a:ext cx="7810500" cy="38874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466E8C"/>
                </a:solidFill>
              </a:rPr>
              <a:t>   </a:t>
            </a:r>
            <a:r>
              <a:rPr lang="zh-CN" altLang="en-US" sz="1800" dirty="0">
                <a:solidFill>
                  <a:srgbClr val="466E8C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通过水资源的分布特点，我们是否可以决定实施“南水北调”？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rgbClr val="466E8C"/>
                </a:solidFill>
              </a:rPr>
              <a:t>    还不能，因为少不等于不够用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那么我们需要分析什么，才能坚定南水北调的决心呢？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rgbClr val="466E8C"/>
                </a:solidFill>
              </a:rPr>
              <a:t>    分析目标建议：北方主要城市水资源需求趋势和目前的供给状况。</a:t>
            </a:r>
            <a:endParaRPr lang="en-US" altLang="zh-CN" sz="1800" dirty="0">
              <a:solidFill>
                <a:srgbClr val="466E8C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rgbClr val="466E8C"/>
                </a:solidFill>
              </a:rPr>
              <a:t>明确的目标是数据处理的前提：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现实中各种数据纷繁复杂，只有明确分析目标，才不会陷入“放眼望去都是数据”的迷乱状态。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明确的目标才能保证整个流程不偏离方向，并为数据的处理提供正确的指引。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等腰三角形 8"/>
          <p:cNvSpPr/>
          <p:nvPr/>
        </p:nvSpPr>
        <p:spPr>
          <a:xfrm rot="5400000">
            <a:off x="522236" y="206395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3"/>
            <a:ext cx="8678007" cy="518777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46812" y="2638007"/>
            <a:ext cx="7631131" cy="13271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466E8C"/>
                </a:solidFill>
              </a:rPr>
              <a:t>以天津为例，研究北方主要城市水资源需求趋势和目前的供给状况。</a:t>
            </a:r>
            <a:endParaRPr lang="en-US" altLang="zh-CN" dirty="0">
              <a:solidFill>
                <a:srgbClr val="466E8C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/>
              <a:t>    数据采集环节，我们需要至少明确两个问题：收集哪些数据，通过哪些方式或渠道收集数据。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3"/>
            <a:ext cx="8678007" cy="518777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等腰三角形 8"/>
          <p:cNvSpPr/>
          <p:nvPr/>
        </p:nvSpPr>
        <p:spPr>
          <a:xfrm rot="5400000">
            <a:off x="62022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6813" y="1545809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探究实践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3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1162</Words>
  <Application>Microsoft Office PowerPoint</Application>
  <PresentationFormat>全屏显示(4:3)</PresentationFormat>
  <Paragraphs>151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Calibri Light</vt:lpstr>
      <vt:lpstr>微软雅黑</vt:lpstr>
      <vt:lpstr>Calibri</vt:lpstr>
      <vt:lpstr>楷体_GB2312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120</cp:revision>
  <dcterms:created xsi:type="dcterms:W3CDTF">2019-04-15T01:46:00Z</dcterms:created>
  <dcterms:modified xsi:type="dcterms:W3CDTF">2019-08-27T05:54:51Z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