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68" r:id="rId2"/>
    <p:sldId id="257" r:id="rId3"/>
    <p:sldId id="278" r:id="rId4"/>
    <p:sldId id="279" r:id="rId5"/>
    <p:sldId id="271" r:id="rId6"/>
    <p:sldId id="280" r:id="rId7"/>
    <p:sldId id="298" r:id="rId8"/>
    <p:sldId id="273" r:id="rId9"/>
    <p:sldId id="277" r:id="rId10"/>
    <p:sldId id="275" r:id="rId11"/>
    <p:sldId id="276" r:id="rId12"/>
    <p:sldId id="282" r:id="rId13"/>
    <p:sldId id="283" r:id="rId14"/>
    <p:sldId id="284" r:id="rId15"/>
    <p:sldId id="285" r:id="rId16"/>
    <p:sldId id="286" r:id="rId17"/>
    <p:sldId id="288" r:id="rId18"/>
    <p:sldId id="289" r:id="rId19"/>
    <p:sldId id="291" r:id="rId20"/>
    <p:sldId id="287" r:id="rId21"/>
    <p:sldId id="292" r:id="rId22"/>
    <p:sldId id="293" r:id="rId23"/>
    <p:sldId id="263" r:id="rId24"/>
  </p:sldIdLst>
  <p:sldSz cx="9144000" cy="6858000" type="screen4x3"/>
  <p:notesSz cx="6858000" cy="9144000"/>
  <p:embeddedFontLst>
    <p:embeddedFont>
      <p:font typeface="幼圆" panose="02010509060101010101" pitchFamily="49" charset="-122"/>
      <p:regular r:id="rId26"/>
    </p:embeddedFont>
    <p:embeddedFont>
      <p:font typeface="楷体" panose="02010609060101010101" pitchFamily="49" charset="-122"/>
      <p:regular r:id="rId27"/>
    </p:embeddedFont>
    <p:embeddedFont>
      <p:font typeface="微软雅黑" panose="020B0503020204020204" pitchFamily="34" charset="-122"/>
      <p:regular r:id="rId28"/>
      <p:bold r:id="rId29"/>
    </p:embeddedFont>
    <p:embeddedFont>
      <p:font typeface="Calibri" panose="020F0502020204030204" pitchFamily="34" charset="0"/>
      <p:regular r:id="rId30"/>
      <p:bold r:id="rId31"/>
      <p:italic r:id="rId32"/>
      <p:boldItalic r:id="rId33"/>
    </p:embeddedFont>
    <p:embeddedFont>
      <p:font typeface="Calibri Light" panose="020F0302020204030204" pitchFamily="34" charset="0"/>
      <p:regular r:id="rId34"/>
      <p:italic r:id="rId35"/>
    </p:embeddedFont>
  </p:embeddedFontLst>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29">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杨聪晖" initials="杨聪晖"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2C5DC"/>
    <a:srgbClr val="466E8C"/>
    <a:srgbClr val="7BA9CA"/>
    <a:srgbClr val="F2F2F2"/>
    <a:srgbClr val="508EFF"/>
    <a:srgbClr val="BB9F7A"/>
    <a:srgbClr val="649788"/>
    <a:srgbClr val="1F4E79"/>
    <a:srgbClr val="2683C6"/>
    <a:srgbClr val="043B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1" autoAdjust="0"/>
    <p:restoredTop sz="96318" autoAdjust="0"/>
  </p:normalViewPr>
  <p:slideViewPr>
    <p:cSldViewPr snapToGrid="0" showGuides="1">
      <p:cViewPr varScale="1">
        <p:scale>
          <a:sx n="102" d="100"/>
          <a:sy n="102" d="100"/>
        </p:scale>
        <p:origin x="-1080" y="-102"/>
      </p:cViewPr>
      <p:guideLst>
        <p:guide orient="horz" pos="2129"/>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13160-C854-4C5D-BE71-81B558B8483F}" type="datetimeFigureOut">
              <a:rPr lang="zh-CN" altLang="en-US" smtClean="0"/>
              <a:t>2019/8/22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2FEA-6412-488D-BE65-011F74FA7FE4}" type="slidenum">
              <a:rPr lang="zh-CN" altLang="en-US" smtClean="0"/>
              <a:t>‹#›</a:t>
            </a:fld>
            <a:endParaRPr lang="zh-CN" altLang="en-US"/>
          </a:p>
        </p:txBody>
      </p:sp>
    </p:spTree>
    <p:extLst>
      <p:ext uri="{BB962C8B-B14F-4D97-AF65-F5344CB8AC3E}">
        <p14:creationId xmlns:p14="http://schemas.microsoft.com/office/powerpoint/2010/main" val="1592651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BA2FEA-6412-488D-BE65-011F74FA7FE4}"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矩形 5"/>
          <p:cNvSpPr/>
          <p:nvPr userDrawn="1"/>
        </p:nvSpPr>
        <p:spPr>
          <a:xfrm>
            <a:off x="-122464" y="5743939"/>
            <a:ext cx="1538459" cy="1455746"/>
          </a:xfrm>
          <a:prstGeom prst="rect">
            <a:avLst/>
          </a:prstGeom>
          <a:blipFill>
            <a:blip r:embed="rId2" cstate="print">
              <a:alphaModFix amt="8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5 - 副本"/>
          <p:cNvPicPr>
            <a:picLocks noChangeAspect="1"/>
          </p:cNvPicPr>
          <p:nvPr userDrawn="1"/>
        </p:nvPicPr>
        <p:blipFill>
          <a:blip r:embed="rId3" cstate="print"/>
          <a:stretch>
            <a:fillRect/>
          </a:stretch>
        </p:blipFill>
        <p:spPr>
          <a:xfrm>
            <a:off x="6813550" y="4735195"/>
            <a:ext cx="2674620" cy="251206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E7BAD4-E04C-445F-81CE-722F526F02A1}" type="slidenum">
              <a:rPr lang="zh-CN" altLang="en-US" smtClean="0"/>
              <a:t>‹#›</a:t>
            </a:fld>
            <a:endParaRPr lang="zh-CN" altLang="en-US"/>
          </a:p>
        </p:txBody>
      </p:sp>
      <p:pic>
        <p:nvPicPr>
          <p:cNvPr id="11" name="图片 10" descr="图片5 - 副本"/>
          <p:cNvPicPr>
            <a:picLocks noChangeAspect="1"/>
          </p:cNvPicPr>
          <p:nvPr userDrawn="1"/>
        </p:nvPicPr>
        <p:blipFill>
          <a:blip r:embed="rId2" cstate="print"/>
          <a:stretch>
            <a:fillRect/>
          </a:stretch>
        </p:blipFill>
        <p:spPr>
          <a:xfrm>
            <a:off x="6813550" y="4735195"/>
            <a:ext cx="2674620" cy="251206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10C6A-1790-43CC-A551-D863ABA54688}" type="datetimeFigureOut">
              <a:rPr lang="zh-CN" altLang="en-US" smtClean="0"/>
              <a:t>2019/8/22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7BAD4-E04C-445F-81CE-722F526F02A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019人教音像社\信息技术\设计图【待补充】\图片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5" y="-61612"/>
            <a:ext cx="9401398" cy="6960354"/>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5750" y="184280"/>
            <a:ext cx="5414966"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cs typeface="+mj-cs"/>
              </a:rPr>
              <a:t>3.2.2 </a:t>
            </a:r>
            <a:r>
              <a:rPr lang="zh-CN" altLang="en-US" sz="4000" b="1" kern="0" dirty="0">
                <a:solidFill>
                  <a:srgbClr val="466E8C"/>
                </a:solidFill>
                <a:latin typeface="楷体_GB2312" panose="02010609030101010101" pitchFamily="49" charset="-122"/>
                <a:ea typeface="楷体_GB2312" panose="02010609030101010101" pitchFamily="49" charset="-122"/>
                <a:cs typeface="+mj-cs"/>
              </a:rPr>
              <a:t>数据整理</a:t>
            </a:r>
          </a:p>
        </p:txBody>
      </p:sp>
      <p:cxnSp>
        <p:nvCxnSpPr>
          <p:cNvPr id="11" name="直接箭头连接符 10"/>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7" name="Freeform 12"/>
          <p:cNvSpPr/>
          <p:nvPr/>
        </p:nvSpPr>
        <p:spPr bwMode="auto">
          <a:xfrm>
            <a:off x="657225" y="1926879"/>
            <a:ext cx="1111250" cy="85844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046FB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8" name="组合 139"/>
          <p:cNvGrpSpPr/>
          <p:nvPr/>
        </p:nvGrpSpPr>
        <p:grpSpPr>
          <a:xfrm>
            <a:off x="825500" y="1962291"/>
            <a:ext cx="857250" cy="571500"/>
            <a:chOff x="1283891" y="1695061"/>
            <a:chExt cx="857250" cy="571500"/>
          </a:xfrm>
        </p:grpSpPr>
        <p:sp>
          <p:nvSpPr>
            <p:cNvPr id="9"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13" name="组合 141"/>
            <p:cNvGrpSpPr/>
            <p:nvPr/>
          </p:nvGrpSpPr>
          <p:grpSpPr>
            <a:xfrm>
              <a:off x="1320404" y="1695061"/>
              <a:ext cx="820737" cy="522685"/>
              <a:chOff x="1320404" y="1695061"/>
              <a:chExt cx="820737" cy="522685"/>
            </a:xfrm>
          </p:grpSpPr>
          <p:sp>
            <p:nvSpPr>
              <p:cNvPr id="16"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17"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18"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19"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20"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21"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grpSp>
      <p:cxnSp>
        <p:nvCxnSpPr>
          <p:cNvPr id="22" name="直接连接符 21"/>
          <p:cNvCxnSpPr/>
          <p:nvPr/>
        </p:nvCxnSpPr>
        <p:spPr>
          <a:xfrm>
            <a:off x="657226" y="2785319"/>
            <a:ext cx="1514475" cy="0"/>
          </a:xfrm>
          <a:prstGeom prst="line">
            <a:avLst/>
          </a:prstGeom>
          <a:noFill/>
          <a:ln w="25400" cap="flat" cmpd="sng" algn="ctr">
            <a:solidFill>
              <a:srgbClr val="046FB6">
                <a:lumMod val="75000"/>
              </a:srgbClr>
            </a:solidFill>
            <a:prstDash val="solid"/>
            <a:miter lim="800000"/>
          </a:ln>
          <a:effectLst/>
        </p:spPr>
      </p:cxnSp>
      <p:sp>
        <p:nvSpPr>
          <p:cNvPr id="23" name="Freeform 12"/>
          <p:cNvSpPr/>
          <p:nvPr/>
        </p:nvSpPr>
        <p:spPr bwMode="auto">
          <a:xfrm>
            <a:off x="2967039" y="1926879"/>
            <a:ext cx="1111250" cy="85844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046FB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24" name="组合 139"/>
          <p:cNvGrpSpPr/>
          <p:nvPr/>
        </p:nvGrpSpPr>
        <p:grpSpPr>
          <a:xfrm>
            <a:off x="3135314" y="1962291"/>
            <a:ext cx="857250" cy="571500"/>
            <a:chOff x="1283891" y="1695061"/>
            <a:chExt cx="857250" cy="571500"/>
          </a:xfrm>
        </p:grpSpPr>
        <p:sp>
          <p:nvSpPr>
            <p:cNvPr id="25"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26" name="组合 141"/>
            <p:cNvGrpSpPr/>
            <p:nvPr/>
          </p:nvGrpSpPr>
          <p:grpSpPr>
            <a:xfrm>
              <a:off x="1320404" y="1695061"/>
              <a:ext cx="820737" cy="522685"/>
              <a:chOff x="1320404" y="1695061"/>
              <a:chExt cx="820737" cy="522685"/>
            </a:xfrm>
          </p:grpSpPr>
          <p:sp>
            <p:nvSpPr>
              <p:cNvPr id="27"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28"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29"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30"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31"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32"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grpSp>
      <p:cxnSp>
        <p:nvCxnSpPr>
          <p:cNvPr id="33" name="直接连接符 32"/>
          <p:cNvCxnSpPr/>
          <p:nvPr/>
        </p:nvCxnSpPr>
        <p:spPr>
          <a:xfrm>
            <a:off x="2967040" y="2785319"/>
            <a:ext cx="1514475" cy="0"/>
          </a:xfrm>
          <a:prstGeom prst="line">
            <a:avLst/>
          </a:prstGeom>
          <a:noFill/>
          <a:ln w="25400" cap="flat" cmpd="sng" algn="ctr">
            <a:solidFill>
              <a:srgbClr val="046FB6">
                <a:lumMod val="75000"/>
              </a:srgbClr>
            </a:solidFill>
            <a:prstDash val="solid"/>
            <a:miter lim="800000"/>
          </a:ln>
          <a:effectLst/>
        </p:spPr>
      </p:cxnSp>
      <p:sp>
        <p:nvSpPr>
          <p:cNvPr id="34" name="Freeform 12"/>
          <p:cNvSpPr/>
          <p:nvPr/>
        </p:nvSpPr>
        <p:spPr bwMode="auto">
          <a:xfrm>
            <a:off x="5029203" y="1926879"/>
            <a:ext cx="1111250" cy="85844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046FB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35" name="组合 139"/>
          <p:cNvGrpSpPr/>
          <p:nvPr/>
        </p:nvGrpSpPr>
        <p:grpSpPr>
          <a:xfrm>
            <a:off x="5197478" y="1962291"/>
            <a:ext cx="857250" cy="571500"/>
            <a:chOff x="1283891" y="1695061"/>
            <a:chExt cx="857250" cy="571500"/>
          </a:xfrm>
        </p:grpSpPr>
        <p:sp>
          <p:nvSpPr>
            <p:cNvPr id="36"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37" name="组合 141"/>
            <p:cNvGrpSpPr/>
            <p:nvPr/>
          </p:nvGrpSpPr>
          <p:grpSpPr>
            <a:xfrm>
              <a:off x="1320404" y="1695061"/>
              <a:ext cx="820737" cy="522685"/>
              <a:chOff x="1320404" y="1695061"/>
              <a:chExt cx="820737" cy="522685"/>
            </a:xfrm>
          </p:grpSpPr>
          <p:sp>
            <p:nvSpPr>
              <p:cNvPr id="38"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39"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40"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41"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42"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43"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grpSp>
      <p:cxnSp>
        <p:nvCxnSpPr>
          <p:cNvPr id="44" name="直接连接符 43"/>
          <p:cNvCxnSpPr/>
          <p:nvPr/>
        </p:nvCxnSpPr>
        <p:spPr>
          <a:xfrm>
            <a:off x="5029204" y="2785319"/>
            <a:ext cx="1514475" cy="0"/>
          </a:xfrm>
          <a:prstGeom prst="line">
            <a:avLst/>
          </a:prstGeom>
          <a:noFill/>
          <a:ln w="25400" cap="flat" cmpd="sng" algn="ctr">
            <a:solidFill>
              <a:srgbClr val="046FB6">
                <a:lumMod val="75000"/>
              </a:srgbClr>
            </a:solidFill>
            <a:prstDash val="solid"/>
            <a:miter lim="800000"/>
          </a:ln>
          <a:effectLst/>
        </p:spPr>
      </p:cxnSp>
      <p:sp>
        <p:nvSpPr>
          <p:cNvPr id="45" name="Freeform 12"/>
          <p:cNvSpPr/>
          <p:nvPr/>
        </p:nvSpPr>
        <p:spPr bwMode="auto">
          <a:xfrm>
            <a:off x="7173917" y="1926879"/>
            <a:ext cx="1111250" cy="858441"/>
          </a:xfrm>
          <a:custGeom>
            <a:avLst/>
            <a:gdLst>
              <a:gd name="T0" fmla="*/ 2147483646 w 1999"/>
              <a:gd name="T1" fmla="*/ 2147483646 h 2057"/>
              <a:gd name="T2" fmla="*/ 2147483646 w 1999"/>
              <a:gd name="T3" fmla="*/ 2147483646 h 2057"/>
              <a:gd name="T4" fmla="*/ 2147483646 w 1999"/>
              <a:gd name="T5" fmla="*/ 2147483646 h 2057"/>
              <a:gd name="T6" fmla="*/ 2147483646 w 1999"/>
              <a:gd name="T7" fmla="*/ 2147483646 h 2057"/>
              <a:gd name="T8" fmla="*/ 2147483646 w 1999"/>
              <a:gd name="T9" fmla="*/ 2147483646 h 2057"/>
              <a:gd name="T10" fmla="*/ 2147483646 w 1999"/>
              <a:gd name="T11" fmla="*/ 2147483646 h 2057"/>
              <a:gd name="T12" fmla="*/ 2147483646 w 1999"/>
              <a:gd name="T13" fmla="*/ 2147483646 h 2057"/>
              <a:gd name="T14" fmla="*/ 2147483646 w 1999"/>
              <a:gd name="T15" fmla="*/ 2147483646 h 2057"/>
              <a:gd name="T16" fmla="*/ 2147483646 w 1999"/>
              <a:gd name="T17" fmla="*/ 2147483646 h 2057"/>
              <a:gd name="T18" fmla="*/ 2147483646 w 1999"/>
              <a:gd name="T19" fmla="*/ 2147483646 h 2057"/>
              <a:gd name="T20" fmla="*/ 2147483646 w 1999"/>
              <a:gd name="T21" fmla="*/ 2147483646 h 2057"/>
              <a:gd name="T22" fmla="*/ 2147483646 w 1999"/>
              <a:gd name="T23" fmla="*/ 2147483646 h 2057"/>
              <a:gd name="T24" fmla="*/ 2147483646 w 1999"/>
              <a:gd name="T25" fmla="*/ 2147483646 h 2057"/>
              <a:gd name="T26" fmla="*/ 2147483646 w 1999"/>
              <a:gd name="T27" fmla="*/ 2147483646 h 2057"/>
              <a:gd name="T28" fmla="*/ 2147483646 w 1999"/>
              <a:gd name="T29" fmla="*/ 2147483646 h 2057"/>
              <a:gd name="T30" fmla="*/ 2147483646 w 1999"/>
              <a:gd name="T31" fmla="*/ 2147483646 h 2057"/>
              <a:gd name="T32" fmla="*/ 2147483646 w 1999"/>
              <a:gd name="T33" fmla="*/ 2147483646 h 2057"/>
              <a:gd name="T34" fmla="*/ 2147483646 w 1999"/>
              <a:gd name="T35" fmla="*/ 2147483646 h 2057"/>
              <a:gd name="T36" fmla="*/ 2147483646 w 1999"/>
              <a:gd name="T37" fmla="*/ 2147483646 h 2057"/>
              <a:gd name="T38" fmla="*/ 2147483646 w 1999"/>
              <a:gd name="T39" fmla="*/ 2147483646 h 2057"/>
              <a:gd name="T40" fmla="*/ 2147483646 w 1999"/>
              <a:gd name="T41" fmla="*/ 2147483646 h 2057"/>
              <a:gd name="T42" fmla="*/ 2147483646 w 1999"/>
              <a:gd name="T43" fmla="*/ 2147483646 h 2057"/>
              <a:gd name="T44" fmla="*/ 2147483646 w 1999"/>
              <a:gd name="T45" fmla="*/ 2147483646 h 2057"/>
              <a:gd name="T46" fmla="*/ 2147483646 w 1999"/>
              <a:gd name="T47" fmla="*/ 2147483646 h 2057"/>
              <a:gd name="T48" fmla="*/ 2147483646 w 1999"/>
              <a:gd name="T49" fmla="*/ 2147483646 h 2057"/>
              <a:gd name="T50" fmla="*/ 2147483646 w 1999"/>
              <a:gd name="T51" fmla="*/ 2147483646 h 2057"/>
              <a:gd name="T52" fmla="*/ 2147483646 w 1999"/>
              <a:gd name="T53" fmla="*/ 2147483646 h 2057"/>
              <a:gd name="T54" fmla="*/ 2147483646 w 1999"/>
              <a:gd name="T55" fmla="*/ 2147483646 h 2057"/>
              <a:gd name="T56" fmla="*/ 2147483646 w 1999"/>
              <a:gd name="T57" fmla="*/ 2147483646 h 2057"/>
              <a:gd name="T58" fmla="*/ 2147483646 w 1999"/>
              <a:gd name="T59" fmla="*/ 2147483646 h 2057"/>
              <a:gd name="T60" fmla="*/ 2147483646 w 1999"/>
              <a:gd name="T61" fmla="*/ 2147483646 h 2057"/>
              <a:gd name="T62" fmla="*/ 2147483646 w 1999"/>
              <a:gd name="T63" fmla="*/ 2147483646 h 2057"/>
              <a:gd name="T64" fmla="*/ 2147483646 w 1999"/>
              <a:gd name="T65" fmla="*/ 2147483646 h 2057"/>
              <a:gd name="T66" fmla="*/ 2147483646 w 1999"/>
              <a:gd name="T67" fmla="*/ 2147483646 h 2057"/>
              <a:gd name="T68" fmla="*/ 2147483646 w 1999"/>
              <a:gd name="T69" fmla="*/ 2147483646 h 2057"/>
              <a:gd name="T70" fmla="*/ 2147483646 w 1999"/>
              <a:gd name="T71" fmla="*/ 2147483646 h 2057"/>
              <a:gd name="T72" fmla="*/ 2147483646 w 1999"/>
              <a:gd name="T73" fmla="*/ 2147483646 h 2057"/>
              <a:gd name="T74" fmla="*/ 2147483646 w 1999"/>
              <a:gd name="T75" fmla="*/ 2147483646 h 2057"/>
              <a:gd name="T76" fmla="*/ 2147483646 w 1999"/>
              <a:gd name="T77" fmla="*/ 2147483646 h 2057"/>
              <a:gd name="T78" fmla="*/ 2147483646 w 1999"/>
              <a:gd name="T79" fmla="*/ 2147483646 h 2057"/>
              <a:gd name="T80" fmla="*/ 2147483646 w 1999"/>
              <a:gd name="T81" fmla="*/ 2147483646 h 2057"/>
              <a:gd name="T82" fmla="*/ 2147483646 w 1999"/>
              <a:gd name="T83" fmla="*/ 2147483646 h 2057"/>
              <a:gd name="T84" fmla="*/ 2147483646 w 1999"/>
              <a:gd name="T85" fmla="*/ 2147483646 h 2057"/>
              <a:gd name="T86" fmla="*/ 2147483646 w 1999"/>
              <a:gd name="T87" fmla="*/ 2147483646 h 2057"/>
              <a:gd name="T88" fmla="*/ 2147483646 w 1999"/>
              <a:gd name="T89" fmla="*/ 2147483646 h 2057"/>
              <a:gd name="T90" fmla="*/ 2147483646 w 1999"/>
              <a:gd name="T91" fmla="*/ 2147483646 h 2057"/>
              <a:gd name="T92" fmla="*/ 2147483646 w 1999"/>
              <a:gd name="T93" fmla="*/ 2147483646 h 2057"/>
              <a:gd name="T94" fmla="*/ 2147483646 w 1999"/>
              <a:gd name="T95" fmla="*/ 2147483646 h 2057"/>
              <a:gd name="T96" fmla="*/ 2147483646 w 1999"/>
              <a:gd name="T97" fmla="*/ 2147483646 h 2057"/>
              <a:gd name="T98" fmla="*/ 2147483646 w 1999"/>
              <a:gd name="T99" fmla="*/ 2147483646 h 2057"/>
              <a:gd name="T100" fmla="*/ 2147483646 w 1999"/>
              <a:gd name="T101" fmla="*/ 2147483646 h 2057"/>
              <a:gd name="T102" fmla="*/ 2147483646 w 1999"/>
              <a:gd name="T103" fmla="*/ 2147483646 h 2057"/>
              <a:gd name="T104" fmla="*/ 2147483646 w 1999"/>
              <a:gd name="T105" fmla="*/ 2147483646 h 2057"/>
              <a:gd name="T106" fmla="*/ 2147483646 w 1999"/>
              <a:gd name="T107" fmla="*/ 2147483646 h 2057"/>
              <a:gd name="T108" fmla="*/ 0 w 1999"/>
              <a:gd name="T109" fmla="*/ 2147483646 h 2057"/>
              <a:gd name="T110" fmla="*/ 2147483646 w 1999"/>
              <a:gd name="T111" fmla="*/ 2147483646 h 2057"/>
              <a:gd name="T112" fmla="*/ 2147483646 w 1999"/>
              <a:gd name="T113" fmla="*/ 2147483646 h 2057"/>
              <a:gd name="T114" fmla="*/ 2147483646 w 1999"/>
              <a:gd name="T115" fmla="*/ 2147483646 h 2057"/>
              <a:gd name="T116" fmla="*/ 2147483646 w 1999"/>
              <a:gd name="T117" fmla="*/ 2147483646 h 2057"/>
              <a:gd name="T118" fmla="*/ 2147483646 w 1999"/>
              <a:gd name="T119" fmla="*/ 2147483646 h 20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999"/>
              <a:gd name="T181" fmla="*/ 0 h 2057"/>
              <a:gd name="T182" fmla="*/ 1999 w 1999"/>
              <a:gd name="T183" fmla="*/ 2057 h 20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999" h="2057">
                <a:moveTo>
                  <a:pt x="230" y="1472"/>
                </a:moveTo>
                <a:lnTo>
                  <a:pt x="230" y="1472"/>
                </a:lnTo>
                <a:lnTo>
                  <a:pt x="230" y="1452"/>
                </a:lnTo>
                <a:lnTo>
                  <a:pt x="232" y="1401"/>
                </a:lnTo>
                <a:lnTo>
                  <a:pt x="238" y="1322"/>
                </a:lnTo>
                <a:lnTo>
                  <a:pt x="244" y="1273"/>
                </a:lnTo>
                <a:lnTo>
                  <a:pt x="251" y="1219"/>
                </a:lnTo>
                <a:lnTo>
                  <a:pt x="263" y="1160"/>
                </a:lnTo>
                <a:lnTo>
                  <a:pt x="277" y="1098"/>
                </a:lnTo>
                <a:lnTo>
                  <a:pt x="292" y="1034"/>
                </a:lnTo>
                <a:lnTo>
                  <a:pt x="312" y="966"/>
                </a:lnTo>
                <a:lnTo>
                  <a:pt x="337" y="895"/>
                </a:lnTo>
                <a:lnTo>
                  <a:pt x="364" y="823"/>
                </a:lnTo>
                <a:lnTo>
                  <a:pt x="397" y="751"/>
                </a:lnTo>
                <a:lnTo>
                  <a:pt x="417" y="714"/>
                </a:lnTo>
                <a:lnTo>
                  <a:pt x="436" y="677"/>
                </a:lnTo>
                <a:lnTo>
                  <a:pt x="456" y="642"/>
                </a:lnTo>
                <a:lnTo>
                  <a:pt x="479" y="605"/>
                </a:lnTo>
                <a:lnTo>
                  <a:pt x="502" y="570"/>
                </a:lnTo>
                <a:lnTo>
                  <a:pt x="528" y="535"/>
                </a:lnTo>
                <a:lnTo>
                  <a:pt x="555" y="500"/>
                </a:lnTo>
                <a:lnTo>
                  <a:pt x="582" y="467"/>
                </a:lnTo>
                <a:lnTo>
                  <a:pt x="611" y="432"/>
                </a:lnTo>
                <a:lnTo>
                  <a:pt x="643" y="399"/>
                </a:lnTo>
                <a:lnTo>
                  <a:pt x="676" y="368"/>
                </a:lnTo>
                <a:lnTo>
                  <a:pt x="711" y="337"/>
                </a:lnTo>
                <a:lnTo>
                  <a:pt x="748" y="306"/>
                </a:lnTo>
                <a:lnTo>
                  <a:pt x="787" y="276"/>
                </a:lnTo>
                <a:lnTo>
                  <a:pt x="825" y="247"/>
                </a:lnTo>
                <a:lnTo>
                  <a:pt x="868" y="220"/>
                </a:lnTo>
                <a:lnTo>
                  <a:pt x="911" y="195"/>
                </a:lnTo>
                <a:lnTo>
                  <a:pt x="958" y="169"/>
                </a:lnTo>
                <a:lnTo>
                  <a:pt x="1005" y="146"/>
                </a:lnTo>
                <a:lnTo>
                  <a:pt x="1055" y="125"/>
                </a:lnTo>
                <a:lnTo>
                  <a:pt x="1108" y="103"/>
                </a:lnTo>
                <a:lnTo>
                  <a:pt x="1162" y="84"/>
                </a:lnTo>
                <a:lnTo>
                  <a:pt x="1219" y="68"/>
                </a:lnTo>
                <a:lnTo>
                  <a:pt x="1277" y="53"/>
                </a:lnTo>
                <a:lnTo>
                  <a:pt x="1337" y="39"/>
                </a:lnTo>
                <a:lnTo>
                  <a:pt x="1400" y="27"/>
                </a:lnTo>
                <a:lnTo>
                  <a:pt x="1466" y="18"/>
                </a:lnTo>
                <a:lnTo>
                  <a:pt x="1534" y="10"/>
                </a:lnTo>
                <a:lnTo>
                  <a:pt x="1604" y="4"/>
                </a:lnTo>
                <a:lnTo>
                  <a:pt x="1676" y="2"/>
                </a:lnTo>
                <a:lnTo>
                  <a:pt x="1752" y="0"/>
                </a:lnTo>
                <a:lnTo>
                  <a:pt x="1830" y="2"/>
                </a:lnTo>
                <a:lnTo>
                  <a:pt x="1911" y="6"/>
                </a:lnTo>
                <a:lnTo>
                  <a:pt x="1993" y="12"/>
                </a:lnTo>
                <a:lnTo>
                  <a:pt x="1995" y="29"/>
                </a:lnTo>
                <a:lnTo>
                  <a:pt x="1999" y="76"/>
                </a:lnTo>
                <a:lnTo>
                  <a:pt x="1999" y="109"/>
                </a:lnTo>
                <a:lnTo>
                  <a:pt x="1999" y="148"/>
                </a:lnTo>
                <a:lnTo>
                  <a:pt x="1997" y="193"/>
                </a:lnTo>
                <a:lnTo>
                  <a:pt x="1993" y="243"/>
                </a:lnTo>
                <a:lnTo>
                  <a:pt x="1987" y="298"/>
                </a:lnTo>
                <a:lnTo>
                  <a:pt x="1980" y="356"/>
                </a:lnTo>
                <a:lnTo>
                  <a:pt x="1968" y="417"/>
                </a:lnTo>
                <a:lnTo>
                  <a:pt x="1952" y="481"/>
                </a:lnTo>
                <a:lnTo>
                  <a:pt x="1933" y="547"/>
                </a:lnTo>
                <a:lnTo>
                  <a:pt x="1909" y="615"/>
                </a:lnTo>
                <a:lnTo>
                  <a:pt x="1882" y="685"/>
                </a:lnTo>
                <a:lnTo>
                  <a:pt x="1865" y="720"/>
                </a:lnTo>
                <a:lnTo>
                  <a:pt x="1849" y="755"/>
                </a:lnTo>
                <a:lnTo>
                  <a:pt x="1830" y="790"/>
                </a:lnTo>
                <a:lnTo>
                  <a:pt x="1808" y="825"/>
                </a:lnTo>
                <a:lnTo>
                  <a:pt x="1787" y="860"/>
                </a:lnTo>
                <a:lnTo>
                  <a:pt x="1764" y="895"/>
                </a:lnTo>
                <a:lnTo>
                  <a:pt x="1738" y="929"/>
                </a:lnTo>
                <a:lnTo>
                  <a:pt x="1713" y="964"/>
                </a:lnTo>
                <a:lnTo>
                  <a:pt x="1684" y="999"/>
                </a:lnTo>
                <a:lnTo>
                  <a:pt x="1653" y="1032"/>
                </a:lnTo>
                <a:lnTo>
                  <a:pt x="1621" y="1065"/>
                </a:lnTo>
                <a:lnTo>
                  <a:pt x="1588" y="1096"/>
                </a:lnTo>
                <a:lnTo>
                  <a:pt x="1551" y="1129"/>
                </a:lnTo>
                <a:lnTo>
                  <a:pt x="1514" y="1160"/>
                </a:lnTo>
                <a:lnTo>
                  <a:pt x="1474" y="1189"/>
                </a:lnTo>
                <a:lnTo>
                  <a:pt x="1433" y="1220"/>
                </a:lnTo>
                <a:lnTo>
                  <a:pt x="1388" y="1248"/>
                </a:lnTo>
                <a:lnTo>
                  <a:pt x="1341" y="1277"/>
                </a:lnTo>
                <a:lnTo>
                  <a:pt x="1293" y="1302"/>
                </a:lnTo>
                <a:lnTo>
                  <a:pt x="1242" y="1328"/>
                </a:lnTo>
                <a:lnTo>
                  <a:pt x="1187" y="1353"/>
                </a:lnTo>
                <a:lnTo>
                  <a:pt x="1133" y="1376"/>
                </a:lnTo>
                <a:lnTo>
                  <a:pt x="1075" y="1398"/>
                </a:lnTo>
                <a:lnTo>
                  <a:pt x="1014" y="1419"/>
                </a:lnTo>
                <a:lnTo>
                  <a:pt x="950" y="1438"/>
                </a:lnTo>
                <a:lnTo>
                  <a:pt x="884" y="1456"/>
                </a:lnTo>
                <a:lnTo>
                  <a:pt x="816" y="1472"/>
                </a:lnTo>
                <a:lnTo>
                  <a:pt x="744" y="1487"/>
                </a:lnTo>
                <a:lnTo>
                  <a:pt x="670" y="1499"/>
                </a:lnTo>
                <a:lnTo>
                  <a:pt x="592" y="1510"/>
                </a:lnTo>
                <a:lnTo>
                  <a:pt x="512" y="1520"/>
                </a:lnTo>
                <a:lnTo>
                  <a:pt x="430" y="1528"/>
                </a:lnTo>
                <a:lnTo>
                  <a:pt x="345" y="1532"/>
                </a:lnTo>
                <a:lnTo>
                  <a:pt x="255" y="1536"/>
                </a:lnTo>
                <a:lnTo>
                  <a:pt x="230" y="1586"/>
                </a:lnTo>
                <a:lnTo>
                  <a:pt x="203" y="1641"/>
                </a:lnTo>
                <a:lnTo>
                  <a:pt x="172" y="1711"/>
                </a:lnTo>
                <a:lnTo>
                  <a:pt x="156" y="1750"/>
                </a:lnTo>
                <a:lnTo>
                  <a:pt x="142" y="1791"/>
                </a:lnTo>
                <a:lnTo>
                  <a:pt x="127" y="1834"/>
                </a:lnTo>
                <a:lnTo>
                  <a:pt x="115" y="1876"/>
                </a:lnTo>
                <a:lnTo>
                  <a:pt x="103" y="1919"/>
                </a:lnTo>
                <a:lnTo>
                  <a:pt x="96" y="1962"/>
                </a:lnTo>
                <a:lnTo>
                  <a:pt x="92" y="2003"/>
                </a:lnTo>
                <a:lnTo>
                  <a:pt x="90" y="2044"/>
                </a:lnTo>
                <a:lnTo>
                  <a:pt x="0" y="2057"/>
                </a:lnTo>
                <a:lnTo>
                  <a:pt x="18" y="1991"/>
                </a:lnTo>
                <a:lnTo>
                  <a:pt x="39" y="1919"/>
                </a:lnTo>
                <a:lnTo>
                  <a:pt x="66" y="1832"/>
                </a:lnTo>
                <a:lnTo>
                  <a:pt x="101" y="1736"/>
                </a:lnTo>
                <a:lnTo>
                  <a:pt x="119" y="1688"/>
                </a:lnTo>
                <a:lnTo>
                  <a:pt x="140" y="1639"/>
                </a:lnTo>
                <a:lnTo>
                  <a:pt x="162" y="1592"/>
                </a:lnTo>
                <a:lnTo>
                  <a:pt x="183" y="1547"/>
                </a:lnTo>
                <a:lnTo>
                  <a:pt x="207" y="1507"/>
                </a:lnTo>
                <a:lnTo>
                  <a:pt x="230" y="1472"/>
                </a:lnTo>
                <a:close/>
              </a:path>
            </a:pathLst>
          </a:custGeom>
          <a:solidFill>
            <a:srgbClr val="046FB6"/>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46" name="组合 139"/>
          <p:cNvGrpSpPr/>
          <p:nvPr/>
        </p:nvGrpSpPr>
        <p:grpSpPr>
          <a:xfrm>
            <a:off x="7342192" y="1962291"/>
            <a:ext cx="857250" cy="571500"/>
            <a:chOff x="1283891" y="1695061"/>
            <a:chExt cx="857250" cy="571500"/>
          </a:xfrm>
        </p:grpSpPr>
        <p:sp>
          <p:nvSpPr>
            <p:cNvPr id="47" name="Freeform 13"/>
            <p:cNvSpPr/>
            <p:nvPr/>
          </p:nvSpPr>
          <p:spPr bwMode="auto">
            <a:xfrm>
              <a:off x="1283891" y="1720064"/>
              <a:ext cx="844550" cy="546497"/>
            </a:xfrm>
            <a:custGeom>
              <a:avLst/>
              <a:gdLst>
                <a:gd name="T0" fmla="*/ 11 w 1518"/>
                <a:gd name="T1" fmla="*/ 1308 h 1310"/>
                <a:gd name="T2" fmla="*/ 97 w 1518"/>
                <a:gd name="T3" fmla="*/ 1168 h 1310"/>
                <a:gd name="T4" fmla="*/ 128 w 1518"/>
                <a:gd name="T5" fmla="*/ 1124 h 1310"/>
                <a:gd name="T6" fmla="*/ 206 w 1518"/>
                <a:gd name="T7" fmla="*/ 1022 h 1310"/>
                <a:gd name="T8" fmla="*/ 290 w 1518"/>
                <a:gd name="T9" fmla="*/ 925 h 1310"/>
                <a:gd name="T10" fmla="*/ 335 w 1518"/>
                <a:gd name="T11" fmla="*/ 876 h 1310"/>
                <a:gd name="T12" fmla="*/ 428 w 1518"/>
                <a:gd name="T13" fmla="*/ 783 h 1310"/>
                <a:gd name="T14" fmla="*/ 525 w 1518"/>
                <a:gd name="T15" fmla="*/ 695 h 1310"/>
                <a:gd name="T16" fmla="*/ 677 w 1518"/>
                <a:gd name="T17" fmla="*/ 567 h 1310"/>
                <a:gd name="T18" fmla="*/ 782 w 1518"/>
                <a:gd name="T19" fmla="*/ 485 h 1310"/>
                <a:gd name="T20" fmla="*/ 998 w 1518"/>
                <a:gd name="T21" fmla="*/ 331 h 1310"/>
                <a:gd name="T22" fmla="*/ 1111 w 1518"/>
                <a:gd name="T23" fmla="*/ 257 h 1310"/>
                <a:gd name="T24" fmla="*/ 1308 w 1518"/>
                <a:gd name="T25" fmla="*/ 141 h 1310"/>
                <a:gd name="T26" fmla="*/ 1510 w 1518"/>
                <a:gd name="T27" fmla="*/ 30 h 1310"/>
                <a:gd name="T28" fmla="*/ 1518 w 1518"/>
                <a:gd name="T29" fmla="*/ 20 h 1310"/>
                <a:gd name="T30" fmla="*/ 1516 w 1518"/>
                <a:gd name="T31" fmla="*/ 8 h 1310"/>
                <a:gd name="T32" fmla="*/ 1508 w 1518"/>
                <a:gd name="T33" fmla="*/ 0 h 1310"/>
                <a:gd name="T34" fmla="*/ 1496 w 1518"/>
                <a:gd name="T35" fmla="*/ 0 h 1310"/>
                <a:gd name="T36" fmla="*/ 1444 w 1518"/>
                <a:gd name="T37" fmla="*/ 26 h 1310"/>
                <a:gd name="T38" fmla="*/ 1343 w 1518"/>
                <a:gd name="T39" fmla="*/ 78 h 1310"/>
                <a:gd name="T40" fmla="*/ 1195 w 1518"/>
                <a:gd name="T41" fmla="*/ 168 h 1310"/>
                <a:gd name="T42" fmla="*/ 1097 w 1518"/>
                <a:gd name="T43" fmla="*/ 228 h 1310"/>
                <a:gd name="T44" fmla="*/ 872 w 1518"/>
                <a:gd name="T45" fmla="*/ 380 h 1310"/>
                <a:gd name="T46" fmla="*/ 658 w 1518"/>
                <a:gd name="T47" fmla="*/ 544 h 1310"/>
                <a:gd name="T48" fmla="*/ 554 w 1518"/>
                <a:gd name="T49" fmla="*/ 629 h 1310"/>
                <a:gd name="T50" fmla="*/ 455 w 1518"/>
                <a:gd name="T51" fmla="*/ 717 h 1310"/>
                <a:gd name="T52" fmla="*/ 360 w 1518"/>
                <a:gd name="T53" fmla="*/ 810 h 1310"/>
                <a:gd name="T54" fmla="*/ 268 w 1518"/>
                <a:gd name="T55" fmla="*/ 906 h 1310"/>
                <a:gd name="T56" fmla="*/ 228 w 1518"/>
                <a:gd name="T57" fmla="*/ 952 h 1310"/>
                <a:gd name="T58" fmla="*/ 150 w 1518"/>
                <a:gd name="T59" fmla="*/ 1050 h 1310"/>
                <a:gd name="T60" fmla="*/ 113 w 1518"/>
                <a:gd name="T61" fmla="*/ 1100 h 1310"/>
                <a:gd name="T62" fmla="*/ 48 w 1518"/>
                <a:gd name="T63" fmla="*/ 1198 h 1310"/>
                <a:gd name="T64" fmla="*/ 21 w 1518"/>
                <a:gd name="T65" fmla="*/ 1248 h 1310"/>
                <a:gd name="T66" fmla="*/ 0 w 1518"/>
                <a:gd name="T67" fmla="*/ 1303 h 1310"/>
                <a:gd name="T68" fmla="*/ 0 w 1518"/>
                <a:gd name="T69" fmla="*/ 1307 h 1310"/>
                <a:gd name="T70" fmla="*/ 8 w 1518"/>
                <a:gd name="T71" fmla="*/ 1310 h 1310"/>
                <a:gd name="T72" fmla="*/ 11 w 1518"/>
                <a:gd name="T73" fmla="*/ 1308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18" h="1310">
                  <a:moveTo>
                    <a:pt x="11" y="1308"/>
                  </a:moveTo>
                  <a:lnTo>
                    <a:pt x="11" y="1308"/>
                  </a:lnTo>
                  <a:lnTo>
                    <a:pt x="68" y="1215"/>
                  </a:lnTo>
                  <a:lnTo>
                    <a:pt x="97" y="1168"/>
                  </a:lnTo>
                  <a:lnTo>
                    <a:pt x="128" y="1124"/>
                  </a:lnTo>
                  <a:lnTo>
                    <a:pt x="128" y="1124"/>
                  </a:lnTo>
                  <a:lnTo>
                    <a:pt x="165" y="1071"/>
                  </a:lnTo>
                  <a:lnTo>
                    <a:pt x="206" y="1022"/>
                  </a:lnTo>
                  <a:lnTo>
                    <a:pt x="247" y="972"/>
                  </a:lnTo>
                  <a:lnTo>
                    <a:pt x="290" y="925"/>
                  </a:lnTo>
                  <a:lnTo>
                    <a:pt x="290" y="925"/>
                  </a:lnTo>
                  <a:lnTo>
                    <a:pt x="335" y="876"/>
                  </a:lnTo>
                  <a:lnTo>
                    <a:pt x="381" y="830"/>
                  </a:lnTo>
                  <a:lnTo>
                    <a:pt x="428" y="783"/>
                  </a:lnTo>
                  <a:lnTo>
                    <a:pt x="477" y="738"/>
                  </a:lnTo>
                  <a:lnTo>
                    <a:pt x="525" y="695"/>
                  </a:lnTo>
                  <a:lnTo>
                    <a:pt x="576" y="651"/>
                  </a:lnTo>
                  <a:lnTo>
                    <a:pt x="677" y="567"/>
                  </a:lnTo>
                  <a:lnTo>
                    <a:pt x="677" y="567"/>
                  </a:lnTo>
                  <a:lnTo>
                    <a:pt x="782" y="485"/>
                  </a:lnTo>
                  <a:lnTo>
                    <a:pt x="889" y="407"/>
                  </a:lnTo>
                  <a:lnTo>
                    <a:pt x="998" y="331"/>
                  </a:lnTo>
                  <a:lnTo>
                    <a:pt x="1111" y="257"/>
                  </a:lnTo>
                  <a:lnTo>
                    <a:pt x="1111" y="257"/>
                  </a:lnTo>
                  <a:lnTo>
                    <a:pt x="1208" y="197"/>
                  </a:lnTo>
                  <a:lnTo>
                    <a:pt x="1308" y="141"/>
                  </a:lnTo>
                  <a:lnTo>
                    <a:pt x="1510" y="30"/>
                  </a:lnTo>
                  <a:lnTo>
                    <a:pt x="1510" y="30"/>
                  </a:lnTo>
                  <a:lnTo>
                    <a:pt x="1514" y="24"/>
                  </a:lnTo>
                  <a:lnTo>
                    <a:pt x="1518" y="20"/>
                  </a:lnTo>
                  <a:lnTo>
                    <a:pt x="1518" y="14"/>
                  </a:lnTo>
                  <a:lnTo>
                    <a:pt x="1516" y="8"/>
                  </a:lnTo>
                  <a:lnTo>
                    <a:pt x="1514" y="4"/>
                  </a:lnTo>
                  <a:lnTo>
                    <a:pt x="1508" y="0"/>
                  </a:lnTo>
                  <a:lnTo>
                    <a:pt x="1502" y="0"/>
                  </a:lnTo>
                  <a:lnTo>
                    <a:pt x="1496" y="0"/>
                  </a:lnTo>
                  <a:lnTo>
                    <a:pt x="1496" y="0"/>
                  </a:lnTo>
                  <a:lnTo>
                    <a:pt x="1444" y="26"/>
                  </a:lnTo>
                  <a:lnTo>
                    <a:pt x="1393" y="51"/>
                  </a:lnTo>
                  <a:lnTo>
                    <a:pt x="1343" y="78"/>
                  </a:lnTo>
                  <a:lnTo>
                    <a:pt x="1292" y="108"/>
                  </a:lnTo>
                  <a:lnTo>
                    <a:pt x="1195" y="168"/>
                  </a:lnTo>
                  <a:lnTo>
                    <a:pt x="1097" y="228"/>
                  </a:lnTo>
                  <a:lnTo>
                    <a:pt x="1097" y="228"/>
                  </a:lnTo>
                  <a:lnTo>
                    <a:pt x="985" y="304"/>
                  </a:lnTo>
                  <a:lnTo>
                    <a:pt x="872" y="380"/>
                  </a:lnTo>
                  <a:lnTo>
                    <a:pt x="763" y="462"/>
                  </a:lnTo>
                  <a:lnTo>
                    <a:pt x="658" y="544"/>
                  </a:lnTo>
                  <a:lnTo>
                    <a:pt x="658" y="544"/>
                  </a:lnTo>
                  <a:lnTo>
                    <a:pt x="554" y="629"/>
                  </a:lnTo>
                  <a:lnTo>
                    <a:pt x="504" y="672"/>
                  </a:lnTo>
                  <a:lnTo>
                    <a:pt x="455" y="717"/>
                  </a:lnTo>
                  <a:lnTo>
                    <a:pt x="407" y="763"/>
                  </a:lnTo>
                  <a:lnTo>
                    <a:pt x="360" y="810"/>
                  </a:lnTo>
                  <a:lnTo>
                    <a:pt x="313" y="857"/>
                  </a:lnTo>
                  <a:lnTo>
                    <a:pt x="268" y="906"/>
                  </a:lnTo>
                  <a:lnTo>
                    <a:pt x="268" y="906"/>
                  </a:lnTo>
                  <a:lnTo>
                    <a:pt x="228" y="952"/>
                  </a:lnTo>
                  <a:lnTo>
                    <a:pt x="187" y="1001"/>
                  </a:lnTo>
                  <a:lnTo>
                    <a:pt x="150" y="1050"/>
                  </a:lnTo>
                  <a:lnTo>
                    <a:pt x="113" y="1100"/>
                  </a:lnTo>
                  <a:lnTo>
                    <a:pt x="113" y="1100"/>
                  </a:lnTo>
                  <a:lnTo>
                    <a:pt x="80" y="1147"/>
                  </a:lnTo>
                  <a:lnTo>
                    <a:pt x="48" y="1198"/>
                  </a:lnTo>
                  <a:lnTo>
                    <a:pt x="35" y="1223"/>
                  </a:lnTo>
                  <a:lnTo>
                    <a:pt x="21" y="1248"/>
                  </a:lnTo>
                  <a:lnTo>
                    <a:pt x="10" y="1275"/>
                  </a:lnTo>
                  <a:lnTo>
                    <a:pt x="0" y="1303"/>
                  </a:lnTo>
                  <a:lnTo>
                    <a:pt x="0" y="1303"/>
                  </a:lnTo>
                  <a:lnTo>
                    <a:pt x="0" y="1307"/>
                  </a:lnTo>
                  <a:lnTo>
                    <a:pt x="4" y="1310"/>
                  </a:lnTo>
                  <a:lnTo>
                    <a:pt x="8" y="1310"/>
                  </a:lnTo>
                  <a:lnTo>
                    <a:pt x="11" y="1308"/>
                  </a:lnTo>
                  <a:lnTo>
                    <a:pt x="11" y="1308"/>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nvGrpSpPr>
            <p:cNvPr id="48" name="组合 141"/>
            <p:cNvGrpSpPr/>
            <p:nvPr/>
          </p:nvGrpSpPr>
          <p:grpSpPr>
            <a:xfrm>
              <a:off x="1320404" y="1695061"/>
              <a:ext cx="820737" cy="522685"/>
              <a:chOff x="1320404" y="1695061"/>
              <a:chExt cx="820737" cy="522685"/>
            </a:xfrm>
          </p:grpSpPr>
          <p:sp>
            <p:nvSpPr>
              <p:cNvPr id="49" name="Freeform 14"/>
              <p:cNvSpPr/>
              <p:nvPr/>
            </p:nvSpPr>
            <p:spPr bwMode="auto">
              <a:xfrm>
                <a:off x="1910954" y="1695061"/>
                <a:ext cx="117475" cy="122635"/>
              </a:xfrm>
              <a:custGeom>
                <a:avLst/>
                <a:gdLst>
                  <a:gd name="T0" fmla="*/ 196 w 212"/>
                  <a:gd name="T1" fmla="*/ 0 h 294"/>
                  <a:gd name="T2" fmla="*/ 196 w 212"/>
                  <a:gd name="T3" fmla="*/ 0 h 294"/>
                  <a:gd name="T4" fmla="*/ 181 w 212"/>
                  <a:gd name="T5" fmla="*/ 14 h 294"/>
                  <a:gd name="T6" fmla="*/ 163 w 212"/>
                  <a:gd name="T7" fmla="*/ 25 h 294"/>
                  <a:gd name="T8" fmla="*/ 150 w 212"/>
                  <a:gd name="T9" fmla="*/ 41 h 294"/>
                  <a:gd name="T10" fmla="*/ 134 w 212"/>
                  <a:gd name="T11" fmla="*/ 57 h 294"/>
                  <a:gd name="T12" fmla="*/ 109 w 212"/>
                  <a:gd name="T13" fmla="*/ 90 h 294"/>
                  <a:gd name="T14" fmla="*/ 85 w 212"/>
                  <a:gd name="T15" fmla="*/ 125 h 294"/>
                  <a:gd name="T16" fmla="*/ 64 w 212"/>
                  <a:gd name="T17" fmla="*/ 162 h 294"/>
                  <a:gd name="T18" fmla="*/ 44 w 212"/>
                  <a:gd name="T19" fmla="*/ 199 h 294"/>
                  <a:gd name="T20" fmla="*/ 23 w 212"/>
                  <a:gd name="T21" fmla="*/ 236 h 294"/>
                  <a:gd name="T22" fmla="*/ 2 w 212"/>
                  <a:gd name="T23" fmla="*/ 271 h 294"/>
                  <a:gd name="T24" fmla="*/ 2 w 212"/>
                  <a:gd name="T25" fmla="*/ 271 h 294"/>
                  <a:gd name="T26" fmla="*/ 0 w 212"/>
                  <a:gd name="T27" fmla="*/ 277 h 294"/>
                  <a:gd name="T28" fmla="*/ 0 w 212"/>
                  <a:gd name="T29" fmla="*/ 282 h 294"/>
                  <a:gd name="T30" fmla="*/ 4 w 212"/>
                  <a:gd name="T31" fmla="*/ 288 h 294"/>
                  <a:gd name="T32" fmla="*/ 7 w 212"/>
                  <a:gd name="T33" fmla="*/ 292 h 294"/>
                  <a:gd name="T34" fmla="*/ 11 w 212"/>
                  <a:gd name="T35" fmla="*/ 294 h 294"/>
                  <a:gd name="T36" fmla="*/ 17 w 212"/>
                  <a:gd name="T37" fmla="*/ 294 h 294"/>
                  <a:gd name="T38" fmla="*/ 23 w 212"/>
                  <a:gd name="T39" fmla="*/ 292 h 294"/>
                  <a:gd name="T40" fmla="*/ 27 w 212"/>
                  <a:gd name="T41" fmla="*/ 288 h 294"/>
                  <a:gd name="T42" fmla="*/ 27 w 212"/>
                  <a:gd name="T43" fmla="*/ 288 h 294"/>
                  <a:gd name="T44" fmla="*/ 48 w 212"/>
                  <a:gd name="T45" fmla="*/ 253 h 294"/>
                  <a:gd name="T46" fmla="*/ 68 w 212"/>
                  <a:gd name="T47" fmla="*/ 216 h 294"/>
                  <a:gd name="T48" fmla="*/ 107 w 212"/>
                  <a:gd name="T49" fmla="*/ 146 h 294"/>
                  <a:gd name="T50" fmla="*/ 130 w 212"/>
                  <a:gd name="T51" fmla="*/ 111 h 294"/>
                  <a:gd name="T52" fmla="*/ 153 w 212"/>
                  <a:gd name="T53" fmla="*/ 78 h 294"/>
                  <a:gd name="T54" fmla="*/ 179 w 212"/>
                  <a:gd name="T55" fmla="*/ 47 h 294"/>
                  <a:gd name="T56" fmla="*/ 208 w 212"/>
                  <a:gd name="T57" fmla="*/ 18 h 294"/>
                  <a:gd name="T58" fmla="*/ 208 w 212"/>
                  <a:gd name="T59" fmla="*/ 18 h 294"/>
                  <a:gd name="T60" fmla="*/ 210 w 212"/>
                  <a:gd name="T61" fmla="*/ 16 h 294"/>
                  <a:gd name="T62" fmla="*/ 212 w 212"/>
                  <a:gd name="T63" fmla="*/ 12 h 294"/>
                  <a:gd name="T64" fmla="*/ 212 w 212"/>
                  <a:gd name="T65" fmla="*/ 8 h 294"/>
                  <a:gd name="T66" fmla="*/ 210 w 212"/>
                  <a:gd name="T67" fmla="*/ 4 h 294"/>
                  <a:gd name="T68" fmla="*/ 208 w 212"/>
                  <a:gd name="T69" fmla="*/ 2 h 294"/>
                  <a:gd name="T70" fmla="*/ 204 w 212"/>
                  <a:gd name="T71" fmla="*/ 0 h 294"/>
                  <a:gd name="T72" fmla="*/ 200 w 212"/>
                  <a:gd name="T73" fmla="*/ 0 h 294"/>
                  <a:gd name="T74" fmla="*/ 196 w 212"/>
                  <a:gd name="T75" fmla="*/ 0 h 294"/>
                  <a:gd name="T76" fmla="*/ 196 w 212"/>
                  <a:gd name="T77" fmla="*/ 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12" h="294">
                    <a:moveTo>
                      <a:pt x="196" y="0"/>
                    </a:moveTo>
                    <a:lnTo>
                      <a:pt x="196" y="0"/>
                    </a:lnTo>
                    <a:lnTo>
                      <a:pt x="181" y="14"/>
                    </a:lnTo>
                    <a:lnTo>
                      <a:pt x="163" y="25"/>
                    </a:lnTo>
                    <a:lnTo>
                      <a:pt x="150" y="41"/>
                    </a:lnTo>
                    <a:lnTo>
                      <a:pt x="134" y="57"/>
                    </a:lnTo>
                    <a:lnTo>
                      <a:pt x="109" y="90"/>
                    </a:lnTo>
                    <a:lnTo>
                      <a:pt x="85" y="125"/>
                    </a:lnTo>
                    <a:lnTo>
                      <a:pt x="64" y="162"/>
                    </a:lnTo>
                    <a:lnTo>
                      <a:pt x="44" y="199"/>
                    </a:lnTo>
                    <a:lnTo>
                      <a:pt x="23" y="236"/>
                    </a:lnTo>
                    <a:lnTo>
                      <a:pt x="2" y="271"/>
                    </a:lnTo>
                    <a:lnTo>
                      <a:pt x="2" y="271"/>
                    </a:lnTo>
                    <a:lnTo>
                      <a:pt x="0" y="277"/>
                    </a:lnTo>
                    <a:lnTo>
                      <a:pt x="0" y="282"/>
                    </a:lnTo>
                    <a:lnTo>
                      <a:pt x="4" y="288"/>
                    </a:lnTo>
                    <a:lnTo>
                      <a:pt x="7" y="292"/>
                    </a:lnTo>
                    <a:lnTo>
                      <a:pt x="11" y="294"/>
                    </a:lnTo>
                    <a:lnTo>
                      <a:pt x="17" y="294"/>
                    </a:lnTo>
                    <a:lnTo>
                      <a:pt x="23" y="292"/>
                    </a:lnTo>
                    <a:lnTo>
                      <a:pt x="27" y="288"/>
                    </a:lnTo>
                    <a:lnTo>
                      <a:pt x="27" y="288"/>
                    </a:lnTo>
                    <a:lnTo>
                      <a:pt x="48" y="253"/>
                    </a:lnTo>
                    <a:lnTo>
                      <a:pt x="68" y="216"/>
                    </a:lnTo>
                    <a:lnTo>
                      <a:pt x="107" y="146"/>
                    </a:lnTo>
                    <a:lnTo>
                      <a:pt x="130" y="111"/>
                    </a:lnTo>
                    <a:lnTo>
                      <a:pt x="153" y="78"/>
                    </a:lnTo>
                    <a:lnTo>
                      <a:pt x="179" y="47"/>
                    </a:lnTo>
                    <a:lnTo>
                      <a:pt x="208" y="18"/>
                    </a:lnTo>
                    <a:lnTo>
                      <a:pt x="208" y="18"/>
                    </a:lnTo>
                    <a:lnTo>
                      <a:pt x="210" y="16"/>
                    </a:lnTo>
                    <a:lnTo>
                      <a:pt x="212" y="12"/>
                    </a:lnTo>
                    <a:lnTo>
                      <a:pt x="212" y="8"/>
                    </a:lnTo>
                    <a:lnTo>
                      <a:pt x="210" y="4"/>
                    </a:lnTo>
                    <a:lnTo>
                      <a:pt x="208" y="2"/>
                    </a:lnTo>
                    <a:lnTo>
                      <a:pt x="204" y="0"/>
                    </a:lnTo>
                    <a:lnTo>
                      <a:pt x="200" y="0"/>
                    </a:lnTo>
                    <a:lnTo>
                      <a:pt x="196" y="0"/>
                    </a:lnTo>
                    <a:lnTo>
                      <a:pt x="196"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50" name="Freeform 15"/>
              <p:cNvSpPr/>
              <p:nvPr/>
            </p:nvSpPr>
            <p:spPr bwMode="auto">
              <a:xfrm>
                <a:off x="1637904" y="1715302"/>
                <a:ext cx="142875" cy="244078"/>
              </a:xfrm>
              <a:custGeom>
                <a:avLst/>
                <a:gdLst>
                  <a:gd name="T0" fmla="*/ 242 w 257"/>
                  <a:gd name="T1" fmla="*/ 4 h 584"/>
                  <a:gd name="T2" fmla="*/ 242 w 257"/>
                  <a:gd name="T3" fmla="*/ 4 h 584"/>
                  <a:gd name="T4" fmla="*/ 209 w 257"/>
                  <a:gd name="T5" fmla="*/ 70 h 584"/>
                  <a:gd name="T6" fmla="*/ 175 w 257"/>
                  <a:gd name="T7" fmla="*/ 138 h 584"/>
                  <a:gd name="T8" fmla="*/ 113 w 257"/>
                  <a:gd name="T9" fmla="*/ 272 h 584"/>
                  <a:gd name="T10" fmla="*/ 113 w 257"/>
                  <a:gd name="T11" fmla="*/ 272 h 584"/>
                  <a:gd name="T12" fmla="*/ 80 w 257"/>
                  <a:gd name="T13" fmla="*/ 344 h 584"/>
                  <a:gd name="T14" fmla="*/ 51 w 257"/>
                  <a:gd name="T15" fmla="*/ 416 h 584"/>
                  <a:gd name="T16" fmla="*/ 24 w 257"/>
                  <a:gd name="T17" fmla="*/ 488 h 584"/>
                  <a:gd name="T18" fmla="*/ 12 w 257"/>
                  <a:gd name="T19" fmla="*/ 525 h 584"/>
                  <a:gd name="T20" fmla="*/ 2 w 257"/>
                  <a:gd name="T21" fmla="*/ 564 h 584"/>
                  <a:gd name="T22" fmla="*/ 2 w 257"/>
                  <a:gd name="T23" fmla="*/ 564 h 584"/>
                  <a:gd name="T24" fmla="*/ 0 w 257"/>
                  <a:gd name="T25" fmla="*/ 570 h 584"/>
                  <a:gd name="T26" fmla="*/ 2 w 257"/>
                  <a:gd name="T27" fmla="*/ 576 h 584"/>
                  <a:gd name="T28" fmla="*/ 6 w 257"/>
                  <a:gd name="T29" fmla="*/ 580 h 584"/>
                  <a:gd name="T30" fmla="*/ 12 w 257"/>
                  <a:gd name="T31" fmla="*/ 582 h 584"/>
                  <a:gd name="T32" fmla="*/ 18 w 257"/>
                  <a:gd name="T33" fmla="*/ 584 h 584"/>
                  <a:gd name="T34" fmla="*/ 22 w 257"/>
                  <a:gd name="T35" fmla="*/ 582 h 584"/>
                  <a:gd name="T36" fmla="*/ 26 w 257"/>
                  <a:gd name="T37" fmla="*/ 580 h 584"/>
                  <a:gd name="T38" fmla="*/ 29 w 257"/>
                  <a:gd name="T39" fmla="*/ 574 h 584"/>
                  <a:gd name="T40" fmla="*/ 29 w 257"/>
                  <a:gd name="T41" fmla="*/ 574 h 584"/>
                  <a:gd name="T42" fmla="*/ 39 w 257"/>
                  <a:gd name="T43" fmla="*/ 537 h 584"/>
                  <a:gd name="T44" fmla="*/ 51 w 257"/>
                  <a:gd name="T45" fmla="*/ 502 h 584"/>
                  <a:gd name="T46" fmla="*/ 76 w 257"/>
                  <a:gd name="T47" fmla="*/ 432 h 584"/>
                  <a:gd name="T48" fmla="*/ 103 w 257"/>
                  <a:gd name="T49" fmla="*/ 364 h 584"/>
                  <a:gd name="T50" fmla="*/ 135 w 257"/>
                  <a:gd name="T51" fmla="*/ 296 h 584"/>
                  <a:gd name="T52" fmla="*/ 135 w 257"/>
                  <a:gd name="T53" fmla="*/ 296 h 584"/>
                  <a:gd name="T54" fmla="*/ 168 w 257"/>
                  <a:gd name="T55" fmla="*/ 226 h 584"/>
                  <a:gd name="T56" fmla="*/ 201 w 257"/>
                  <a:gd name="T57" fmla="*/ 156 h 584"/>
                  <a:gd name="T58" fmla="*/ 216 w 257"/>
                  <a:gd name="T59" fmla="*/ 120 h 584"/>
                  <a:gd name="T60" fmla="*/ 232 w 257"/>
                  <a:gd name="T61" fmla="*/ 84 h 584"/>
                  <a:gd name="T62" fmla="*/ 245 w 257"/>
                  <a:gd name="T63" fmla="*/ 48 h 584"/>
                  <a:gd name="T64" fmla="*/ 257 w 257"/>
                  <a:gd name="T65" fmla="*/ 11 h 584"/>
                  <a:gd name="T66" fmla="*/ 257 w 257"/>
                  <a:gd name="T67" fmla="*/ 11 h 584"/>
                  <a:gd name="T68" fmla="*/ 255 w 257"/>
                  <a:gd name="T69" fmla="*/ 6 h 584"/>
                  <a:gd name="T70" fmla="*/ 251 w 257"/>
                  <a:gd name="T71" fmla="*/ 2 h 584"/>
                  <a:gd name="T72" fmla="*/ 247 w 257"/>
                  <a:gd name="T73" fmla="*/ 0 h 584"/>
                  <a:gd name="T74" fmla="*/ 244 w 257"/>
                  <a:gd name="T75" fmla="*/ 2 h 584"/>
                  <a:gd name="T76" fmla="*/ 242 w 257"/>
                  <a:gd name="T77" fmla="*/ 4 h 584"/>
                  <a:gd name="T78" fmla="*/ 242 w 257"/>
                  <a:gd name="T79" fmla="*/ 4 h 5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7" h="584">
                    <a:moveTo>
                      <a:pt x="242" y="4"/>
                    </a:moveTo>
                    <a:lnTo>
                      <a:pt x="242" y="4"/>
                    </a:lnTo>
                    <a:lnTo>
                      <a:pt x="209" y="70"/>
                    </a:lnTo>
                    <a:lnTo>
                      <a:pt x="175" y="138"/>
                    </a:lnTo>
                    <a:lnTo>
                      <a:pt x="113" y="272"/>
                    </a:lnTo>
                    <a:lnTo>
                      <a:pt x="113" y="272"/>
                    </a:lnTo>
                    <a:lnTo>
                      <a:pt x="80" y="344"/>
                    </a:lnTo>
                    <a:lnTo>
                      <a:pt x="51" y="416"/>
                    </a:lnTo>
                    <a:lnTo>
                      <a:pt x="24" y="488"/>
                    </a:lnTo>
                    <a:lnTo>
                      <a:pt x="12" y="525"/>
                    </a:lnTo>
                    <a:lnTo>
                      <a:pt x="2" y="564"/>
                    </a:lnTo>
                    <a:lnTo>
                      <a:pt x="2" y="564"/>
                    </a:lnTo>
                    <a:lnTo>
                      <a:pt x="0" y="570"/>
                    </a:lnTo>
                    <a:lnTo>
                      <a:pt x="2" y="576"/>
                    </a:lnTo>
                    <a:lnTo>
                      <a:pt x="6" y="580"/>
                    </a:lnTo>
                    <a:lnTo>
                      <a:pt x="12" y="582"/>
                    </a:lnTo>
                    <a:lnTo>
                      <a:pt x="18" y="584"/>
                    </a:lnTo>
                    <a:lnTo>
                      <a:pt x="22" y="582"/>
                    </a:lnTo>
                    <a:lnTo>
                      <a:pt x="26" y="580"/>
                    </a:lnTo>
                    <a:lnTo>
                      <a:pt x="29" y="574"/>
                    </a:lnTo>
                    <a:lnTo>
                      <a:pt x="29" y="574"/>
                    </a:lnTo>
                    <a:lnTo>
                      <a:pt x="39" y="537"/>
                    </a:lnTo>
                    <a:lnTo>
                      <a:pt x="51" y="502"/>
                    </a:lnTo>
                    <a:lnTo>
                      <a:pt x="76" y="432"/>
                    </a:lnTo>
                    <a:lnTo>
                      <a:pt x="103" y="364"/>
                    </a:lnTo>
                    <a:lnTo>
                      <a:pt x="135" y="296"/>
                    </a:lnTo>
                    <a:lnTo>
                      <a:pt x="135" y="296"/>
                    </a:lnTo>
                    <a:lnTo>
                      <a:pt x="168" y="226"/>
                    </a:lnTo>
                    <a:lnTo>
                      <a:pt x="201" y="156"/>
                    </a:lnTo>
                    <a:lnTo>
                      <a:pt x="216" y="120"/>
                    </a:lnTo>
                    <a:lnTo>
                      <a:pt x="232" y="84"/>
                    </a:lnTo>
                    <a:lnTo>
                      <a:pt x="245" y="48"/>
                    </a:lnTo>
                    <a:lnTo>
                      <a:pt x="257" y="11"/>
                    </a:lnTo>
                    <a:lnTo>
                      <a:pt x="257" y="11"/>
                    </a:lnTo>
                    <a:lnTo>
                      <a:pt x="255" y="6"/>
                    </a:lnTo>
                    <a:lnTo>
                      <a:pt x="251" y="2"/>
                    </a:lnTo>
                    <a:lnTo>
                      <a:pt x="247" y="0"/>
                    </a:lnTo>
                    <a:lnTo>
                      <a:pt x="244" y="2"/>
                    </a:lnTo>
                    <a:lnTo>
                      <a:pt x="242" y="4"/>
                    </a:lnTo>
                    <a:lnTo>
                      <a:pt x="242" y="4"/>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51" name="Freeform 16"/>
              <p:cNvSpPr/>
              <p:nvPr/>
            </p:nvSpPr>
            <p:spPr bwMode="auto">
              <a:xfrm>
                <a:off x="1391842" y="1798645"/>
                <a:ext cx="187325" cy="340519"/>
              </a:xfrm>
              <a:custGeom>
                <a:avLst/>
                <a:gdLst>
                  <a:gd name="T0" fmla="*/ 325 w 338"/>
                  <a:gd name="T1" fmla="*/ 0 h 816"/>
                  <a:gd name="T2" fmla="*/ 325 w 338"/>
                  <a:gd name="T3" fmla="*/ 0 h 816"/>
                  <a:gd name="T4" fmla="*/ 305 w 338"/>
                  <a:gd name="T5" fmla="*/ 18 h 816"/>
                  <a:gd name="T6" fmla="*/ 286 w 338"/>
                  <a:gd name="T7" fmla="*/ 35 h 816"/>
                  <a:gd name="T8" fmla="*/ 268 w 338"/>
                  <a:gd name="T9" fmla="*/ 55 h 816"/>
                  <a:gd name="T10" fmla="*/ 251 w 338"/>
                  <a:gd name="T11" fmla="*/ 76 h 816"/>
                  <a:gd name="T12" fmla="*/ 235 w 338"/>
                  <a:gd name="T13" fmla="*/ 98 h 816"/>
                  <a:gd name="T14" fmla="*/ 219 w 338"/>
                  <a:gd name="T15" fmla="*/ 121 h 816"/>
                  <a:gd name="T16" fmla="*/ 192 w 338"/>
                  <a:gd name="T17" fmla="*/ 170 h 816"/>
                  <a:gd name="T18" fmla="*/ 169 w 338"/>
                  <a:gd name="T19" fmla="*/ 218 h 816"/>
                  <a:gd name="T20" fmla="*/ 146 w 338"/>
                  <a:gd name="T21" fmla="*/ 269 h 816"/>
                  <a:gd name="T22" fmla="*/ 126 w 338"/>
                  <a:gd name="T23" fmla="*/ 319 h 816"/>
                  <a:gd name="T24" fmla="*/ 109 w 338"/>
                  <a:gd name="T25" fmla="*/ 366 h 816"/>
                  <a:gd name="T26" fmla="*/ 109 w 338"/>
                  <a:gd name="T27" fmla="*/ 366 h 816"/>
                  <a:gd name="T28" fmla="*/ 89 w 338"/>
                  <a:gd name="T29" fmla="*/ 419 h 816"/>
                  <a:gd name="T30" fmla="*/ 72 w 338"/>
                  <a:gd name="T31" fmla="*/ 471 h 816"/>
                  <a:gd name="T32" fmla="*/ 54 w 338"/>
                  <a:gd name="T33" fmla="*/ 526 h 816"/>
                  <a:gd name="T34" fmla="*/ 40 w 338"/>
                  <a:gd name="T35" fmla="*/ 580 h 816"/>
                  <a:gd name="T36" fmla="*/ 27 w 338"/>
                  <a:gd name="T37" fmla="*/ 635 h 816"/>
                  <a:gd name="T38" fmla="*/ 15 w 338"/>
                  <a:gd name="T39" fmla="*/ 689 h 816"/>
                  <a:gd name="T40" fmla="*/ 7 w 338"/>
                  <a:gd name="T41" fmla="*/ 744 h 816"/>
                  <a:gd name="T42" fmla="*/ 0 w 338"/>
                  <a:gd name="T43" fmla="*/ 800 h 816"/>
                  <a:gd name="T44" fmla="*/ 0 w 338"/>
                  <a:gd name="T45" fmla="*/ 800 h 816"/>
                  <a:gd name="T46" fmla="*/ 0 w 338"/>
                  <a:gd name="T47" fmla="*/ 806 h 816"/>
                  <a:gd name="T48" fmla="*/ 3 w 338"/>
                  <a:gd name="T49" fmla="*/ 812 h 816"/>
                  <a:gd name="T50" fmla="*/ 7 w 338"/>
                  <a:gd name="T51" fmla="*/ 814 h 816"/>
                  <a:gd name="T52" fmla="*/ 13 w 338"/>
                  <a:gd name="T53" fmla="*/ 816 h 816"/>
                  <a:gd name="T54" fmla="*/ 19 w 338"/>
                  <a:gd name="T55" fmla="*/ 816 h 816"/>
                  <a:gd name="T56" fmla="*/ 25 w 338"/>
                  <a:gd name="T57" fmla="*/ 814 h 816"/>
                  <a:gd name="T58" fmla="*/ 29 w 338"/>
                  <a:gd name="T59" fmla="*/ 808 h 816"/>
                  <a:gd name="T60" fmla="*/ 31 w 338"/>
                  <a:gd name="T61" fmla="*/ 802 h 816"/>
                  <a:gd name="T62" fmla="*/ 31 w 338"/>
                  <a:gd name="T63" fmla="*/ 802 h 816"/>
                  <a:gd name="T64" fmla="*/ 37 w 338"/>
                  <a:gd name="T65" fmla="*/ 750 h 816"/>
                  <a:gd name="T66" fmla="*/ 46 w 338"/>
                  <a:gd name="T67" fmla="*/ 697 h 816"/>
                  <a:gd name="T68" fmla="*/ 56 w 338"/>
                  <a:gd name="T69" fmla="*/ 645 h 816"/>
                  <a:gd name="T70" fmla="*/ 70 w 338"/>
                  <a:gd name="T71" fmla="*/ 592 h 816"/>
                  <a:gd name="T72" fmla="*/ 83 w 338"/>
                  <a:gd name="T73" fmla="*/ 541 h 816"/>
                  <a:gd name="T74" fmla="*/ 99 w 338"/>
                  <a:gd name="T75" fmla="*/ 489 h 816"/>
                  <a:gd name="T76" fmla="*/ 114 w 338"/>
                  <a:gd name="T77" fmla="*/ 438 h 816"/>
                  <a:gd name="T78" fmla="*/ 132 w 338"/>
                  <a:gd name="T79" fmla="*/ 388 h 816"/>
                  <a:gd name="T80" fmla="*/ 132 w 338"/>
                  <a:gd name="T81" fmla="*/ 388 h 816"/>
                  <a:gd name="T82" fmla="*/ 151 w 338"/>
                  <a:gd name="T83" fmla="*/ 337 h 816"/>
                  <a:gd name="T84" fmla="*/ 171 w 338"/>
                  <a:gd name="T85" fmla="*/ 286 h 816"/>
                  <a:gd name="T86" fmla="*/ 192 w 338"/>
                  <a:gd name="T87" fmla="*/ 238 h 816"/>
                  <a:gd name="T88" fmla="*/ 218 w 338"/>
                  <a:gd name="T89" fmla="*/ 189 h 816"/>
                  <a:gd name="T90" fmla="*/ 243 w 338"/>
                  <a:gd name="T91" fmla="*/ 142 h 816"/>
                  <a:gd name="T92" fmla="*/ 272 w 338"/>
                  <a:gd name="T93" fmla="*/ 98 h 816"/>
                  <a:gd name="T94" fmla="*/ 301 w 338"/>
                  <a:gd name="T95" fmla="*/ 53 h 816"/>
                  <a:gd name="T96" fmla="*/ 336 w 338"/>
                  <a:gd name="T97" fmla="*/ 10 h 816"/>
                  <a:gd name="T98" fmla="*/ 336 w 338"/>
                  <a:gd name="T99" fmla="*/ 10 h 816"/>
                  <a:gd name="T100" fmla="*/ 338 w 338"/>
                  <a:gd name="T101" fmla="*/ 8 h 816"/>
                  <a:gd name="T102" fmla="*/ 338 w 338"/>
                  <a:gd name="T103" fmla="*/ 6 h 816"/>
                  <a:gd name="T104" fmla="*/ 334 w 338"/>
                  <a:gd name="T105" fmla="*/ 2 h 816"/>
                  <a:gd name="T106" fmla="*/ 330 w 338"/>
                  <a:gd name="T107" fmla="*/ 0 h 816"/>
                  <a:gd name="T108" fmla="*/ 325 w 338"/>
                  <a:gd name="T109" fmla="*/ 0 h 816"/>
                  <a:gd name="T110" fmla="*/ 325 w 338"/>
                  <a:gd name="T111" fmla="*/ 0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38" h="816">
                    <a:moveTo>
                      <a:pt x="325" y="0"/>
                    </a:moveTo>
                    <a:lnTo>
                      <a:pt x="325" y="0"/>
                    </a:lnTo>
                    <a:lnTo>
                      <a:pt x="305" y="18"/>
                    </a:lnTo>
                    <a:lnTo>
                      <a:pt x="286" y="35"/>
                    </a:lnTo>
                    <a:lnTo>
                      <a:pt x="268" y="55"/>
                    </a:lnTo>
                    <a:lnTo>
                      <a:pt x="251" y="76"/>
                    </a:lnTo>
                    <a:lnTo>
                      <a:pt x="235" y="98"/>
                    </a:lnTo>
                    <a:lnTo>
                      <a:pt x="219" y="121"/>
                    </a:lnTo>
                    <a:lnTo>
                      <a:pt x="192" y="170"/>
                    </a:lnTo>
                    <a:lnTo>
                      <a:pt x="169" y="218"/>
                    </a:lnTo>
                    <a:lnTo>
                      <a:pt x="146" y="269"/>
                    </a:lnTo>
                    <a:lnTo>
                      <a:pt x="126" y="319"/>
                    </a:lnTo>
                    <a:lnTo>
                      <a:pt x="109" y="366"/>
                    </a:lnTo>
                    <a:lnTo>
                      <a:pt x="109" y="366"/>
                    </a:lnTo>
                    <a:lnTo>
                      <a:pt x="89" y="419"/>
                    </a:lnTo>
                    <a:lnTo>
                      <a:pt x="72" y="471"/>
                    </a:lnTo>
                    <a:lnTo>
                      <a:pt x="54" y="526"/>
                    </a:lnTo>
                    <a:lnTo>
                      <a:pt x="40" y="580"/>
                    </a:lnTo>
                    <a:lnTo>
                      <a:pt x="27" y="635"/>
                    </a:lnTo>
                    <a:lnTo>
                      <a:pt x="15" y="689"/>
                    </a:lnTo>
                    <a:lnTo>
                      <a:pt x="7" y="744"/>
                    </a:lnTo>
                    <a:lnTo>
                      <a:pt x="0" y="800"/>
                    </a:lnTo>
                    <a:lnTo>
                      <a:pt x="0" y="800"/>
                    </a:lnTo>
                    <a:lnTo>
                      <a:pt x="0" y="806"/>
                    </a:lnTo>
                    <a:lnTo>
                      <a:pt x="3" y="812"/>
                    </a:lnTo>
                    <a:lnTo>
                      <a:pt x="7" y="814"/>
                    </a:lnTo>
                    <a:lnTo>
                      <a:pt x="13" y="816"/>
                    </a:lnTo>
                    <a:lnTo>
                      <a:pt x="19" y="816"/>
                    </a:lnTo>
                    <a:lnTo>
                      <a:pt x="25" y="814"/>
                    </a:lnTo>
                    <a:lnTo>
                      <a:pt x="29" y="808"/>
                    </a:lnTo>
                    <a:lnTo>
                      <a:pt x="31" y="802"/>
                    </a:lnTo>
                    <a:lnTo>
                      <a:pt x="31" y="802"/>
                    </a:lnTo>
                    <a:lnTo>
                      <a:pt x="37" y="750"/>
                    </a:lnTo>
                    <a:lnTo>
                      <a:pt x="46" y="697"/>
                    </a:lnTo>
                    <a:lnTo>
                      <a:pt x="56" y="645"/>
                    </a:lnTo>
                    <a:lnTo>
                      <a:pt x="70" y="592"/>
                    </a:lnTo>
                    <a:lnTo>
                      <a:pt x="83" y="541"/>
                    </a:lnTo>
                    <a:lnTo>
                      <a:pt x="99" y="489"/>
                    </a:lnTo>
                    <a:lnTo>
                      <a:pt x="114" y="438"/>
                    </a:lnTo>
                    <a:lnTo>
                      <a:pt x="132" y="388"/>
                    </a:lnTo>
                    <a:lnTo>
                      <a:pt x="132" y="388"/>
                    </a:lnTo>
                    <a:lnTo>
                      <a:pt x="151" y="337"/>
                    </a:lnTo>
                    <a:lnTo>
                      <a:pt x="171" y="286"/>
                    </a:lnTo>
                    <a:lnTo>
                      <a:pt x="192" y="238"/>
                    </a:lnTo>
                    <a:lnTo>
                      <a:pt x="218" y="189"/>
                    </a:lnTo>
                    <a:lnTo>
                      <a:pt x="243" y="142"/>
                    </a:lnTo>
                    <a:lnTo>
                      <a:pt x="272" y="98"/>
                    </a:lnTo>
                    <a:lnTo>
                      <a:pt x="301" y="53"/>
                    </a:lnTo>
                    <a:lnTo>
                      <a:pt x="336" y="10"/>
                    </a:lnTo>
                    <a:lnTo>
                      <a:pt x="336" y="10"/>
                    </a:lnTo>
                    <a:lnTo>
                      <a:pt x="338" y="8"/>
                    </a:lnTo>
                    <a:lnTo>
                      <a:pt x="338" y="6"/>
                    </a:lnTo>
                    <a:lnTo>
                      <a:pt x="334" y="2"/>
                    </a:lnTo>
                    <a:lnTo>
                      <a:pt x="330" y="0"/>
                    </a:lnTo>
                    <a:lnTo>
                      <a:pt x="325" y="0"/>
                    </a:lnTo>
                    <a:lnTo>
                      <a:pt x="325" y="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52" name="Freeform 17"/>
              <p:cNvSpPr/>
              <p:nvPr/>
            </p:nvSpPr>
            <p:spPr bwMode="auto">
              <a:xfrm>
                <a:off x="1320404" y="2114161"/>
                <a:ext cx="474663" cy="103585"/>
              </a:xfrm>
              <a:custGeom>
                <a:avLst/>
                <a:gdLst>
                  <a:gd name="T0" fmla="*/ 4 w 854"/>
                  <a:gd name="T1" fmla="*/ 250 h 250"/>
                  <a:gd name="T2" fmla="*/ 4 w 854"/>
                  <a:gd name="T3" fmla="*/ 250 h 250"/>
                  <a:gd name="T4" fmla="*/ 14 w 854"/>
                  <a:gd name="T5" fmla="*/ 250 h 250"/>
                  <a:gd name="T6" fmla="*/ 25 w 854"/>
                  <a:gd name="T7" fmla="*/ 250 h 250"/>
                  <a:gd name="T8" fmla="*/ 49 w 854"/>
                  <a:gd name="T9" fmla="*/ 248 h 250"/>
                  <a:gd name="T10" fmla="*/ 95 w 854"/>
                  <a:gd name="T11" fmla="*/ 238 h 250"/>
                  <a:gd name="T12" fmla="*/ 95 w 854"/>
                  <a:gd name="T13" fmla="*/ 238 h 250"/>
                  <a:gd name="T14" fmla="*/ 212 w 854"/>
                  <a:gd name="T15" fmla="*/ 215 h 250"/>
                  <a:gd name="T16" fmla="*/ 212 w 854"/>
                  <a:gd name="T17" fmla="*/ 215 h 250"/>
                  <a:gd name="T18" fmla="*/ 331 w 854"/>
                  <a:gd name="T19" fmla="*/ 189 h 250"/>
                  <a:gd name="T20" fmla="*/ 448 w 854"/>
                  <a:gd name="T21" fmla="*/ 162 h 250"/>
                  <a:gd name="T22" fmla="*/ 448 w 854"/>
                  <a:gd name="T23" fmla="*/ 162 h 250"/>
                  <a:gd name="T24" fmla="*/ 559 w 854"/>
                  <a:gd name="T25" fmla="*/ 133 h 250"/>
                  <a:gd name="T26" fmla="*/ 613 w 854"/>
                  <a:gd name="T27" fmla="*/ 115 h 250"/>
                  <a:gd name="T28" fmla="*/ 670 w 854"/>
                  <a:gd name="T29" fmla="*/ 98 h 250"/>
                  <a:gd name="T30" fmla="*/ 670 w 854"/>
                  <a:gd name="T31" fmla="*/ 98 h 250"/>
                  <a:gd name="T32" fmla="*/ 718 w 854"/>
                  <a:gd name="T33" fmla="*/ 80 h 250"/>
                  <a:gd name="T34" fmla="*/ 769 w 854"/>
                  <a:gd name="T35" fmla="*/ 63 h 250"/>
                  <a:gd name="T36" fmla="*/ 769 w 854"/>
                  <a:gd name="T37" fmla="*/ 63 h 250"/>
                  <a:gd name="T38" fmla="*/ 790 w 854"/>
                  <a:gd name="T39" fmla="*/ 53 h 250"/>
                  <a:gd name="T40" fmla="*/ 816 w 854"/>
                  <a:gd name="T41" fmla="*/ 45 h 250"/>
                  <a:gd name="T42" fmla="*/ 825 w 854"/>
                  <a:gd name="T43" fmla="*/ 39 h 250"/>
                  <a:gd name="T44" fmla="*/ 837 w 854"/>
                  <a:gd name="T45" fmla="*/ 34 h 250"/>
                  <a:gd name="T46" fmla="*/ 845 w 854"/>
                  <a:gd name="T47" fmla="*/ 26 h 250"/>
                  <a:gd name="T48" fmla="*/ 853 w 854"/>
                  <a:gd name="T49" fmla="*/ 16 h 250"/>
                  <a:gd name="T50" fmla="*/ 853 w 854"/>
                  <a:gd name="T51" fmla="*/ 16 h 250"/>
                  <a:gd name="T52" fmla="*/ 854 w 854"/>
                  <a:gd name="T53" fmla="*/ 12 h 250"/>
                  <a:gd name="T54" fmla="*/ 853 w 854"/>
                  <a:gd name="T55" fmla="*/ 6 h 250"/>
                  <a:gd name="T56" fmla="*/ 851 w 854"/>
                  <a:gd name="T57" fmla="*/ 2 h 250"/>
                  <a:gd name="T58" fmla="*/ 845 w 854"/>
                  <a:gd name="T59" fmla="*/ 0 h 250"/>
                  <a:gd name="T60" fmla="*/ 845 w 854"/>
                  <a:gd name="T61" fmla="*/ 0 h 250"/>
                  <a:gd name="T62" fmla="*/ 835 w 854"/>
                  <a:gd name="T63" fmla="*/ 0 h 250"/>
                  <a:gd name="T64" fmla="*/ 825 w 854"/>
                  <a:gd name="T65" fmla="*/ 2 h 250"/>
                  <a:gd name="T66" fmla="*/ 804 w 854"/>
                  <a:gd name="T67" fmla="*/ 10 h 250"/>
                  <a:gd name="T68" fmla="*/ 767 w 854"/>
                  <a:gd name="T69" fmla="*/ 30 h 250"/>
                  <a:gd name="T70" fmla="*/ 767 w 854"/>
                  <a:gd name="T71" fmla="*/ 30 h 250"/>
                  <a:gd name="T72" fmla="*/ 716 w 854"/>
                  <a:gd name="T73" fmla="*/ 49 h 250"/>
                  <a:gd name="T74" fmla="*/ 668 w 854"/>
                  <a:gd name="T75" fmla="*/ 67 h 250"/>
                  <a:gd name="T76" fmla="*/ 668 w 854"/>
                  <a:gd name="T77" fmla="*/ 67 h 250"/>
                  <a:gd name="T78" fmla="*/ 609 w 854"/>
                  <a:gd name="T79" fmla="*/ 86 h 250"/>
                  <a:gd name="T80" fmla="*/ 549 w 854"/>
                  <a:gd name="T81" fmla="*/ 104 h 250"/>
                  <a:gd name="T82" fmla="*/ 430 w 854"/>
                  <a:gd name="T83" fmla="*/ 135 h 250"/>
                  <a:gd name="T84" fmla="*/ 430 w 854"/>
                  <a:gd name="T85" fmla="*/ 135 h 250"/>
                  <a:gd name="T86" fmla="*/ 313 w 854"/>
                  <a:gd name="T87" fmla="*/ 162 h 250"/>
                  <a:gd name="T88" fmla="*/ 197 w 854"/>
                  <a:gd name="T89" fmla="*/ 187 h 250"/>
                  <a:gd name="T90" fmla="*/ 197 w 854"/>
                  <a:gd name="T91" fmla="*/ 187 h 250"/>
                  <a:gd name="T92" fmla="*/ 90 w 854"/>
                  <a:gd name="T93" fmla="*/ 213 h 250"/>
                  <a:gd name="T94" fmla="*/ 90 w 854"/>
                  <a:gd name="T95" fmla="*/ 213 h 250"/>
                  <a:gd name="T96" fmla="*/ 45 w 854"/>
                  <a:gd name="T97" fmla="*/ 222 h 250"/>
                  <a:gd name="T98" fmla="*/ 22 w 854"/>
                  <a:gd name="T99" fmla="*/ 230 h 250"/>
                  <a:gd name="T100" fmla="*/ 10 w 854"/>
                  <a:gd name="T101" fmla="*/ 236 h 250"/>
                  <a:gd name="T102" fmla="*/ 0 w 854"/>
                  <a:gd name="T103" fmla="*/ 242 h 250"/>
                  <a:gd name="T104" fmla="*/ 0 w 854"/>
                  <a:gd name="T105" fmla="*/ 242 h 250"/>
                  <a:gd name="T106" fmla="*/ 0 w 854"/>
                  <a:gd name="T107" fmla="*/ 244 h 250"/>
                  <a:gd name="T108" fmla="*/ 0 w 854"/>
                  <a:gd name="T109" fmla="*/ 246 h 250"/>
                  <a:gd name="T110" fmla="*/ 0 w 854"/>
                  <a:gd name="T111" fmla="*/ 248 h 250"/>
                  <a:gd name="T112" fmla="*/ 4 w 854"/>
                  <a:gd name="T113" fmla="*/ 250 h 250"/>
                  <a:gd name="T114" fmla="*/ 4 w 854"/>
                  <a:gd name="T115" fmla="*/ 25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54" h="250">
                    <a:moveTo>
                      <a:pt x="4" y="250"/>
                    </a:moveTo>
                    <a:lnTo>
                      <a:pt x="4" y="250"/>
                    </a:lnTo>
                    <a:lnTo>
                      <a:pt x="14" y="250"/>
                    </a:lnTo>
                    <a:lnTo>
                      <a:pt x="25" y="250"/>
                    </a:lnTo>
                    <a:lnTo>
                      <a:pt x="49" y="248"/>
                    </a:lnTo>
                    <a:lnTo>
                      <a:pt x="95" y="238"/>
                    </a:lnTo>
                    <a:lnTo>
                      <a:pt x="95" y="238"/>
                    </a:lnTo>
                    <a:lnTo>
                      <a:pt x="212" y="215"/>
                    </a:lnTo>
                    <a:lnTo>
                      <a:pt x="212" y="215"/>
                    </a:lnTo>
                    <a:lnTo>
                      <a:pt x="331" y="189"/>
                    </a:lnTo>
                    <a:lnTo>
                      <a:pt x="448" y="162"/>
                    </a:lnTo>
                    <a:lnTo>
                      <a:pt x="448" y="162"/>
                    </a:lnTo>
                    <a:lnTo>
                      <a:pt x="559" y="133"/>
                    </a:lnTo>
                    <a:lnTo>
                      <a:pt x="613" y="115"/>
                    </a:lnTo>
                    <a:lnTo>
                      <a:pt x="670" y="98"/>
                    </a:lnTo>
                    <a:lnTo>
                      <a:pt x="670" y="98"/>
                    </a:lnTo>
                    <a:lnTo>
                      <a:pt x="718" y="80"/>
                    </a:lnTo>
                    <a:lnTo>
                      <a:pt x="769" y="63"/>
                    </a:lnTo>
                    <a:lnTo>
                      <a:pt x="769" y="63"/>
                    </a:lnTo>
                    <a:lnTo>
                      <a:pt x="790" y="53"/>
                    </a:lnTo>
                    <a:lnTo>
                      <a:pt x="816" y="45"/>
                    </a:lnTo>
                    <a:lnTo>
                      <a:pt x="825" y="39"/>
                    </a:lnTo>
                    <a:lnTo>
                      <a:pt x="837" y="34"/>
                    </a:lnTo>
                    <a:lnTo>
                      <a:pt x="845" y="26"/>
                    </a:lnTo>
                    <a:lnTo>
                      <a:pt x="853" y="16"/>
                    </a:lnTo>
                    <a:lnTo>
                      <a:pt x="853" y="16"/>
                    </a:lnTo>
                    <a:lnTo>
                      <a:pt x="854" y="12"/>
                    </a:lnTo>
                    <a:lnTo>
                      <a:pt x="853" y="6"/>
                    </a:lnTo>
                    <a:lnTo>
                      <a:pt x="851" y="2"/>
                    </a:lnTo>
                    <a:lnTo>
                      <a:pt x="845" y="0"/>
                    </a:lnTo>
                    <a:lnTo>
                      <a:pt x="845" y="0"/>
                    </a:lnTo>
                    <a:lnTo>
                      <a:pt x="835" y="0"/>
                    </a:lnTo>
                    <a:lnTo>
                      <a:pt x="825" y="2"/>
                    </a:lnTo>
                    <a:lnTo>
                      <a:pt x="804" y="10"/>
                    </a:lnTo>
                    <a:lnTo>
                      <a:pt x="767" y="30"/>
                    </a:lnTo>
                    <a:lnTo>
                      <a:pt x="767" y="30"/>
                    </a:lnTo>
                    <a:lnTo>
                      <a:pt x="716" y="49"/>
                    </a:lnTo>
                    <a:lnTo>
                      <a:pt x="668" y="67"/>
                    </a:lnTo>
                    <a:lnTo>
                      <a:pt x="668" y="67"/>
                    </a:lnTo>
                    <a:lnTo>
                      <a:pt x="609" y="86"/>
                    </a:lnTo>
                    <a:lnTo>
                      <a:pt x="549" y="104"/>
                    </a:lnTo>
                    <a:lnTo>
                      <a:pt x="430" y="135"/>
                    </a:lnTo>
                    <a:lnTo>
                      <a:pt x="430" y="135"/>
                    </a:lnTo>
                    <a:lnTo>
                      <a:pt x="313" y="162"/>
                    </a:lnTo>
                    <a:lnTo>
                      <a:pt x="197" y="187"/>
                    </a:lnTo>
                    <a:lnTo>
                      <a:pt x="197" y="187"/>
                    </a:lnTo>
                    <a:lnTo>
                      <a:pt x="90" y="213"/>
                    </a:lnTo>
                    <a:lnTo>
                      <a:pt x="90" y="213"/>
                    </a:lnTo>
                    <a:lnTo>
                      <a:pt x="45" y="222"/>
                    </a:lnTo>
                    <a:lnTo>
                      <a:pt x="22" y="230"/>
                    </a:lnTo>
                    <a:lnTo>
                      <a:pt x="10" y="236"/>
                    </a:lnTo>
                    <a:lnTo>
                      <a:pt x="0" y="242"/>
                    </a:lnTo>
                    <a:lnTo>
                      <a:pt x="0" y="242"/>
                    </a:lnTo>
                    <a:lnTo>
                      <a:pt x="0" y="244"/>
                    </a:lnTo>
                    <a:lnTo>
                      <a:pt x="0" y="246"/>
                    </a:lnTo>
                    <a:lnTo>
                      <a:pt x="0" y="248"/>
                    </a:lnTo>
                    <a:lnTo>
                      <a:pt x="4" y="250"/>
                    </a:lnTo>
                    <a:lnTo>
                      <a:pt x="4" y="25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53" name="Freeform 18"/>
              <p:cNvSpPr/>
              <p:nvPr/>
            </p:nvSpPr>
            <p:spPr bwMode="auto">
              <a:xfrm>
                <a:off x="1512491" y="1948664"/>
                <a:ext cx="438150" cy="100013"/>
              </a:xfrm>
              <a:custGeom>
                <a:avLst/>
                <a:gdLst>
                  <a:gd name="T0" fmla="*/ 9 w 788"/>
                  <a:gd name="T1" fmla="*/ 240 h 240"/>
                  <a:gd name="T2" fmla="*/ 9 w 788"/>
                  <a:gd name="T3" fmla="*/ 240 h 240"/>
                  <a:gd name="T4" fmla="*/ 107 w 788"/>
                  <a:gd name="T5" fmla="*/ 203 h 240"/>
                  <a:gd name="T6" fmla="*/ 157 w 788"/>
                  <a:gd name="T7" fmla="*/ 187 h 240"/>
                  <a:gd name="T8" fmla="*/ 206 w 788"/>
                  <a:gd name="T9" fmla="*/ 172 h 240"/>
                  <a:gd name="T10" fmla="*/ 206 w 788"/>
                  <a:gd name="T11" fmla="*/ 172 h 240"/>
                  <a:gd name="T12" fmla="*/ 258 w 788"/>
                  <a:gd name="T13" fmla="*/ 160 h 240"/>
                  <a:gd name="T14" fmla="*/ 309 w 788"/>
                  <a:gd name="T15" fmla="*/ 148 h 240"/>
                  <a:gd name="T16" fmla="*/ 412 w 788"/>
                  <a:gd name="T17" fmla="*/ 127 h 240"/>
                  <a:gd name="T18" fmla="*/ 412 w 788"/>
                  <a:gd name="T19" fmla="*/ 127 h 240"/>
                  <a:gd name="T20" fmla="*/ 515 w 788"/>
                  <a:gd name="T21" fmla="*/ 106 h 240"/>
                  <a:gd name="T22" fmla="*/ 566 w 788"/>
                  <a:gd name="T23" fmla="*/ 96 h 240"/>
                  <a:gd name="T24" fmla="*/ 618 w 788"/>
                  <a:gd name="T25" fmla="*/ 82 h 240"/>
                  <a:gd name="T26" fmla="*/ 618 w 788"/>
                  <a:gd name="T27" fmla="*/ 82 h 240"/>
                  <a:gd name="T28" fmla="*/ 659 w 788"/>
                  <a:gd name="T29" fmla="*/ 70 h 240"/>
                  <a:gd name="T30" fmla="*/ 700 w 788"/>
                  <a:gd name="T31" fmla="*/ 57 h 240"/>
                  <a:gd name="T32" fmla="*/ 700 w 788"/>
                  <a:gd name="T33" fmla="*/ 57 h 240"/>
                  <a:gd name="T34" fmla="*/ 722 w 788"/>
                  <a:gd name="T35" fmla="*/ 51 h 240"/>
                  <a:gd name="T36" fmla="*/ 745 w 788"/>
                  <a:gd name="T37" fmla="*/ 43 h 240"/>
                  <a:gd name="T38" fmla="*/ 766 w 788"/>
                  <a:gd name="T39" fmla="*/ 34 h 240"/>
                  <a:gd name="T40" fmla="*/ 776 w 788"/>
                  <a:gd name="T41" fmla="*/ 26 h 240"/>
                  <a:gd name="T42" fmla="*/ 784 w 788"/>
                  <a:gd name="T43" fmla="*/ 20 h 240"/>
                  <a:gd name="T44" fmla="*/ 784 w 788"/>
                  <a:gd name="T45" fmla="*/ 20 h 240"/>
                  <a:gd name="T46" fmla="*/ 788 w 788"/>
                  <a:gd name="T47" fmla="*/ 12 h 240"/>
                  <a:gd name="T48" fmla="*/ 788 w 788"/>
                  <a:gd name="T49" fmla="*/ 6 h 240"/>
                  <a:gd name="T50" fmla="*/ 782 w 788"/>
                  <a:gd name="T51" fmla="*/ 2 h 240"/>
                  <a:gd name="T52" fmla="*/ 776 w 788"/>
                  <a:gd name="T53" fmla="*/ 0 h 240"/>
                  <a:gd name="T54" fmla="*/ 776 w 788"/>
                  <a:gd name="T55" fmla="*/ 0 h 240"/>
                  <a:gd name="T56" fmla="*/ 766 w 788"/>
                  <a:gd name="T57" fmla="*/ 0 h 240"/>
                  <a:gd name="T58" fmla="*/ 757 w 788"/>
                  <a:gd name="T59" fmla="*/ 4 h 240"/>
                  <a:gd name="T60" fmla="*/ 737 w 788"/>
                  <a:gd name="T61" fmla="*/ 10 h 240"/>
                  <a:gd name="T62" fmla="*/ 698 w 788"/>
                  <a:gd name="T63" fmla="*/ 28 h 240"/>
                  <a:gd name="T64" fmla="*/ 698 w 788"/>
                  <a:gd name="T65" fmla="*/ 28 h 240"/>
                  <a:gd name="T66" fmla="*/ 644 w 788"/>
                  <a:gd name="T67" fmla="*/ 45 h 240"/>
                  <a:gd name="T68" fmla="*/ 589 w 788"/>
                  <a:gd name="T69" fmla="*/ 59 h 240"/>
                  <a:gd name="T70" fmla="*/ 589 w 788"/>
                  <a:gd name="T71" fmla="*/ 59 h 240"/>
                  <a:gd name="T72" fmla="*/ 539 w 788"/>
                  <a:gd name="T73" fmla="*/ 72 h 240"/>
                  <a:gd name="T74" fmla="*/ 486 w 788"/>
                  <a:gd name="T75" fmla="*/ 84 h 240"/>
                  <a:gd name="T76" fmla="*/ 383 w 788"/>
                  <a:gd name="T77" fmla="*/ 106 h 240"/>
                  <a:gd name="T78" fmla="*/ 383 w 788"/>
                  <a:gd name="T79" fmla="*/ 106 h 240"/>
                  <a:gd name="T80" fmla="*/ 286 w 788"/>
                  <a:gd name="T81" fmla="*/ 125 h 240"/>
                  <a:gd name="T82" fmla="*/ 237 w 788"/>
                  <a:gd name="T83" fmla="*/ 135 h 240"/>
                  <a:gd name="T84" fmla="*/ 186 w 788"/>
                  <a:gd name="T85" fmla="*/ 148 h 240"/>
                  <a:gd name="T86" fmla="*/ 138 w 788"/>
                  <a:gd name="T87" fmla="*/ 162 h 240"/>
                  <a:gd name="T88" fmla="*/ 89 w 788"/>
                  <a:gd name="T89" fmla="*/ 179 h 240"/>
                  <a:gd name="T90" fmla="*/ 44 w 788"/>
                  <a:gd name="T91" fmla="*/ 201 h 240"/>
                  <a:gd name="T92" fmla="*/ 23 w 788"/>
                  <a:gd name="T93" fmla="*/ 215 h 240"/>
                  <a:gd name="T94" fmla="*/ 1 w 788"/>
                  <a:gd name="T95" fmla="*/ 226 h 240"/>
                  <a:gd name="T96" fmla="*/ 1 w 788"/>
                  <a:gd name="T97" fmla="*/ 226 h 240"/>
                  <a:gd name="T98" fmla="*/ 0 w 788"/>
                  <a:gd name="T99" fmla="*/ 228 h 240"/>
                  <a:gd name="T100" fmla="*/ 0 w 788"/>
                  <a:gd name="T101" fmla="*/ 232 h 240"/>
                  <a:gd name="T102" fmla="*/ 0 w 788"/>
                  <a:gd name="T103" fmla="*/ 236 h 240"/>
                  <a:gd name="T104" fmla="*/ 5 w 788"/>
                  <a:gd name="T105" fmla="*/ 240 h 240"/>
                  <a:gd name="T106" fmla="*/ 9 w 788"/>
                  <a:gd name="T107" fmla="*/ 240 h 240"/>
                  <a:gd name="T108" fmla="*/ 9 w 788"/>
                  <a:gd name="T109" fmla="*/ 240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88" h="240">
                    <a:moveTo>
                      <a:pt x="9" y="240"/>
                    </a:moveTo>
                    <a:lnTo>
                      <a:pt x="9" y="240"/>
                    </a:lnTo>
                    <a:lnTo>
                      <a:pt x="107" y="203"/>
                    </a:lnTo>
                    <a:lnTo>
                      <a:pt x="157" y="187"/>
                    </a:lnTo>
                    <a:lnTo>
                      <a:pt x="206" y="172"/>
                    </a:lnTo>
                    <a:lnTo>
                      <a:pt x="206" y="172"/>
                    </a:lnTo>
                    <a:lnTo>
                      <a:pt x="258" y="160"/>
                    </a:lnTo>
                    <a:lnTo>
                      <a:pt x="309" y="148"/>
                    </a:lnTo>
                    <a:lnTo>
                      <a:pt x="412" y="127"/>
                    </a:lnTo>
                    <a:lnTo>
                      <a:pt x="412" y="127"/>
                    </a:lnTo>
                    <a:lnTo>
                      <a:pt x="515" y="106"/>
                    </a:lnTo>
                    <a:lnTo>
                      <a:pt x="566" y="96"/>
                    </a:lnTo>
                    <a:lnTo>
                      <a:pt x="618" y="82"/>
                    </a:lnTo>
                    <a:lnTo>
                      <a:pt x="618" y="82"/>
                    </a:lnTo>
                    <a:lnTo>
                      <a:pt x="659" y="70"/>
                    </a:lnTo>
                    <a:lnTo>
                      <a:pt x="700" y="57"/>
                    </a:lnTo>
                    <a:lnTo>
                      <a:pt x="700" y="57"/>
                    </a:lnTo>
                    <a:lnTo>
                      <a:pt x="722" y="51"/>
                    </a:lnTo>
                    <a:lnTo>
                      <a:pt x="745" y="43"/>
                    </a:lnTo>
                    <a:lnTo>
                      <a:pt x="766" y="34"/>
                    </a:lnTo>
                    <a:lnTo>
                      <a:pt x="776" y="26"/>
                    </a:lnTo>
                    <a:lnTo>
                      <a:pt x="784" y="20"/>
                    </a:lnTo>
                    <a:lnTo>
                      <a:pt x="784" y="20"/>
                    </a:lnTo>
                    <a:lnTo>
                      <a:pt x="788" y="12"/>
                    </a:lnTo>
                    <a:lnTo>
                      <a:pt x="788" y="6"/>
                    </a:lnTo>
                    <a:lnTo>
                      <a:pt x="782" y="2"/>
                    </a:lnTo>
                    <a:lnTo>
                      <a:pt x="776" y="0"/>
                    </a:lnTo>
                    <a:lnTo>
                      <a:pt x="776" y="0"/>
                    </a:lnTo>
                    <a:lnTo>
                      <a:pt x="766" y="0"/>
                    </a:lnTo>
                    <a:lnTo>
                      <a:pt x="757" y="4"/>
                    </a:lnTo>
                    <a:lnTo>
                      <a:pt x="737" y="10"/>
                    </a:lnTo>
                    <a:lnTo>
                      <a:pt x="698" y="28"/>
                    </a:lnTo>
                    <a:lnTo>
                      <a:pt x="698" y="28"/>
                    </a:lnTo>
                    <a:lnTo>
                      <a:pt x="644" y="45"/>
                    </a:lnTo>
                    <a:lnTo>
                      <a:pt x="589" y="59"/>
                    </a:lnTo>
                    <a:lnTo>
                      <a:pt x="589" y="59"/>
                    </a:lnTo>
                    <a:lnTo>
                      <a:pt x="539" y="72"/>
                    </a:lnTo>
                    <a:lnTo>
                      <a:pt x="486" y="84"/>
                    </a:lnTo>
                    <a:lnTo>
                      <a:pt x="383" y="106"/>
                    </a:lnTo>
                    <a:lnTo>
                      <a:pt x="383" y="106"/>
                    </a:lnTo>
                    <a:lnTo>
                      <a:pt x="286" y="125"/>
                    </a:lnTo>
                    <a:lnTo>
                      <a:pt x="237" y="135"/>
                    </a:lnTo>
                    <a:lnTo>
                      <a:pt x="186" y="148"/>
                    </a:lnTo>
                    <a:lnTo>
                      <a:pt x="138" y="162"/>
                    </a:lnTo>
                    <a:lnTo>
                      <a:pt x="89" y="179"/>
                    </a:lnTo>
                    <a:lnTo>
                      <a:pt x="44" y="201"/>
                    </a:lnTo>
                    <a:lnTo>
                      <a:pt x="23" y="215"/>
                    </a:lnTo>
                    <a:lnTo>
                      <a:pt x="1" y="226"/>
                    </a:lnTo>
                    <a:lnTo>
                      <a:pt x="1" y="226"/>
                    </a:lnTo>
                    <a:lnTo>
                      <a:pt x="0" y="228"/>
                    </a:lnTo>
                    <a:lnTo>
                      <a:pt x="0" y="232"/>
                    </a:lnTo>
                    <a:lnTo>
                      <a:pt x="0" y="236"/>
                    </a:lnTo>
                    <a:lnTo>
                      <a:pt x="5" y="240"/>
                    </a:lnTo>
                    <a:lnTo>
                      <a:pt x="9" y="240"/>
                    </a:lnTo>
                    <a:lnTo>
                      <a:pt x="9" y="240"/>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sp>
            <p:nvSpPr>
              <p:cNvPr id="54" name="Freeform 19"/>
              <p:cNvSpPr/>
              <p:nvPr/>
            </p:nvSpPr>
            <p:spPr bwMode="auto">
              <a:xfrm>
                <a:off x="1823641" y="1815314"/>
                <a:ext cx="317500" cy="52388"/>
              </a:xfrm>
              <a:custGeom>
                <a:avLst/>
                <a:gdLst>
                  <a:gd name="T0" fmla="*/ 6 w 570"/>
                  <a:gd name="T1" fmla="*/ 127 h 127"/>
                  <a:gd name="T2" fmla="*/ 6 w 570"/>
                  <a:gd name="T3" fmla="*/ 127 h 127"/>
                  <a:gd name="T4" fmla="*/ 41 w 570"/>
                  <a:gd name="T5" fmla="*/ 127 h 127"/>
                  <a:gd name="T6" fmla="*/ 74 w 570"/>
                  <a:gd name="T7" fmla="*/ 125 h 127"/>
                  <a:gd name="T8" fmla="*/ 107 w 570"/>
                  <a:gd name="T9" fmla="*/ 121 h 127"/>
                  <a:gd name="T10" fmla="*/ 142 w 570"/>
                  <a:gd name="T11" fmla="*/ 115 h 127"/>
                  <a:gd name="T12" fmla="*/ 208 w 570"/>
                  <a:gd name="T13" fmla="*/ 103 h 127"/>
                  <a:gd name="T14" fmla="*/ 274 w 570"/>
                  <a:gd name="T15" fmla="*/ 92 h 127"/>
                  <a:gd name="T16" fmla="*/ 274 w 570"/>
                  <a:gd name="T17" fmla="*/ 92 h 127"/>
                  <a:gd name="T18" fmla="*/ 346 w 570"/>
                  <a:gd name="T19" fmla="*/ 78 h 127"/>
                  <a:gd name="T20" fmla="*/ 418 w 570"/>
                  <a:gd name="T21" fmla="*/ 64 h 127"/>
                  <a:gd name="T22" fmla="*/ 489 w 570"/>
                  <a:gd name="T23" fmla="*/ 47 h 127"/>
                  <a:gd name="T24" fmla="*/ 559 w 570"/>
                  <a:gd name="T25" fmla="*/ 29 h 127"/>
                  <a:gd name="T26" fmla="*/ 559 w 570"/>
                  <a:gd name="T27" fmla="*/ 29 h 127"/>
                  <a:gd name="T28" fmla="*/ 564 w 570"/>
                  <a:gd name="T29" fmla="*/ 26 h 127"/>
                  <a:gd name="T30" fmla="*/ 568 w 570"/>
                  <a:gd name="T31" fmla="*/ 22 h 127"/>
                  <a:gd name="T32" fmla="*/ 570 w 570"/>
                  <a:gd name="T33" fmla="*/ 16 h 127"/>
                  <a:gd name="T34" fmla="*/ 570 w 570"/>
                  <a:gd name="T35" fmla="*/ 10 h 127"/>
                  <a:gd name="T36" fmla="*/ 568 w 570"/>
                  <a:gd name="T37" fmla="*/ 6 h 127"/>
                  <a:gd name="T38" fmla="*/ 564 w 570"/>
                  <a:gd name="T39" fmla="*/ 2 h 127"/>
                  <a:gd name="T40" fmla="*/ 561 w 570"/>
                  <a:gd name="T41" fmla="*/ 0 h 127"/>
                  <a:gd name="T42" fmla="*/ 553 w 570"/>
                  <a:gd name="T43" fmla="*/ 0 h 127"/>
                  <a:gd name="T44" fmla="*/ 553 w 570"/>
                  <a:gd name="T45" fmla="*/ 0 h 127"/>
                  <a:gd name="T46" fmla="*/ 487 w 570"/>
                  <a:gd name="T47" fmla="*/ 18 h 127"/>
                  <a:gd name="T48" fmla="*/ 418 w 570"/>
                  <a:gd name="T49" fmla="*/ 35 h 127"/>
                  <a:gd name="T50" fmla="*/ 352 w 570"/>
                  <a:gd name="T51" fmla="*/ 49 h 127"/>
                  <a:gd name="T52" fmla="*/ 284 w 570"/>
                  <a:gd name="T53" fmla="*/ 62 h 127"/>
                  <a:gd name="T54" fmla="*/ 284 w 570"/>
                  <a:gd name="T55" fmla="*/ 62 h 127"/>
                  <a:gd name="T56" fmla="*/ 214 w 570"/>
                  <a:gd name="T57" fmla="*/ 74 h 127"/>
                  <a:gd name="T58" fmla="*/ 144 w 570"/>
                  <a:gd name="T59" fmla="*/ 84 h 127"/>
                  <a:gd name="T60" fmla="*/ 74 w 570"/>
                  <a:gd name="T61" fmla="*/ 96 h 127"/>
                  <a:gd name="T62" fmla="*/ 39 w 570"/>
                  <a:gd name="T63" fmla="*/ 103 h 127"/>
                  <a:gd name="T64" fmla="*/ 6 w 570"/>
                  <a:gd name="T65" fmla="*/ 113 h 127"/>
                  <a:gd name="T66" fmla="*/ 6 w 570"/>
                  <a:gd name="T67" fmla="*/ 113 h 127"/>
                  <a:gd name="T68" fmla="*/ 2 w 570"/>
                  <a:gd name="T69" fmla="*/ 115 h 127"/>
                  <a:gd name="T70" fmla="*/ 0 w 570"/>
                  <a:gd name="T71" fmla="*/ 121 h 127"/>
                  <a:gd name="T72" fmla="*/ 2 w 570"/>
                  <a:gd name="T73" fmla="*/ 125 h 127"/>
                  <a:gd name="T74" fmla="*/ 6 w 570"/>
                  <a:gd name="T75" fmla="*/ 127 h 127"/>
                  <a:gd name="T76" fmla="*/ 6 w 570"/>
                  <a:gd name="T7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70" h="127">
                    <a:moveTo>
                      <a:pt x="6" y="127"/>
                    </a:moveTo>
                    <a:lnTo>
                      <a:pt x="6" y="127"/>
                    </a:lnTo>
                    <a:lnTo>
                      <a:pt x="41" y="127"/>
                    </a:lnTo>
                    <a:lnTo>
                      <a:pt x="74" y="125"/>
                    </a:lnTo>
                    <a:lnTo>
                      <a:pt x="107" y="121"/>
                    </a:lnTo>
                    <a:lnTo>
                      <a:pt x="142" y="115"/>
                    </a:lnTo>
                    <a:lnTo>
                      <a:pt x="208" y="103"/>
                    </a:lnTo>
                    <a:lnTo>
                      <a:pt x="274" y="92"/>
                    </a:lnTo>
                    <a:lnTo>
                      <a:pt x="274" y="92"/>
                    </a:lnTo>
                    <a:lnTo>
                      <a:pt x="346" y="78"/>
                    </a:lnTo>
                    <a:lnTo>
                      <a:pt x="418" y="64"/>
                    </a:lnTo>
                    <a:lnTo>
                      <a:pt x="489" y="47"/>
                    </a:lnTo>
                    <a:lnTo>
                      <a:pt x="559" y="29"/>
                    </a:lnTo>
                    <a:lnTo>
                      <a:pt x="559" y="29"/>
                    </a:lnTo>
                    <a:lnTo>
                      <a:pt x="564" y="26"/>
                    </a:lnTo>
                    <a:lnTo>
                      <a:pt x="568" y="22"/>
                    </a:lnTo>
                    <a:lnTo>
                      <a:pt x="570" y="16"/>
                    </a:lnTo>
                    <a:lnTo>
                      <a:pt x="570" y="10"/>
                    </a:lnTo>
                    <a:lnTo>
                      <a:pt x="568" y="6"/>
                    </a:lnTo>
                    <a:lnTo>
                      <a:pt x="564" y="2"/>
                    </a:lnTo>
                    <a:lnTo>
                      <a:pt x="561" y="0"/>
                    </a:lnTo>
                    <a:lnTo>
                      <a:pt x="553" y="0"/>
                    </a:lnTo>
                    <a:lnTo>
                      <a:pt x="553" y="0"/>
                    </a:lnTo>
                    <a:lnTo>
                      <a:pt x="487" y="18"/>
                    </a:lnTo>
                    <a:lnTo>
                      <a:pt x="418" y="35"/>
                    </a:lnTo>
                    <a:lnTo>
                      <a:pt x="352" y="49"/>
                    </a:lnTo>
                    <a:lnTo>
                      <a:pt x="284" y="62"/>
                    </a:lnTo>
                    <a:lnTo>
                      <a:pt x="284" y="62"/>
                    </a:lnTo>
                    <a:lnTo>
                      <a:pt x="214" y="74"/>
                    </a:lnTo>
                    <a:lnTo>
                      <a:pt x="144" y="84"/>
                    </a:lnTo>
                    <a:lnTo>
                      <a:pt x="74" y="96"/>
                    </a:lnTo>
                    <a:lnTo>
                      <a:pt x="39" y="103"/>
                    </a:lnTo>
                    <a:lnTo>
                      <a:pt x="6" y="113"/>
                    </a:lnTo>
                    <a:lnTo>
                      <a:pt x="6" y="113"/>
                    </a:lnTo>
                    <a:lnTo>
                      <a:pt x="2" y="115"/>
                    </a:lnTo>
                    <a:lnTo>
                      <a:pt x="0" y="121"/>
                    </a:lnTo>
                    <a:lnTo>
                      <a:pt x="2" y="125"/>
                    </a:lnTo>
                    <a:lnTo>
                      <a:pt x="6" y="127"/>
                    </a:lnTo>
                    <a:lnTo>
                      <a:pt x="6" y="127"/>
                    </a:lnTo>
                    <a:close/>
                  </a:path>
                </a:pathLst>
              </a:custGeom>
              <a:solidFill>
                <a:srgbClr val="046FB6">
                  <a:lumMod val="75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47494B"/>
                  </a:solidFill>
                  <a:effectLst/>
                  <a:uLnTx/>
                  <a:uFillTx/>
                  <a:latin typeface="Arial" panose="020B0604020202020204"/>
                  <a:ea typeface="幼圆" panose="02010509060101010101" charset="-122"/>
                </a:endParaRPr>
              </a:p>
            </p:txBody>
          </p:sp>
        </p:grpSp>
      </p:grpSp>
      <p:cxnSp>
        <p:nvCxnSpPr>
          <p:cNvPr id="55" name="直接连接符 54"/>
          <p:cNvCxnSpPr/>
          <p:nvPr/>
        </p:nvCxnSpPr>
        <p:spPr>
          <a:xfrm>
            <a:off x="7173918" y="2785319"/>
            <a:ext cx="1514475" cy="0"/>
          </a:xfrm>
          <a:prstGeom prst="line">
            <a:avLst/>
          </a:prstGeom>
          <a:noFill/>
          <a:ln w="25400" cap="flat" cmpd="sng" algn="ctr">
            <a:solidFill>
              <a:srgbClr val="046FB6">
                <a:lumMod val="75000"/>
              </a:srgbClr>
            </a:solidFill>
            <a:prstDash val="solid"/>
            <a:miter lim="800000"/>
          </a:ln>
          <a:effectLst/>
        </p:spPr>
      </p:cxnSp>
      <p:sp>
        <p:nvSpPr>
          <p:cNvPr id="56" name="文本框 55"/>
          <p:cNvSpPr txBox="1"/>
          <p:nvPr/>
        </p:nvSpPr>
        <p:spPr>
          <a:xfrm>
            <a:off x="424656" y="2780710"/>
            <a:ext cx="2308620" cy="378460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buNone/>
            </a:pPr>
            <a:r>
              <a:rPr lang="en-US" altLang="zh-CN" dirty="0">
                <a:solidFill>
                  <a:schemeClr val="tx1">
                    <a:lumMod val="85000"/>
                    <a:lumOff val="15000"/>
                  </a:schemeClr>
                </a:solidFill>
              </a:rPr>
              <a:t>Series</a:t>
            </a:r>
            <a:r>
              <a:rPr lang="zh-CN" altLang="en-US" dirty="0">
                <a:solidFill>
                  <a:schemeClr val="tx1">
                    <a:lumMod val="85000"/>
                    <a:lumOff val="15000"/>
                  </a:schemeClr>
                </a:solidFill>
              </a:rPr>
              <a:t>：</a:t>
            </a:r>
          </a:p>
          <a:p>
            <a:pPr marL="0" indent="0" algn="just">
              <a:buNone/>
            </a:pPr>
            <a:r>
              <a:rPr lang="zh-CN" altLang="en-US" dirty="0">
                <a:solidFill>
                  <a:schemeClr val="tx1">
                    <a:lumMod val="85000"/>
                    <a:lumOff val="15000"/>
                  </a:schemeClr>
                </a:solidFill>
              </a:rPr>
              <a:t>一维数组，与</a:t>
            </a:r>
            <a:r>
              <a:rPr lang="en-US" altLang="zh-CN" dirty="0" err="1">
                <a:solidFill>
                  <a:schemeClr val="tx1">
                    <a:lumMod val="85000"/>
                    <a:lumOff val="15000"/>
                  </a:schemeClr>
                </a:solidFill>
              </a:rPr>
              <a:t>Numpy</a:t>
            </a:r>
            <a:r>
              <a:rPr lang="zh-CN" altLang="en-US" dirty="0">
                <a:solidFill>
                  <a:schemeClr val="tx1">
                    <a:lumMod val="85000"/>
                    <a:lumOff val="15000"/>
                  </a:schemeClr>
                </a:solidFill>
              </a:rPr>
              <a:t>中的一维数组类似，与</a:t>
            </a:r>
            <a:r>
              <a:rPr lang="en-US" altLang="zh-CN" dirty="0">
                <a:solidFill>
                  <a:schemeClr val="tx1">
                    <a:lumMod val="85000"/>
                    <a:lumOff val="15000"/>
                  </a:schemeClr>
                </a:solidFill>
              </a:rPr>
              <a:t>Python</a:t>
            </a:r>
            <a:r>
              <a:rPr lang="zh-CN" altLang="en-US" dirty="0">
                <a:solidFill>
                  <a:schemeClr val="tx1">
                    <a:lumMod val="85000"/>
                    <a:lumOff val="15000"/>
                  </a:schemeClr>
                </a:solidFill>
              </a:rPr>
              <a:t>中的基本数据结构</a:t>
            </a:r>
            <a:r>
              <a:rPr lang="en-US" altLang="zh-CN" dirty="0">
                <a:solidFill>
                  <a:schemeClr val="tx1">
                    <a:lumMod val="85000"/>
                    <a:lumOff val="15000"/>
                  </a:schemeClr>
                </a:solidFill>
              </a:rPr>
              <a:t>list</a:t>
            </a:r>
            <a:r>
              <a:rPr lang="zh-CN" altLang="en-US" dirty="0">
                <a:solidFill>
                  <a:schemeClr val="tx1">
                    <a:lumMod val="85000"/>
                    <a:lumOff val="15000"/>
                  </a:schemeClr>
                </a:solidFill>
              </a:rPr>
              <a:t>也很相近。它能保存不同数据类型的数据，包括字符串、布尔值和数字等。</a:t>
            </a:r>
          </a:p>
        </p:txBody>
      </p:sp>
      <p:sp>
        <p:nvSpPr>
          <p:cNvPr id="57" name="文本框 56"/>
          <p:cNvSpPr txBox="1"/>
          <p:nvPr/>
        </p:nvSpPr>
        <p:spPr>
          <a:xfrm>
            <a:off x="2862541" y="2780710"/>
            <a:ext cx="1799671" cy="119888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buNone/>
            </a:pPr>
            <a:r>
              <a:rPr lang="en-US" altLang="zh-CN" dirty="0">
                <a:solidFill>
                  <a:schemeClr val="tx1">
                    <a:lumMod val="85000"/>
                    <a:lumOff val="15000"/>
                  </a:schemeClr>
                </a:solidFill>
              </a:rPr>
              <a:t>TimeSeries</a:t>
            </a:r>
            <a:r>
              <a:rPr lang="zh-CN" altLang="en-US" dirty="0">
                <a:solidFill>
                  <a:schemeClr val="tx1">
                    <a:lumMod val="85000"/>
                    <a:lumOff val="15000"/>
                  </a:schemeClr>
                </a:solidFill>
              </a:rPr>
              <a:t>：</a:t>
            </a:r>
          </a:p>
          <a:p>
            <a:pPr marL="0" indent="0" algn="just">
              <a:buNone/>
            </a:pPr>
            <a:r>
              <a:rPr lang="zh-CN" altLang="en-US" dirty="0">
                <a:solidFill>
                  <a:schemeClr val="tx1">
                    <a:lumMod val="85000"/>
                    <a:lumOff val="15000"/>
                  </a:schemeClr>
                </a:solidFill>
              </a:rPr>
              <a:t>以时间为索引的</a:t>
            </a:r>
            <a:r>
              <a:rPr lang="en-US" altLang="zh-CN" dirty="0">
                <a:solidFill>
                  <a:schemeClr val="tx1">
                    <a:lumMod val="85000"/>
                    <a:lumOff val="15000"/>
                  </a:schemeClr>
                </a:solidFill>
              </a:rPr>
              <a:t>Series</a:t>
            </a:r>
            <a:r>
              <a:rPr lang="zh-CN" altLang="en-US" dirty="0">
                <a:solidFill>
                  <a:schemeClr val="tx1">
                    <a:lumMod val="85000"/>
                    <a:lumOff val="15000"/>
                  </a:schemeClr>
                </a:solidFill>
              </a:rPr>
              <a:t>。</a:t>
            </a:r>
          </a:p>
        </p:txBody>
      </p:sp>
      <p:sp>
        <p:nvSpPr>
          <p:cNvPr id="58" name="文本框 57"/>
          <p:cNvSpPr txBox="1"/>
          <p:nvPr/>
        </p:nvSpPr>
        <p:spPr>
          <a:xfrm>
            <a:off x="4950422" y="2780710"/>
            <a:ext cx="1799671" cy="230695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buNone/>
            </a:pPr>
            <a:r>
              <a:rPr lang="en-US" altLang="zh-CN" dirty="0" err="1">
                <a:solidFill>
                  <a:schemeClr val="tx1">
                    <a:lumMod val="85000"/>
                    <a:lumOff val="15000"/>
                  </a:schemeClr>
                </a:solidFill>
              </a:rPr>
              <a:t>DataFrame</a:t>
            </a:r>
            <a:r>
              <a:rPr lang="zh-CN" altLang="en-US" dirty="0">
                <a:solidFill>
                  <a:schemeClr val="tx1">
                    <a:lumMod val="85000"/>
                    <a:lumOff val="15000"/>
                  </a:schemeClr>
                </a:solidFill>
              </a:rPr>
              <a:t>：</a:t>
            </a:r>
          </a:p>
          <a:p>
            <a:pPr marL="0" indent="0" algn="just">
              <a:buNone/>
            </a:pPr>
            <a:r>
              <a:rPr lang="zh-CN" altLang="en-US" dirty="0">
                <a:solidFill>
                  <a:schemeClr val="tx1">
                    <a:lumMod val="85000"/>
                    <a:lumOff val="15000"/>
                  </a:schemeClr>
                </a:solidFill>
              </a:rPr>
              <a:t>二维表格型数据结构，可以将</a:t>
            </a:r>
            <a:r>
              <a:rPr lang="en-US" altLang="zh-CN" dirty="0" err="1">
                <a:solidFill>
                  <a:schemeClr val="tx1">
                    <a:lumMod val="85000"/>
                    <a:lumOff val="15000"/>
                  </a:schemeClr>
                </a:solidFill>
              </a:rPr>
              <a:t>DataFrame</a:t>
            </a:r>
            <a:r>
              <a:rPr lang="zh-CN" altLang="en-US" dirty="0">
                <a:solidFill>
                  <a:schemeClr val="tx1">
                    <a:lumMod val="85000"/>
                    <a:lumOff val="15000"/>
                  </a:schemeClr>
                </a:solidFill>
              </a:rPr>
              <a:t>理解为</a:t>
            </a:r>
            <a:r>
              <a:rPr lang="en-US" altLang="zh-CN" dirty="0">
                <a:solidFill>
                  <a:schemeClr val="tx1">
                    <a:lumMod val="85000"/>
                    <a:lumOff val="15000"/>
                  </a:schemeClr>
                </a:solidFill>
              </a:rPr>
              <a:t>Series</a:t>
            </a:r>
            <a:r>
              <a:rPr lang="zh-CN" altLang="en-US" dirty="0">
                <a:solidFill>
                  <a:schemeClr val="tx1">
                    <a:lumMod val="85000"/>
                    <a:lumOff val="15000"/>
                  </a:schemeClr>
                </a:solidFill>
              </a:rPr>
              <a:t>的容器。</a:t>
            </a:r>
          </a:p>
        </p:txBody>
      </p:sp>
      <p:sp>
        <p:nvSpPr>
          <p:cNvPr id="59" name="文本框 58"/>
          <p:cNvSpPr txBox="1"/>
          <p:nvPr/>
        </p:nvSpPr>
        <p:spPr>
          <a:xfrm>
            <a:off x="7017987" y="2778635"/>
            <a:ext cx="1799671" cy="193802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buNone/>
            </a:pPr>
            <a:r>
              <a:rPr lang="en-US" altLang="zh-CN" dirty="0">
                <a:solidFill>
                  <a:schemeClr val="tx1">
                    <a:lumMod val="85000"/>
                    <a:lumOff val="15000"/>
                  </a:schemeClr>
                </a:solidFill>
              </a:rPr>
              <a:t>Panel </a:t>
            </a:r>
            <a:r>
              <a:rPr lang="zh-CN" altLang="en-US" dirty="0">
                <a:solidFill>
                  <a:schemeClr val="tx1">
                    <a:lumMod val="85000"/>
                    <a:lumOff val="15000"/>
                  </a:schemeClr>
                </a:solidFill>
              </a:rPr>
              <a:t>：</a:t>
            </a:r>
          </a:p>
          <a:p>
            <a:pPr marL="0" indent="0" algn="just">
              <a:buNone/>
            </a:pPr>
            <a:r>
              <a:rPr lang="zh-CN" altLang="en-US" dirty="0">
                <a:solidFill>
                  <a:schemeClr val="tx1">
                    <a:lumMod val="85000"/>
                    <a:lumOff val="15000"/>
                  </a:schemeClr>
                </a:solidFill>
              </a:rPr>
              <a:t>三维数组，可以理解为</a:t>
            </a:r>
            <a:r>
              <a:rPr lang="en-US" altLang="zh-CN" dirty="0" err="1">
                <a:solidFill>
                  <a:schemeClr val="tx1">
                    <a:lumMod val="85000"/>
                    <a:lumOff val="15000"/>
                  </a:schemeClr>
                </a:solidFill>
              </a:rPr>
              <a:t>DataFrame</a:t>
            </a:r>
            <a:r>
              <a:rPr lang="zh-CN" altLang="en-US" dirty="0">
                <a:solidFill>
                  <a:schemeClr val="tx1">
                    <a:lumMod val="85000"/>
                    <a:lumOff val="15000"/>
                  </a:schemeClr>
                </a:solidFill>
              </a:rPr>
              <a:t>的容器。</a:t>
            </a:r>
          </a:p>
        </p:txBody>
      </p:sp>
      <p:sp>
        <p:nvSpPr>
          <p:cNvPr id="60" name="等腰三角形 8"/>
          <p:cNvSpPr/>
          <p:nvPr/>
        </p:nvSpPr>
        <p:spPr>
          <a:xfrm rot="5400000">
            <a:off x="550378" y="1491305"/>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61" name="文本框 60"/>
          <p:cNvSpPr txBox="1"/>
          <p:nvPr/>
        </p:nvSpPr>
        <p:spPr>
          <a:xfrm>
            <a:off x="946813" y="1134329"/>
            <a:ext cx="4871378"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dirty="0">
                <a:solidFill>
                  <a:srgbClr val="466E8C"/>
                </a:solidFill>
                <a:effectLst/>
              </a:rPr>
              <a:t>pandas</a:t>
            </a:r>
            <a:r>
              <a:rPr lang="zh-CN" altLang="en-US" sz="3200" dirty="0">
                <a:solidFill>
                  <a:srgbClr val="466E8C"/>
                </a:solidFill>
                <a:effectLst/>
              </a:rPr>
              <a:t>数据结构</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dirty="0" err="1">
                <a:solidFill>
                  <a:srgbClr val="466E8C"/>
                </a:solidFill>
                <a:effectLst/>
              </a:rPr>
              <a:t>DataFrame</a:t>
            </a:r>
            <a:r>
              <a:rPr lang="zh-CN" altLang="en-US" sz="3200" dirty="0">
                <a:solidFill>
                  <a:srgbClr val="466E8C"/>
                </a:solidFill>
                <a:effectLst/>
              </a:rPr>
              <a:t>数据结构</a:t>
            </a:r>
          </a:p>
        </p:txBody>
      </p:sp>
      <p:sp>
        <p:nvSpPr>
          <p:cNvPr id="11" name="文本框 10"/>
          <p:cNvSpPr txBox="1"/>
          <p:nvPr/>
        </p:nvSpPr>
        <p:spPr>
          <a:xfrm>
            <a:off x="577956" y="2735571"/>
            <a:ext cx="8099076" cy="206629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spcAft>
                <a:spcPts val="1000"/>
              </a:spcAft>
              <a:buNone/>
            </a:pPr>
            <a:r>
              <a:rPr lang="zh-CN" altLang="en-US" dirty="0">
                <a:solidFill>
                  <a:schemeClr val="tx1">
                    <a:lumMod val="85000"/>
                    <a:lumOff val="15000"/>
                  </a:schemeClr>
                </a:solidFill>
              </a:rPr>
              <a:t>    本课主要是针对</a:t>
            </a:r>
            <a:r>
              <a:rPr lang="en-US" altLang="zh-CN" dirty="0" err="1">
                <a:solidFill>
                  <a:schemeClr val="tx1">
                    <a:lumMod val="85000"/>
                    <a:lumOff val="15000"/>
                  </a:schemeClr>
                </a:solidFill>
              </a:rPr>
              <a:t>DataFrame</a:t>
            </a:r>
            <a:r>
              <a:rPr lang="zh-CN" altLang="en-US" dirty="0">
                <a:solidFill>
                  <a:schemeClr val="tx1">
                    <a:lumMod val="85000"/>
                    <a:lumOff val="15000"/>
                  </a:schemeClr>
                </a:solidFill>
              </a:rPr>
              <a:t>数据结构的学习与使用。</a:t>
            </a:r>
          </a:p>
          <a:p>
            <a:pPr marL="0" indent="0" algn="just">
              <a:spcAft>
                <a:spcPts val="1000"/>
              </a:spcAft>
              <a:buNone/>
            </a:pPr>
            <a:r>
              <a:rPr lang="en-US" altLang="zh-CN" dirty="0" err="1">
                <a:solidFill>
                  <a:schemeClr val="tx1">
                    <a:lumMod val="85000"/>
                    <a:lumOff val="15000"/>
                  </a:schemeClr>
                </a:solidFill>
              </a:rPr>
              <a:t>    DataFrame</a:t>
            </a:r>
            <a:r>
              <a:rPr lang="zh-CN" altLang="en-US" dirty="0">
                <a:solidFill>
                  <a:schemeClr val="tx1">
                    <a:lumMod val="85000"/>
                    <a:lumOff val="15000"/>
                  </a:schemeClr>
                </a:solidFill>
              </a:rPr>
              <a:t>是</a:t>
            </a:r>
            <a:r>
              <a:rPr lang="en-US" altLang="zh-CN" dirty="0">
                <a:solidFill>
                  <a:schemeClr val="tx1">
                    <a:lumMod val="85000"/>
                    <a:lumOff val="15000"/>
                  </a:schemeClr>
                </a:solidFill>
              </a:rPr>
              <a:t>Python</a:t>
            </a:r>
            <a:r>
              <a:rPr lang="zh-CN" altLang="en-US" dirty="0">
                <a:solidFill>
                  <a:schemeClr val="tx1">
                    <a:lumMod val="85000"/>
                    <a:lumOff val="15000"/>
                  </a:schemeClr>
                </a:solidFill>
              </a:rPr>
              <a:t>的</a:t>
            </a:r>
            <a:r>
              <a:rPr lang="en-US" altLang="zh-CN" dirty="0">
                <a:solidFill>
                  <a:schemeClr val="tx1">
                    <a:lumMod val="85000"/>
                    <a:lumOff val="15000"/>
                  </a:schemeClr>
                </a:solidFill>
              </a:rPr>
              <a:t>pandas</a:t>
            </a:r>
            <a:r>
              <a:rPr lang="zh-CN" altLang="en-US" dirty="0">
                <a:solidFill>
                  <a:schemeClr val="tx1">
                    <a:lumMod val="85000"/>
                    <a:lumOff val="15000"/>
                  </a:schemeClr>
                </a:solidFill>
              </a:rPr>
              <a:t>库中的一种数据结构，它类似</a:t>
            </a:r>
            <a:r>
              <a:rPr lang="en-US" altLang="zh-CN" dirty="0">
                <a:solidFill>
                  <a:schemeClr val="tx1">
                    <a:lumMod val="85000"/>
                    <a:lumOff val="15000"/>
                  </a:schemeClr>
                </a:solidFill>
              </a:rPr>
              <a:t>Excel</a:t>
            </a:r>
            <a:r>
              <a:rPr lang="zh-CN" altLang="en-US" dirty="0">
                <a:solidFill>
                  <a:schemeClr val="tx1">
                    <a:lumMod val="85000"/>
                    <a:lumOff val="15000"/>
                  </a:schemeClr>
                </a:solidFill>
              </a:rPr>
              <a:t>，是一种二维表。</a:t>
            </a:r>
            <a:r>
              <a:rPr lang="en-US" altLang="zh-CN" dirty="0" err="1">
                <a:solidFill>
                  <a:schemeClr val="tx1">
                    <a:lumMod val="85000"/>
                    <a:lumOff val="15000"/>
                  </a:schemeClr>
                </a:solidFill>
              </a:rPr>
              <a:t>DataFrame</a:t>
            </a:r>
            <a:r>
              <a:rPr lang="zh-CN" altLang="en-US" dirty="0">
                <a:solidFill>
                  <a:schemeClr val="tx1">
                    <a:lumMod val="85000"/>
                    <a:lumOff val="15000"/>
                  </a:schemeClr>
                </a:solidFill>
              </a:rPr>
              <a:t>的单元格可以存放数值、字符串等，这和</a:t>
            </a:r>
            <a:r>
              <a:rPr lang="en-US" altLang="zh-CN" dirty="0">
                <a:solidFill>
                  <a:schemeClr val="tx1">
                    <a:lumMod val="85000"/>
                    <a:lumOff val="15000"/>
                  </a:schemeClr>
                </a:solidFill>
              </a:rPr>
              <a:t>Excel</a:t>
            </a:r>
            <a:r>
              <a:rPr lang="zh-CN" altLang="en-US" dirty="0">
                <a:solidFill>
                  <a:schemeClr val="tx1">
                    <a:lumMod val="85000"/>
                    <a:lumOff val="15000"/>
                  </a:schemeClr>
                </a:solidFill>
              </a:rPr>
              <a:t>表很像。同时，</a:t>
            </a:r>
            <a:r>
              <a:rPr lang="en-US" altLang="zh-CN" dirty="0" err="1">
                <a:solidFill>
                  <a:schemeClr val="tx1">
                    <a:lumMod val="85000"/>
                    <a:lumOff val="15000"/>
                  </a:schemeClr>
                </a:solidFill>
              </a:rPr>
              <a:t>DataFrame</a:t>
            </a:r>
            <a:r>
              <a:rPr lang="zh-CN" altLang="en-US" dirty="0">
                <a:solidFill>
                  <a:schemeClr val="tx1">
                    <a:lumMod val="85000"/>
                    <a:lumOff val="15000"/>
                  </a:schemeClr>
                </a:solidFill>
              </a:rPr>
              <a:t>可以设置列名</a:t>
            </a:r>
            <a:r>
              <a:rPr lang="en-US" altLang="zh-CN" dirty="0">
                <a:solidFill>
                  <a:schemeClr val="tx1">
                    <a:lumMod val="85000"/>
                    <a:lumOff val="15000"/>
                  </a:schemeClr>
                </a:solidFill>
              </a:rPr>
              <a:t>columns</a:t>
            </a:r>
            <a:r>
              <a:rPr lang="zh-CN" altLang="en-US" dirty="0">
                <a:solidFill>
                  <a:schemeClr val="tx1">
                    <a:lumMod val="85000"/>
                    <a:lumOff val="15000"/>
                  </a:schemeClr>
                </a:solidFill>
              </a:rPr>
              <a:t>与行名</a:t>
            </a:r>
            <a:r>
              <a:rPr lang="en-US" altLang="zh-CN" dirty="0">
                <a:solidFill>
                  <a:schemeClr val="tx1">
                    <a:lumMod val="85000"/>
                    <a:lumOff val="15000"/>
                  </a:schemeClr>
                </a:solidFill>
              </a:rPr>
              <a:t>index</a:t>
            </a:r>
            <a:r>
              <a:rPr lang="zh-CN" altLang="en-US" dirty="0">
                <a:solidFill>
                  <a:schemeClr val="tx1">
                    <a:lumMod val="85000"/>
                    <a:lumOff val="15000"/>
                  </a:schemeClr>
                </a:solidFill>
              </a:rPr>
              <a:t>，可以通过位置获取数据，也可以通过列名和行名定位。</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5750" y="184280"/>
            <a:ext cx="5414966"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cs typeface="+mj-cs"/>
              </a:rPr>
              <a:t>3.2.2 </a:t>
            </a:r>
            <a:r>
              <a:rPr lang="zh-CN" altLang="en-US" sz="4000" b="1" kern="0" dirty="0">
                <a:solidFill>
                  <a:srgbClr val="466E8C"/>
                </a:solidFill>
                <a:latin typeface="楷体_GB2312" panose="02010609030101010101" pitchFamily="49" charset="-122"/>
                <a:ea typeface="楷体_GB2312" panose="02010609030101010101" pitchFamily="49" charset="-122"/>
                <a:cs typeface="+mj-cs"/>
              </a:rPr>
              <a:t>数据整理</a:t>
            </a:r>
          </a:p>
        </p:txBody>
      </p:sp>
      <p:cxnSp>
        <p:nvCxnSpPr>
          <p:cNvPr id="11" name="直接箭头连接符 10"/>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56" name="文本框 55"/>
          <p:cNvSpPr txBox="1"/>
          <p:nvPr/>
        </p:nvSpPr>
        <p:spPr>
          <a:xfrm>
            <a:off x="563720" y="1849910"/>
            <a:ext cx="6888640" cy="119888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en-US" altLang="zh-CN" dirty="0">
                <a:solidFill>
                  <a:schemeClr val="tx1">
                    <a:lumMod val="85000"/>
                    <a:lumOff val="15000"/>
                  </a:schemeClr>
                </a:solidFill>
              </a:rPr>
              <a:t>    </a:t>
            </a:r>
            <a:r>
              <a:rPr lang="zh-CN" altLang="en-US" dirty="0">
                <a:solidFill>
                  <a:schemeClr val="tx1">
                    <a:lumMod val="85000"/>
                    <a:lumOff val="15000"/>
                  </a:schemeClr>
                </a:solidFill>
              </a:rPr>
              <a:t>打开</a:t>
            </a:r>
            <a:r>
              <a:rPr lang="en-US" altLang="zh-CN" dirty="0">
                <a:solidFill>
                  <a:schemeClr val="tx1">
                    <a:lumMod val="85000"/>
                    <a:lumOff val="15000"/>
                  </a:schemeClr>
                </a:solidFill>
              </a:rPr>
              <a:t>P</a:t>
            </a:r>
            <a:r>
              <a:rPr lang="en-US" altLang="zh-CN" dirty="0" err="1">
                <a:solidFill>
                  <a:schemeClr val="tx1">
                    <a:lumMod val="85000"/>
                    <a:lumOff val="15000"/>
                  </a:schemeClr>
                </a:solidFill>
              </a:rPr>
              <a:t>yCharm</a:t>
            </a:r>
            <a:r>
              <a:rPr lang="zh-CN" altLang="en-US" dirty="0" err="1">
                <a:solidFill>
                  <a:schemeClr val="tx1">
                    <a:lumMod val="85000"/>
                    <a:lumOff val="15000"/>
                  </a:schemeClr>
                </a:solidFill>
              </a:rPr>
              <a:t>。</a:t>
            </a:r>
            <a:r>
              <a:rPr lang="en-US" altLang="zh-CN" dirty="0">
                <a:solidFill>
                  <a:schemeClr val="tx1">
                    <a:lumMod val="85000"/>
                    <a:lumOff val="15000"/>
                  </a:schemeClr>
                </a:solidFill>
              </a:rPr>
              <a:t> </a:t>
            </a:r>
            <a:br>
              <a:rPr lang="en-US" altLang="zh-CN" dirty="0">
                <a:solidFill>
                  <a:schemeClr val="tx1">
                    <a:lumMod val="85000"/>
                    <a:lumOff val="15000"/>
                  </a:schemeClr>
                </a:solidFill>
              </a:rPr>
            </a:br>
            <a:r>
              <a:rPr lang="en-US" altLang="zh-CN" dirty="0">
                <a:solidFill>
                  <a:schemeClr val="tx1">
                    <a:lumMod val="85000"/>
                    <a:lumOff val="15000"/>
                  </a:schemeClr>
                </a:solidFill>
              </a:rPr>
              <a:t>    1.</a:t>
            </a:r>
            <a:r>
              <a:rPr lang="zh-CN" altLang="en-US" dirty="0">
                <a:solidFill>
                  <a:schemeClr val="tx1">
                    <a:lumMod val="85000"/>
                    <a:lumOff val="15000"/>
                  </a:schemeClr>
                </a:solidFill>
              </a:rPr>
              <a:t>点击右上角 </a:t>
            </a:r>
            <a:r>
              <a:rPr lang="en-US" altLang="zh-CN" dirty="0">
                <a:solidFill>
                  <a:schemeClr val="tx1">
                    <a:lumMod val="85000"/>
                    <a:lumOff val="15000"/>
                  </a:schemeClr>
                </a:solidFill>
              </a:rPr>
              <a:t>file/settings</a:t>
            </a:r>
            <a:r>
              <a:rPr lang="zh-CN" altLang="en-US" dirty="0">
                <a:solidFill>
                  <a:schemeClr val="tx1">
                    <a:lumMod val="85000"/>
                    <a:lumOff val="15000"/>
                  </a:schemeClr>
                </a:solidFill>
              </a:rPr>
              <a:t>。</a:t>
            </a:r>
            <a:r>
              <a:rPr lang="en-US" altLang="zh-CN" dirty="0">
                <a:solidFill>
                  <a:schemeClr val="tx1">
                    <a:lumMod val="85000"/>
                    <a:lumOff val="15000"/>
                  </a:schemeClr>
                </a:solidFill>
              </a:rPr>
              <a:t> </a:t>
            </a:r>
            <a:br>
              <a:rPr lang="en-US" altLang="zh-CN" dirty="0">
                <a:solidFill>
                  <a:schemeClr val="tx1">
                    <a:lumMod val="85000"/>
                    <a:lumOff val="15000"/>
                  </a:schemeClr>
                </a:solidFill>
              </a:rPr>
            </a:br>
            <a:r>
              <a:rPr lang="en-US" altLang="zh-CN" dirty="0">
                <a:solidFill>
                  <a:schemeClr val="tx1">
                    <a:lumMod val="85000"/>
                    <a:lumOff val="15000"/>
                  </a:schemeClr>
                </a:solidFill>
              </a:rPr>
              <a:t>    2.</a:t>
            </a:r>
            <a:r>
              <a:rPr lang="zh-CN" altLang="en-US" dirty="0">
                <a:solidFill>
                  <a:schemeClr val="tx1">
                    <a:lumMod val="85000"/>
                    <a:lumOff val="15000"/>
                  </a:schemeClr>
                </a:solidFill>
              </a:rPr>
              <a:t>在弹出界面选择</a:t>
            </a:r>
            <a:r>
              <a:rPr lang="en-US" altLang="zh-CN" dirty="0">
                <a:solidFill>
                  <a:schemeClr val="tx1">
                    <a:lumMod val="85000"/>
                    <a:lumOff val="15000"/>
                  </a:schemeClr>
                </a:solidFill>
              </a:rPr>
              <a:t>project/project interpreter</a:t>
            </a:r>
            <a:r>
              <a:rPr lang="zh-CN" altLang="en-US" dirty="0">
                <a:solidFill>
                  <a:schemeClr val="tx1">
                    <a:lumMod val="85000"/>
                    <a:lumOff val="15000"/>
                  </a:schemeClr>
                </a:solidFill>
              </a:rPr>
              <a:t>。</a:t>
            </a:r>
          </a:p>
        </p:txBody>
      </p:sp>
      <p:sp>
        <p:nvSpPr>
          <p:cNvPr id="60" name="等腰三角形 8"/>
          <p:cNvSpPr/>
          <p:nvPr/>
        </p:nvSpPr>
        <p:spPr>
          <a:xfrm rot="5400000">
            <a:off x="550378" y="1491305"/>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61" name="文本框 60"/>
          <p:cNvSpPr txBox="1"/>
          <p:nvPr/>
        </p:nvSpPr>
        <p:spPr>
          <a:xfrm>
            <a:off x="946813" y="1134329"/>
            <a:ext cx="4871378"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dirty="0">
                <a:solidFill>
                  <a:srgbClr val="466E8C"/>
                </a:solidFill>
                <a:effectLst/>
              </a:rPr>
              <a:t>pandas</a:t>
            </a:r>
            <a:r>
              <a:rPr lang="zh-CN" altLang="en-US" sz="3200" dirty="0">
                <a:solidFill>
                  <a:srgbClr val="466E8C"/>
                </a:solidFill>
                <a:effectLst/>
              </a:rPr>
              <a:t>安装</a:t>
            </a:r>
          </a:p>
        </p:txBody>
      </p:sp>
      <p:pic>
        <p:nvPicPr>
          <p:cNvPr id="62" name="Picture 2" descr="https://img-blog.csdn.net/20170715154931020?watermark/2/text/aHR0cDovL2Jsb2cuY3Nkbi5uZXQveWo5Mjg2NzQ1NDI=/font/5a6L5L2T/fontsize/400/fill/I0JBQkFCMA==/dissolve/70/gravity/SouthEast"/>
          <p:cNvPicPr>
            <a:picLocks noChangeAspect="1" noChangeArrowheads="1"/>
          </p:cNvPicPr>
          <p:nvPr/>
        </p:nvPicPr>
        <p:blipFill>
          <a:blip r:embed="rId2" cstate="print"/>
          <a:srcRect/>
          <a:stretch>
            <a:fillRect/>
          </a:stretch>
        </p:blipFill>
        <p:spPr bwMode="auto">
          <a:xfrm>
            <a:off x="1452078" y="3019759"/>
            <a:ext cx="5405922" cy="3656028"/>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5750" y="184280"/>
            <a:ext cx="5414966"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cs typeface="+mj-cs"/>
              </a:rPr>
              <a:t>3.2.2 </a:t>
            </a:r>
            <a:r>
              <a:rPr lang="zh-CN" altLang="en-US" sz="4000" b="1" kern="0" dirty="0">
                <a:solidFill>
                  <a:srgbClr val="466E8C"/>
                </a:solidFill>
                <a:latin typeface="楷体_GB2312" panose="02010609030101010101" pitchFamily="49" charset="-122"/>
                <a:ea typeface="楷体_GB2312" panose="02010609030101010101" pitchFamily="49" charset="-122"/>
                <a:cs typeface="+mj-cs"/>
              </a:rPr>
              <a:t>数据整理</a:t>
            </a:r>
          </a:p>
        </p:txBody>
      </p:sp>
      <p:cxnSp>
        <p:nvCxnSpPr>
          <p:cNvPr id="11" name="直接箭头连接符 10"/>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56" name="文本框 55"/>
          <p:cNvSpPr txBox="1"/>
          <p:nvPr/>
        </p:nvSpPr>
        <p:spPr>
          <a:xfrm>
            <a:off x="563720" y="1849910"/>
            <a:ext cx="6888640" cy="46037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buNone/>
            </a:pPr>
            <a:r>
              <a:rPr lang="en-US" altLang="zh-CN" dirty="0">
                <a:solidFill>
                  <a:schemeClr val="tx1">
                    <a:lumMod val="85000"/>
                    <a:lumOff val="15000"/>
                  </a:schemeClr>
                </a:solidFill>
              </a:rPr>
              <a:t>    3.</a:t>
            </a:r>
            <a:r>
              <a:rPr lang="zh-CN" altLang="en-US" dirty="0">
                <a:solidFill>
                  <a:schemeClr val="tx1">
                    <a:lumMod val="85000"/>
                    <a:lumOff val="15000"/>
                  </a:schemeClr>
                </a:solidFill>
              </a:rPr>
              <a:t>点击右上方“</a:t>
            </a:r>
            <a:r>
              <a:rPr lang="en-US" altLang="zh-CN" dirty="0">
                <a:solidFill>
                  <a:schemeClr val="tx1">
                    <a:lumMod val="85000"/>
                    <a:lumOff val="15000"/>
                  </a:schemeClr>
                </a:solidFill>
              </a:rPr>
              <a:t>+”</a:t>
            </a:r>
            <a:r>
              <a:rPr lang="zh-CN" altLang="en-US" dirty="0">
                <a:solidFill>
                  <a:schemeClr val="tx1">
                    <a:lumMod val="85000"/>
                    <a:lumOff val="15000"/>
                  </a:schemeClr>
                </a:solidFill>
              </a:rPr>
              <a:t>进入搜索第三方库的界面。</a:t>
            </a:r>
          </a:p>
        </p:txBody>
      </p:sp>
      <p:sp>
        <p:nvSpPr>
          <p:cNvPr id="60" name="等腰三角形 8"/>
          <p:cNvSpPr/>
          <p:nvPr/>
        </p:nvSpPr>
        <p:spPr>
          <a:xfrm rot="5400000">
            <a:off x="550378" y="1491305"/>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61" name="文本框 60"/>
          <p:cNvSpPr txBox="1"/>
          <p:nvPr/>
        </p:nvSpPr>
        <p:spPr>
          <a:xfrm>
            <a:off x="946813" y="1134329"/>
            <a:ext cx="4871378"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dirty="0">
                <a:solidFill>
                  <a:srgbClr val="466E8C"/>
                </a:solidFill>
                <a:effectLst/>
              </a:rPr>
              <a:t>pandas</a:t>
            </a:r>
            <a:r>
              <a:rPr lang="zh-CN" altLang="en-US" sz="3200" dirty="0">
                <a:solidFill>
                  <a:srgbClr val="466E8C"/>
                </a:solidFill>
                <a:effectLst/>
              </a:rPr>
              <a:t>安装</a:t>
            </a:r>
          </a:p>
        </p:txBody>
      </p:sp>
      <p:pic>
        <p:nvPicPr>
          <p:cNvPr id="9" name="Picture 2" descr="https://img-blog.csdn.net/20170715155130967?watermark/2/text/aHR0cDovL2Jsb2cuY3Nkbi5uZXQveWo5Mjg2NzQ1NDI=/font/5a6L5L2T/fontsize/400/fill/I0JBQkFCMA==/dissolve/70/gravity/SouthEast"/>
          <p:cNvPicPr>
            <a:picLocks noChangeAspect="1" noChangeArrowheads="1"/>
          </p:cNvPicPr>
          <p:nvPr/>
        </p:nvPicPr>
        <p:blipFill>
          <a:blip r:embed="rId2" cstate="print"/>
          <a:srcRect/>
          <a:stretch>
            <a:fillRect/>
          </a:stretch>
        </p:blipFill>
        <p:spPr bwMode="auto">
          <a:xfrm>
            <a:off x="1048252" y="2441003"/>
            <a:ext cx="7047495" cy="3822637"/>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85750" y="184280"/>
            <a:ext cx="5414966"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cs typeface="+mj-cs"/>
              </a:rPr>
              <a:t>3.2.2 </a:t>
            </a:r>
            <a:r>
              <a:rPr lang="zh-CN" altLang="en-US" sz="4000" b="1" kern="0" dirty="0">
                <a:solidFill>
                  <a:srgbClr val="466E8C"/>
                </a:solidFill>
                <a:latin typeface="楷体_GB2312" panose="02010609030101010101" pitchFamily="49" charset="-122"/>
                <a:ea typeface="楷体_GB2312" panose="02010609030101010101" pitchFamily="49" charset="-122"/>
                <a:cs typeface="+mj-cs"/>
              </a:rPr>
              <a:t>数据整理</a:t>
            </a:r>
          </a:p>
        </p:txBody>
      </p:sp>
      <p:cxnSp>
        <p:nvCxnSpPr>
          <p:cNvPr id="11" name="直接箭头连接符 10"/>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56" name="文本框 55"/>
          <p:cNvSpPr txBox="1"/>
          <p:nvPr/>
        </p:nvSpPr>
        <p:spPr>
          <a:xfrm>
            <a:off x="563720" y="1849910"/>
            <a:ext cx="6888640" cy="119888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buNone/>
            </a:pPr>
            <a:r>
              <a:rPr lang="en-US" altLang="zh-CN" dirty="0">
                <a:solidFill>
                  <a:schemeClr val="tx1">
                    <a:lumMod val="85000"/>
                    <a:lumOff val="15000"/>
                  </a:schemeClr>
                </a:solidFill>
              </a:rPr>
              <a:t>    4.</a:t>
            </a:r>
            <a:r>
              <a:rPr lang="zh-CN" altLang="en-US" dirty="0">
                <a:solidFill>
                  <a:schemeClr val="tx1">
                    <a:lumMod val="85000"/>
                    <a:lumOff val="15000"/>
                  </a:schemeClr>
                </a:solidFill>
              </a:rPr>
              <a:t>在搜索框中搜索</a:t>
            </a:r>
            <a:r>
              <a:rPr lang="en-US" altLang="zh-CN" dirty="0">
                <a:solidFill>
                  <a:schemeClr val="tx1">
                    <a:lumMod val="85000"/>
                    <a:lumOff val="15000"/>
                  </a:schemeClr>
                </a:solidFill>
              </a:rPr>
              <a:t>“pandas”</a:t>
            </a:r>
            <a:r>
              <a:rPr lang="zh-CN" altLang="en-US" dirty="0">
                <a:solidFill>
                  <a:schemeClr val="tx1">
                    <a:lumMod val="85000"/>
                    <a:lumOff val="15000"/>
                  </a:schemeClr>
                </a:solidFill>
              </a:rPr>
              <a:t>，点击左下方“</a:t>
            </a:r>
            <a:r>
              <a:rPr lang="en-US" altLang="zh-CN" dirty="0">
                <a:solidFill>
                  <a:schemeClr val="tx1">
                    <a:lumMod val="85000"/>
                    <a:lumOff val="15000"/>
                  </a:schemeClr>
                </a:solidFill>
              </a:rPr>
              <a:t>Install package”</a:t>
            </a:r>
            <a:r>
              <a:rPr lang="zh-CN" altLang="en-US" dirty="0">
                <a:solidFill>
                  <a:schemeClr val="tx1">
                    <a:lumMod val="85000"/>
                    <a:lumOff val="15000"/>
                  </a:schemeClr>
                </a:solidFill>
              </a:rPr>
              <a:t>即可进行安装。如果安装完成，该库显示字体颜色会变成蓝色，并且在上一个界面列出已安装的库。</a:t>
            </a:r>
            <a:endParaRPr lang="zh-CN" altLang="en-US" dirty="0">
              <a:solidFill>
                <a:srgbClr val="7030A0"/>
              </a:solidFill>
            </a:endParaRPr>
          </a:p>
        </p:txBody>
      </p:sp>
      <p:sp>
        <p:nvSpPr>
          <p:cNvPr id="60" name="等腰三角形 8"/>
          <p:cNvSpPr/>
          <p:nvPr/>
        </p:nvSpPr>
        <p:spPr>
          <a:xfrm rot="5400000">
            <a:off x="550378" y="1491305"/>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61" name="文本框 60"/>
          <p:cNvSpPr txBox="1"/>
          <p:nvPr/>
        </p:nvSpPr>
        <p:spPr>
          <a:xfrm>
            <a:off x="946813" y="1134329"/>
            <a:ext cx="4871378"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dirty="0">
                <a:solidFill>
                  <a:srgbClr val="466E8C"/>
                </a:solidFill>
                <a:effectLst/>
              </a:rPr>
              <a:t>pandas</a:t>
            </a:r>
            <a:r>
              <a:rPr lang="zh-CN" altLang="en-US" sz="3200" dirty="0">
                <a:solidFill>
                  <a:srgbClr val="466E8C"/>
                </a:solidFill>
                <a:effectLst/>
              </a:rPr>
              <a:t>安装</a:t>
            </a:r>
          </a:p>
        </p:txBody>
      </p:sp>
      <p:pic>
        <p:nvPicPr>
          <p:cNvPr id="13" name="Picture 2" descr="https://img-blog.csdn.net/20170715155357215?watermark/2/text/aHR0cDovL2Jsb2cuY3Nkbi5uZXQveWo5Mjg2NzQ1NDI=/font/5a6L5L2T/fontsize/400/fill/I0JBQkFCMA==/dissolve/70/gravity/SouthEast"/>
          <p:cNvPicPr>
            <a:picLocks noChangeAspect="1" noChangeArrowheads="1"/>
          </p:cNvPicPr>
          <p:nvPr/>
        </p:nvPicPr>
        <p:blipFill>
          <a:blip r:embed="rId2" cstate="print"/>
          <a:srcRect/>
          <a:stretch>
            <a:fillRect/>
          </a:stretch>
        </p:blipFill>
        <p:spPr bwMode="auto">
          <a:xfrm>
            <a:off x="1412372" y="3001187"/>
            <a:ext cx="6319256" cy="353866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71574" y="3060769"/>
            <a:ext cx="6858001" cy="70675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ctr"/>
            <a:r>
              <a:rPr lang="en-US" altLang="zh-CN" dirty="0">
                <a:solidFill>
                  <a:schemeClr val="bg1"/>
                </a:solidFill>
                <a:effectLst/>
              </a:rPr>
              <a:t>pandas</a:t>
            </a:r>
            <a:r>
              <a:rPr lang="zh-CN" altLang="en-US" dirty="0">
                <a:solidFill>
                  <a:schemeClr val="bg1"/>
                </a:solidFill>
                <a:effectLst/>
              </a:rPr>
              <a:t>处理数据</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a:solidFill>
                  <a:srgbClr val="466E8C"/>
                </a:solidFill>
                <a:effectLst/>
              </a:rPr>
              <a:t>pandas</a:t>
            </a:r>
            <a:r>
              <a:rPr lang="zh-CN" altLang="en-US" sz="3200">
                <a:solidFill>
                  <a:srgbClr val="466E8C"/>
                </a:solidFill>
                <a:effectLst/>
              </a:rPr>
              <a:t>处理数据</a:t>
            </a:r>
            <a:endParaRPr lang="zh-CN" altLang="en-US" sz="3200" dirty="0" err="1">
              <a:solidFill>
                <a:srgbClr val="466E8C"/>
              </a:solidFill>
              <a:effectLst/>
            </a:endParaRPr>
          </a:p>
        </p:txBody>
      </p:sp>
      <p:sp>
        <p:nvSpPr>
          <p:cNvPr id="11" name="文本框 10"/>
          <p:cNvSpPr txBox="1"/>
          <p:nvPr/>
        </p:nvSpPr>
        <p:spPr>
          <a:xfrm>
            <a:off x="577956" y="2735571"/>
            <a:ext cx="8099076" cy="119888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zh-CN" altLang="en-US" dirty="0">
                <a:solidFill>
                  <a:schemeClr val="tx1">
                    <a:lumMod val="85000"/>
                    <a:lumOff val="15000"/>
                  </a:schemeClr>
                </a:solidFill>
              </a:rPr>
              <a:t>    整理数据可以使用现成的软件或平台</a:t>
            </a:r>
            <a:r>
              <a:rPr lang="en-US" altLang="zh-CN" dirty="0">
                <a:solidFill>
                  <a:schemeClr val="tx1">
                    <a:lumMod val="85000"/>
                    <a:lumOff val="15000"/>
                  </a:schemeClr>
                </a:solidFill>
              </a:rPr>
              <a:t>,</a:t>
            </a:r>
            <a:r>
              <a:rPr lang="zh-CN" altLang="en-US" dirty="0">
                <a:solidFill>
                  <a:schemeClr val="tx1">
                    <a:lumMod val="85000"/>
                    <a:lumOff val="15000"/>
                  </a:schemeClr>
                </a:solidFill>
              </a:rPr>
              <a:t>也可以通过编写程序实现。</a:t>
            </a:r>
            <a:r>
              <a:rPr lang="en-US" altLang="zh-CN" dirty="0">
                <a:solidFill>
                  <a:schemeClr val="tx1">
                    <a:lumMod val="85000"/>
                    <a:lumOff val="15000"/>
                  </a:schemeClr>
                </a:solidFill>
              </a:rPr>
              <a:t>Python</a:t>
            </a:r>
            <a:r>
              <a:rPr lang="zh-CN" altLang="en-US" dirty="0">
                <a:solidFill>
                  <a:schemeClr val="tx1">
                    <a:lumMod val="85000"/>
                    <a:lumOff val="15000"/>
                  </a:schemeClr>
                </a:solidFill>
              </a:rPr>
              <a:t>语言丰富的标准模块和扩展库提供了许多高效灵活的函数</a:t>
            </a:r>
            <a:r>
              <a:rPr lang="en-US" altLang="zh-CN" dirty="0">
                <a:solidFill>
                  <a:schemeClr val="tx1">
                    <a:lumMod val="85000"/>
                    <a:lumOff val="15000"/>
                  </a:schemeClr>
                </a:solidFill>
              </a:rPr>
              <a:t>,</a:t>
            </a:r>
            <a:r>
              <a:rPr lang="zh-CN" altLang="en-US" dirty="0">
                <a:solidFill>
                  <a:schemeClr val="tx1">
                    <a:lumMod val="85000"/>
                    <a:lumOff val="15000"/>
                  </a:schemeClr>
                </a:solidFill>
              </a:rPr>
              <a:t>可以帮助我们较好地进行数据整理。</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检测用水量为负值的数据</a:t>
            </a:r>
          </a:p>
        </p:txBody>
      </p:sp>
      <p:sp>
        <p:nvSpPr>
          <p:cNvPr id="11" name="文本框 10"/>
          <p:cNvSpPr txBox="1"/>
          <p:nvPr/>
        </p:nvSpPr>
        <p:spPr>
          <a:xfrm>
            <a:off x="577956" y="2735571"/>
            <a:ext cx="8099076" cy="3061864"/>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buNone/>
            </a:pPr>
            <a:r>
              <a:rPr lang="zh-CN" altLang="en-US" sz="900" dirty="0">
                <a:solidFill>
                  <a:schemeClr val="tx1">
                    <a:lumMod val="85000"/>
                    <a:lumOff val="15000"/>
                  </a:schemeClr>
                </a:solidFill>
              </a:rPr>
              <a:t>程序示例</a:t>
            </a:r>
          </a:p>
          <a:p>
            <a:pPr marL="0" indent="0">
              <a:buNone/>
            </a:pPr>
            <a:r>
              <a:rPr lang="en-US" altLang="zh-CN" sz="900" dirty="0">
                <a:solidFill>
                  <a:schemeClr val="tx1">
                    <a:lumMod val="85000"/>
                    <a:lumOff val="15000"/>
                  </a:schemeClr>
                </a:solidFill>
              </a:rPr>
              <a:t># </a:t>
            </a:r>
            <a:r>
              <a:rPr lang="zh-CN" altLang="en-US" sz="900" dirty="0">
                <a:solidFill>
                  <a:schemeClr val="tx1">
                    <a:lumMod val="85000"/>
                    <a:lumOff val="15000"/>
                  </a:schemeClr>
                </a:solidFill>
              </a:rPr>
              <a:t>导入</a:t>
            </a:r>
            <a:r>
              <a:rPr lang="en-US" altLang="zh-CN" sz="900" dirty="0">
                <a:solidFill>
                  <a:schemeClr val="tx1">
                    <a:lumMod val="85000"/>
                    <a:lumOff val="15000"/>
                  </a:schemeClr>
                </a:solidFill>
              </a:rPr>
              <a:t>pandas</a:t>
            </a:r>
            <a:r>
              <a:rPr lang="zh-CN" altLang="en-US" sz="900" dirty="0">
                <a:solidFill>
                  <a:schemeClr val="tx1">
                    <a:lumMod val="85000"/>
                    <a:lumOff val="15000"/>
                  </a:schemeClr>
                </a:solidFill>
              </a:rPr>
              <a:t>模块并设置别名为</a:t>
            </a:r>
            <a:r>
              <a:rPr lang="en-US" altLang="zh-CN" sz="900" dirty="0" err="1">
                <a:solidFill>
                  <a:schemeClr val="tx1">
                    <a:lumMod val="85000"/>
                    <a:lumOff val="15000"/>
                  </a:schemeClr>
                </a:solidFill>
              </a:rPr>
              <a:t>pd</a:t>
            </a:r>
            <a:endParaRPr lang="en-US" altLang="zh-CN" sz="900" dirty="0">
              <a:solidFill>
                <a:schemeClr val="tx1">
                  <a:lumMod val="85000"/>
                  <a:lumOff val="15000"/>
                </a:schemeClr>
              </a:solidFill>
            </a:endParaRPr>
          </a:p>
          <a:p>
            <a:pPr marL="0" indent="0">
              <a:buNone/>
            </a:pPr>
            <a:r>
              <a:rPr lang="en-US" altLang="zh-CN" sz="900" dirty="0">
                <a:solidFill>
                  <a:schemeClr val="tx1">
                    <a:lumMod val="85000"/>
                    <a:lumOff val="15000"/>
                  </a:schemeClr>
                </a:solidFill>
              </a:rPr>
              <a:t>import pandas as </a:t>
            </a:r>
            <a:r>
              <a:rPr lang="en-US" altLang="zh-CN" sz="900" dirty="0" err="1">
                <a:solidFill>
                  <a:schemeClr val="tx1">
                    <a:lumMod val="85000"/>
                    <a:lumOff val="15000"/>
                  </a:schemeClr>
                </a:solidFill>
              </a:rPr>
              <a:t>pd</a:t>
            </a:r>
            <a:endParaRPr lang="en-US" altLang="zh-CN" sz="900" dirty="0">
              <a:solidFill>
                <a:schemeClr val="tx1">
                  <a:lumMod val="85000"/>
                  <a:lumOff val="15000"/>
                </a:schemeClr>
              </a:solidFill>
            </a:endParaRPr>
          </a:p>
          <a:p>
            <a:pPr marL="0" indent="0">
              <a:buNone/>
            </a:pPr>
            <a:r>
              <a:rPr lang="en-US" altLang="zh-CN" sz="900" dirty="0">
                <a:solidFill>
                  <a:schemeClr val="tx1">
                    <a:lumMod val="85000"/>
                    <a:lumOff val="15000"/>
                  </a:schemeClr>
                </a:solidFill>
              </a:rPr>
              <a:t># </a:t>
            </a:r>
            <a:r>
              <a:rPr lang="zh-CN" altLang="en-US" sz="900" dirty="0">
                <a:solidFill>
                  <a:schemeClr val="tx1">
                    <a:lumMod val="85000"/>
                    <a:lumOff val="15000"/>
                  </a:schemeClr>
                </a:solidFill>
              </a:rPr>
              <a:t>用</a:t>
            </a:r>
            <a:r>
              <a:rPr lang="en-US" altLang="zh-CN" sz="900" dirty="0">
                <a:solidFill>
                  <a:schemeClr val="tx1">
                    <a:lumMod val="85000"/>
                    <a:lumOff val="15000"/>
                  </a:schemeClr>
                </a:solidFill>
              </a:rPr>
              <a:t>pandas</a:t>
            </a:r>
            <a:r>
              <a:rPr lang="zh-CN" altLang="en-US" sz="900" dirty="0">
                <a:solidFill>
                  <a:schemeClr val="tx1">
                    <a:lumMod val="85000"/>
                    <a:lumOff val="15000"/>
                  </a:schemeClr>
                </a:solidFill>
              </a:rPr>
              <a:t>模块中的</a:t>
            </a:r>
            <a:r>
              <a:rPr lang="en-US" altLang="zh-CN" sz="900" dirty="0" err="1">
                <a:solidFill>
                  <a:schemeClr val="tx1">
                    <a:lumMod val="85000"/>
                    <a:lumOff val="15000"/>
                  </a:schemeClr>
                </a:solidFill>
              </a:rPr>
              <a:t>read_csv</a:t>
            </a:r>
            <a:r>
              <a:rPr lang="zh-CN" altLang="en-US" sz="900" dirty="0">
                <a:solidFill>
                  <a:schemeClr val="tx1">
                    <a:lumMod val="85000"/>
                    <a:lumOff val="15000"/>
                  </a:schemeClr>
                </a:solidFill>
              </a:rPr>
              <a:t>函数打开数据文件，指定文件的文字编码方式，指定包含列标题</a:t>
            </a:r>
          </a:p>
          <a:p>
            <a:pPr marL="0" indent="0">
              <a:buNone/>
            </a:pPr>
            <a:r>
              <a:rPr lang="en-US" altLang="zh-CN" sz="900" dirty="0" err="1">
                <a:solidFill>
                  <a:schemeClr val="tx1">
                    <a:lumMod val="85000"/>
                    <a:lumOff val="15000"/>
                  </a:schemeClr>
                </a:solidFill>
              </a:rPr>
              <a:t>df</a:t>
            </a:r>
            <a:r>
              <a:rPr lang="en-US" altLang="zh-CN" sz="900" dirty="0">
                <a:solidFill>
                  <a:schemeClr val="tx1">
                    <a:lumMod val="85000"/>
                    <a:lumOff val="15000"/>
                  </a:schemeClr>
                </a:solidFill>
              </a:rPr>
              <a:t> = </a:t>
            </a:r>
            <a:r>
              <a:rPr lang="en-US" altLang="zh-CN" sz="900" dirty="0" err="1">
                <a:solidFill>
                  <a:schemeClr val="tx1">
                    <a:lumMod val="85000"/>
                    <a:lumOff val="15000"/>
                  </a:schemeClr>
                </a:solidFill>
              </a:rPr>
              <a:t>pd.read_csv</a:t>
            </a:r>
            <a:r>
              <a:rPr lang="en-US" altLang="zh-CN" sz="900" dirty="0">
                <a:solidFill>
                  <a:schemeClr val="tx1">
                    <a:lumMod val="85000"/>
                    <a:lumOff val="15000"/>
                  </a:schemeClr>
                </a:solidFill>
              </a:rPr>
              <a:t>('yongshui.csv', encoding='gb2312', header=1)</a:t>
            </a:r>
          </a:p>
          <a:p>
            <a:pPr marL="0" indent="0">
              <a:buNone/>
            </a:pPr>
            <a:r>
              <a:rPr lang="en-US" altLang="zh-CN" sz="900" dirty="0">
                <a:solidFill>
                  <a:schemeClr val="tx1">
                    <a:lumMod val="85000"/>
                    <a:lumOff val="15000"/>
                  </a:schemeClr>
                </a:solidFill>
              </a:rPr>
              <a:t># </a:t>
            </a:r>
            <a:r>
              <a:rPr lang="zh-CN" altLang="en-US" sz="900" dirty="0">
                <a:solidFill>
                  <a:schemeClr val="tx1">
                    <a:lumMod val="85000"/>
                    <a:lumOff val="15000"/>
                  </a:schemeClr>
                </a:solidFill>
              </a:rPr>
              <a:t>按年份生成数据序列</a:t>
            </a:r>
          </a:p>
          <a:p>
            <a:pPr marL="0" indent="0">
              <a:buNone/>
            </a:pPr>
            <a:r>
              <a:rPr lang="en-US" altLang="zh-CN" sz="900" dirty="0">
                <a:solidFill>
                  <a:schemeClr val="tx1">
                    <a:lumMod val="85000"/>
                    <a:lumOff val="15000"/>
                  </a:schemeClr>
                </a:solidFill>
              </a:rPr>
              <a:t>for </a:t>
            </a:r>
            <a:r>
              <a:rPr lang="en-US" altLang="zh-CN" sz="900" dirty="0" err="1">
                <a:solidFill>
                  <a:schemeClr val="tx1">
                    <a:lumMod val="85000"/>
                    <a:lumOff val="15000"/>
                  </a:schemeClr>
                </a:solidFill>
              </a:rPr>
              <a:t>i</a:t>
            </a:r>
            <a:r>
              <a:rPr lang="en-US" altLang="zh-CN" sz="900" dirty="0">
                <a:solidFill>
                  <a:schemeClr val="tx1">
                    <a:lumMod val="85000"/>
                    <a:lumOff val="15000"/>
                  </a:schemeClr>
                </a:solidFill>
              </a:rPr>
              <a:t> in range(3, </a:t>
            </a:r>
            <a:r>
              <a:rPr lang="en-US" altLang="zh-CN" sz="900" dirty="0" err="1">
                <a:solidFill>
                  <a:schemeClr val="tx1">
                    <a:lumMod val="85000"/>
                    <a:lumOff val="15000"/>
                  </a:schemeClr>
                </a:solidFill>
              </a:rPr>
              <a:t>len</a:t>
            </a:r>
            <a:r>
              <a:rPr lang="en-US" altLang="zh-CN" sz="900" dirty="0">
                <a:solidFill>
                  <a:schemeClr val="tx1">
                    <a:lumMod val="85000"/>
                    <a:lumOff val="15000"/>
                  </a:schemeClr>
                </a:solidFill>
              </a:rPr>
              <a:t>(</a:t>
            </a:r>
            <a:r>
              <a:rPr lang="en-US" altLang="zh-CN" sz="900" dirty="0" err="1">
                <a:solidFill>
                  <a:schemeClr val="tx1">
                    <a:lumMod val="85000"/>
                    <a:lumOff val="15000"/>
                  </a:schemeClr>
                </a:solidFill>
              </a:rPr>
              <a:t>df.columns</a:t>
            </a:r>
            <a:r>
              <a:rPr lang="en-US" altLang="zh-CN" sz="900" dirty="0">
                <a:solidFill>
                  <a:schemeClr val="tx1">
                    <a:lumMod val="85000"/>
                    <a:lumOff val="15000"/>
                  </a:schemeClr>
                </a:solidFill>
              </a:rPr>
              <a:t>)):         # </a:t>
            </a:r>
            <a:r>
              <a:rPr lang="zh-CN" altLang="en-US" sz="900" dirty="0">
                <a:solidFill>
                  <a:schemeClr val="tx1">
                    <a:lumMod val="85000"/>
                    <a:lumOff val="15000"/>
                  </a:schemeClr>
                </a:solidFill>
              </a:rPr>
              <a:t>产生年份序列</a:t>
            </a:r>
          </a:p>
          <a:p>
            <a:pPr marL="0" indent="0">
              <a:buNone/>
            </a:pPr>
            <a:r>
              <a:rPr lang="zh-CN" altLang="en-US" sz="900" dirty="0">
                <a:solidFill>
                  <a:schemeClr val="tx1">
                    <a:lumMod val="85000"/>
                    <a:lumOff val="15000"/>
                  </a:schemeClr>
                </a:solidFill>
              </a:rPr>
              <a:t>    </a:t>
            </a:r>
            <a:r>
              <a:rPr lang="en-US" altLang="zh-CN" sz="900" dirty="0" err="1">
                <a:solidFill>
                  <a:schemeClr val="tx1">
                    <a:lumMod val="85000"/>
                    <a:lumOff val="15000"/>
                  </a:schemeClr>
                </a:solidFill>
              </a:rPr>
              <a:t>current_col</a:t>
            </a:r>
            <a:r>
              <a:rPr lang="en-US" altLang="zh-CN" sz="900" dirty="0">
                <a:solidFill>
                  <a:schemeClr val="tx1">
                    <a:lumMod val="85000"/>
                    <a:lumOff val="15000"/>
                  </a:schemeClr>
                </a:solidFill>
              </a:rPr>
              <a:t> = </a:t>
            </a:r>
            <a:r>
              <a:rPr lang="en-US" altLang="zh-CN" sz="900" dirty="0" err="1">
                <a:solidFill>
                  <a:schemeClr val="tx1">
                    <a:lumMod val="85000"/>
                    <a:lumOff val="15000"/>
                  </a:schemeClr>
                </a:solidFill>
              </a:rPr>
              <a:t>df.columns</a:t>
            </a:r>
            <a:r>
              <a:rPr lang="en-US" altLang="zh-CN" sz="900" dirty="0">
                <a:solidFill>
                  <a:schemeClr val="tx1">
                    <a:lumMod val="85000"/>
                    <a:lumOff val="15000"/>
                  </a:schemeClr>
                </a:solidFill>
              </a:rPr>
              <a:t>[</a:t>
            </a:r>
            <a:r>
              <a:rPr lang="en-US" altLang="zh-CN" sz="900" dirty="0" err="1">
                <a:solidFill>
                  <a:schemeClr val="tx1">
                    <a:lumMod val="85000"/>
                    <a:lumOff val="15000"/>
                  </a:schemeClr>
                </a:solidFill>
              </a:rPr>
              <a:t>i</a:t>
            </a:r>
            <a:r>
              <a:rPr lang="en-US" altLang="zh-CN" sz="900" dirty="0">
                <a:solidFill>
                  <a:schemeClr val="tx1">
                    <a:lumMod val="85000"/>
                    <a:lumOff val="15000"/>
                  </a:schemeClr>
                </a:solidFill>
              </a:rPr>
              <a:t>]             # </a:t>
            </a:r>
            <a:r>
              <a:rPr lang="zh-CN" altLang="en-US" sz="900" dirty="0">
                <a:solidFill>
                  <a:schemeClr val="tx1">
                    <a:lumMod val="85000"/>
                    <a:lumOff val="15000"/>
                  </a:schemeClr>
                </a:solidFill>
              </a:rPr>
              <a:t>指定当前列</a:t>
            </a:r>
          </a:p>
          <a:p>
            <a:pPr marL="0" indent="0">
              <a:buNone/>
            </a:pPr>
            <a:r>
              <a:rPr lang="zh-CN" altLang="en-US" sz="900" dirty="0">
                <a:solidFill>
                  <a:schemeClr val="tx1">
                    <a:lumMod val="85000"/>
                    <a:lumOff val="15000"/>
                  </a:schemeClr>
                </a:solidFill>
              </a:rPr>
              <a:t>    </a:t>
            </a:r>
            <a:r>
              <a:rPr lang="en-US" altLang="zh-CN" sz="900" dirty="0" err="1">
                <a:solidFill>
                  <a:schemeClr val="tx1">
                    <a:lumMod val="85000"/>
                    <a:lumOff val="15000"/>
                  </a:schemeClr>
                </a:solidFill>
              </a:rPr>
              <a:t>display_cols</a:t>
            </a:r>
            <a:r>
              <a:rPr lang="en-US" altLang="zh-CN" sz="900" dirty="0">
                <a:solidFill>
                  <a:schemeClr val="tx1">
                    <a:lumMod val="85000"/>
                    <a:lumOff val="15000"/>
                  </a:schemeClr>
                </a:solidFill>
              </a:rPr>
              <a:t> = ['</a:t>
            </a:r>
            <a:r>
              <a:rPr lang="zh-CN" altLang="en-US" sz="900" dirty="0">
                <a:solidFill>
                  <a:schemeClr val="tx1">
                    <a:lumMod val="85000"/>
                    <a:lumOff val="15000"/>
                  </a:schemeClr>
                </a:solidFill>
              </a:rPr>
              <a:t>地区</a:t>
            </a:r>
            <a:r>
              <a:rPr lang="en-US" altLang="zh-CN" sz="900" dirty="0">
                <a:solidFill>
                  <a:schemeClr val="tx1">
                    <a:lumMod val="85000"/>
                    <a:lumOff val="15000"/>
                  </a:schemeClr>
                </a:solidFill>
              </a:rPr>
              <a:t>', </a:t>
            </a:r>
            <a:r>
              <a:rPr lang="en-US" altLang="zh-CN" sz="900" dirty="0" err="1">
                <a:solidFill>
                  <a:schemeClr val="tx1">
                    <a:lumMod val="85000"/>
                    <a:lumOff val="15000"/>
                  </a:schemeClr>
                </a:solidFill>
              </a:rPr>
              <a:t>current_col</a:t>
            </a:r>
            <a:r>
              <a:rPr lang="en-US" altLang="zh-CN" sz="900" dirty="0">
                <a:solidFill>
                  <a:schemeClr val="tx1">
                    <a:lumMod val="85000"/>
                    <a:lumOff val="15000"/>
                  </a:schemeClr>
                </a:solidFill>
              </a:rPr>
              <a:t>]    # </a:t>
            </a:r>
            <a:r>
              <a:rPr lang="zh-CN" altLang="en-US" sz="900" dirty="0">
                <a:solidFill>
                  <a:schemeClr val="tx1">
                    <a:lumMod val="85000"/>
                    <a:lumOff val="15000"/>
                  </a:schemeClr>
                </a:solidFill>
              </a:rPr>
              <a:t>最终显示的列</a:t>
            </a:r>
          </a:p>
          <a:p>
            <a:pPr marL="0" indent="0">
              <a:buNone/>
            </a:pPr>
            <a:r>
              <a:rPr lang="zh-CN" altLang="en-US" sz="900" dirty="0">
                <a:solidFill>
                  <a:schemeClr val="tx1">
                    <a:lumMod val="85000"/>
                    <a:lumOff val="15000"/>
                  </a:schemeClr>
                </a:solidFill>
              </a:rPr>
              <a:t>    </a:t>
            </a:r>
            <a:r>
              <a:rPr lang="en-US" altLang="zh-CN" sz="900" dirty="0">
                <a:solidFill>
                  <a:schemeClr val="tx1">
                    <a:lumMod val="85000"/>
                    <a:lumOff val="15000"/>
                  </a:schemeClr>
                </a:solidFill>
              </a:rPr>
              <a:t># </a:t>
            </a:r>
            <a:r>
              <a:rPr lang="zh-CN" altLang="en-US" sz="900" dirty="0">
                <a:solidFill>
                  <a:schemeClr val="tx1">
                    <a:lumMod val="85000"/>
                    <a:lumOff val="15000"/>
                  </a:schemeClr>
                </a:solidFill>
              </a:rPr>
              <a:t>查找符合条件的行</a:t>
            </a:r>
          </a:p>
          <a:p>
            <a:pPr marL="0" indent="0">
              <a:buNone/>
            </a:pPr>
            <a:r>
              <a:rPr lang="zh-CN" altLang="en-US" sz="900" dirty="0">
                <a:solidFill>
                  <a:schemeClr val="tx1">
                    <a:lumMod val="85000"/>
                    <a:lumOff val="15000"/>
                  </a:schemeClr>
                </a:solidFill>
              </a:rPr>
              <a:t>    </a:t>
            </a:r>
            <a:r>
              <a:rPr lang="en-US" altLang="zh-CN" sz="900" dirty="0" err="1">
                <a:solidFill>
                  <a:schemeClr val="tx1">
                    <a:lumMod val="85000"/>
                    <a:lumOff val="15000"/>
                  </a:schemeClr>
                </a:solidFill>
              </a:rPr>
              <a:t>error_data</a:t>
            </a:r>
            <a:r>
              <a:rPr lang="en-US" altLang="zh-CN" sz="900" dirty="0">
                <a:solidFill>
                  <a:schemeClr val="tx1">
                    <a:lumMod val="85000"/>
                    <a:lumOff val="15000"/>
                  </a:schemeClr>
                </a:solidFill>
              </a:rPr>
              <a:t> = </a:t>
            </a:r>
            <a:r>
              <a:rPr lang="en-US" altLang="zh-CN" sz="900" dirty="0" err="1">
                <a:solidFill>
                  <a:schemeClr val="tx1">
                    <a:lumMod val="85000"/>
                    <a:lumOff val="15000"/>
                  </a:schemeClr>
                </a:solidFill>
              </a:rPr>
              <a:t>df.loc</a:t>
            </a:r>
            <a:r>
              <a:rPr lang="en-US" altLang="zh-CN" sz="900" dirty="0">
                <a:solidFill>
                  <a:schemeClr val="tx1">
                    <a:lumMod val="85000"/>
                    <a:lumOff val="15000"/>
                  </a:schemeClr>
                </a:solidFill>
              </a:rPr>
              <a:t>[</a:t>
            </a:r>
            <a:r>
              <a:rPr lang="en-US" altLang="zh-CN" sz="900" dirty="0" err="1">
                <a:solidFill>
                  <a:schemeClr val="tx1">
                    <a:lumMod val="85000"/>
                    <a:lumOff val="15000"/>
                  </a:schemeClr>
                </a:solidFill>
              </a:rPr>
              <a:t>df</a:t>
            </a:r>
            <a:r>
              <a:rPr lang="en-US" altLang="zh-CN" sz="900" dirty="0">
                <a:solidFill>
                  <a:schemeClr val="tx1">
                    <a:lumMod val="85000"/>
                    <a:lumOff val="15000"/>
                  </a:schemeClr>
                </a:solidFill>
              </a:rPr>
              <a:t>[</a:t>
            </a:r>
            <a:r>
              <a:rPr lang="en-US" altLang="zh-CN" sz="900" dirty="0" err="1">
                <a:solidFill>
                  <a:schemeClr val="tx1">
                    <a:lumMod val="85000"/>
                    <a:lumOff val="15000"/>
                  </a:schemeClr>
                </a:solidFill>
              </a:rPr>
              <a:t>current_col</a:t>
            </a:r>
            <a:r>
              <a:rPr lang="en-US" altLang="zh-CN" sz="900" dirty="0">
                <a:solidFill>
                  <a:schemeClr val="tx1">
                    <a:lumMod val="85000"/>
                    <a:lumOff val="15000"/>
                  </a:schemeClr>
                </a:solidFill>
              </a:rPr>
              <a:t>] &lt;0, </a:t>
            </a:r>
            <a:r>
              <a:rPr lang="en-US" altLang="zh-CN" sz="900" dirty="0" err="1">
                <a:solidFill>
                  <a:schemeClr val="tx1">
                    <a:lumMod val="85000"/>
                    <a:lumOff val="15000"/>
                  </a:schemeClr>
                </a:solidFill>
              </a:rPr>
              <a:t>display_cols</a:t>
            </a:r>
            <a:r>
              <a:rPr lang="en-US" altLang="zh-CN" sz="900" dirty="0">
                <a:solidFill>
                  <a:schemeClr val="tx1">
                    <a:lumMod val="85000"/>
                    <a:lumOff val="15000"/>
                  </a:schemeClr>
                </a:solidFill>
              </a:rPr>
              <a:t>]</a:t>
            </a:r>
          </a:p>
          <a:p>
            <a:pPr marL="0" indent="0">
              <a:buNone/>
            </a:pPr>
            <a:r>
              <a:rPr lang="en-US" altLang="zh-CN" sz="900" dirty="0">
                <a:solidFill>
                  <a:schemeClr val="tx1">
                    <a:lumMod val="85000"/>
                    <a:lumOff val="15000"/>
                  </a:schemeClr>
                </a:solidFill>
              </a:rPr>
              <a:t>    # </a:t>
            </a:r>
            <a:r>
              <a:rPr lang="zh-CN" altLang="en-US" sz="900" dirty="0">
                <a:solidFill>
                  <a:schemeClr val="tx1">
                    <a:lumMod val="85000"/>
                    <a:lumOff val="15000"/>
                  </a:schemeClr>
                </a:solidFill>
              </a:rPr>
              <a:t>通过</a:t>
            </a:r>
            <a:r>
              <a:rPr lang="en-US" altLang="zh-CN" sz="900" dirty="0">
                <a:solidFill>
                  <a:schemeClr val="tx1">
                    <a:lumMod val="85000"/>
                    <a:lumOff val="15000"/>
                  </a:schemeClr>
                </a:solidFill>
              </a:rPr>
              <a:t>shape</a:t>
            </a:r>
            <a:r>
              <a:rPr lang="zh-CN" altLang="en-US" sz="900" dirty="0">
                <a:solidFill>
                  <a:schemeClr val="tx1">
                    <a:lumMod val="85000"/>
                    <a:lumOff val="15000"/>
                  </a:schemeClr>
                </a:solidFill>
              </a:rPr>
              <a:t>函数获得行数和列数，列数对本程序无用，使用 </a:t>
            </a:r>
            <a:r>
              <a:rPr lang="en-US" altLang="zh-CN" sz="900" dirty="0">
                <a:solidFill>
                  <a:schemeClr val="tx1">
                    <a:lumMod val="85000"/>
                    <a:lumOff val="15000"/>
                  </a:schemeClr>
                </a:solidFill>
              </a:rPr>
              <a:t>Python </a:t>
            </a:r>
            <a:r>
              <a:rPr lang="zh-CN" altLang="en-US" sz="900" dirty="0">
                <a:solidFill>
                  <a:schemeClr val="tx1">
                    <a:lumMod val="85000"/>
                    <a:lumOff val="15000"/>
                  </a:schemeClr>
                </a:solidFill>
              </a:rPr>
              <a:t>约定的“</a:t>
            </a:r>
            <a:r>
              <a:rPr lang="en-US" altLang="zh-CN" sz="900" dirty="0">
                <a:solidFill>
                  <a:schemeClr val="tx1">
                    <a:lumMod val="85000"/>
                    <a:lumOff val="15000"/>
                  </a:schemeClr>
                </a:solidFill>
              </a:rPr>
              <a:t>_”</a:t>
            </a:r>
            <a:r>
              <a:rPr lang="zh-CN" altLang="en-US" sz="900" dirty="0">
                <a:solidFill>
                  <a:schemeClr val="tx1">
                    <a:lumMod val="85000"/>
                    <a:lumOff val="15000"/>
                  </a:schemeClr>
                </a:solidFill>
              </a:rPr>
              <a:t>变量忽略</a:t>
            </a:r>
          </a:p>
          <a:p>
            <a:pPr marL="0" indent="0">
              <a:buNone/>
            </a:pPr>
            <a:r>
              <a:rPr lang="zh-CN" altLang="en-US" sz="900" dirty="0">
                <a:solidFill>
                  <a:schemeClr val="tx1">
                    <a:lumMod val="85000"/>
                    <a:lumOff val="15000"/>
                  </a:schemeClr>
                </a:solidFill>
              </a:rPr>
              <a:t>    </a:t>
            </a:r>
            <a:r>
              <a:rPr lang="en-US" altLang="zh-CN" sz="900" dirty="0" err="1">
                <a:solidFill>
                  <a:schemeClr val="tx1">
                    <a:lumMod val="85000"/>
                    <a:lumOff val="15000"/>
                  </a:schemeClr>
                </a:solidFill>
              </a:rPr>
              <a:t>error_rows_count</a:t>
            </a:r>
            <a:r>
              <a:rPr lang="en-US" altLang="zh-CN" sz="900" dirty="0">
                <a:solidFill>
                  <a:schemeClr val="tx1">
                    <a:lumMod val="85000"/>
                    <a:lumOff val="15000"/>
                  </a:schemeClr>
                </a:solidFill>
              </a:rPr>
              <a:t>, _ = </a:t>
            </a:r>
            <a:r>
              <a:rPr lang="en-US" altLang="zh-CN" sz="900" dirty="0" err="1">
                <a:solidFill>
                  <a:schemeClr val="tx1">
                    <a:lumMod val="85000"/>
                    <a:lumOff val="15000"/>
                  </a:schemeClr>
                </a:solidFill>
              </a:rPr>
              <a:t>error_data.shape</a:t>
            </a:r>
            <a:endParaRPr lang="en-US" altLang="zh-CN" sz="900" dirty="0">
              <a:solidFill>
                <a:schemeClr val="tx1">
                  <a:lumMod val="85000"/>
                  <a:lumOff val="15000"/>
                </a:schemeClr>
              </a:solidFill>
            </a:endParaRPr>
          </a:p>
          <a:p>
            <a:pPr marL="0" indent="0">
              <a:buNone/>
            </a:pPr>
            <a:r>
              <a:rPr lang="en-US" altLang="zh-CN" sz="900" dirty="0">
                <a:solidFill>
                  <a:schemeClr val="tx1">
                    <a:lumMod val="85000"/>
                    <a:lumOff val="15000"/>
                  </a:schemeClr>
                </a:solidFill>
              </a:rPr>
              <a:t>    </a:t>
            </a:r>
          </a:p>
          <a:p>
            <a:pPr marL="0" indent="0">
              <a:buNone/>
            </a:pPr>
            <a:r>
              <a:rPr lang="en-US" altLang="zh-CN" sz="900" dirty="0">
                <a:solidFill>
                  <a:schemeClr val="tx1">
                    <a:lumMod val="85000"/>
                    <a:lumOff val="15000"/>
                  </a:schemeClr>
                </a:solidFill>
              </a:rPr>
              <a:t>    # </a:t>
            </a:r>
            <a:r>
              <a:rPr lang="zh-CN" altLang="en-US" sz="900" dirty="0">
                <a:solidFill>
                  <a:schemeClr val="tx1">
                    <a:lumMod val="85000"/>
                    <a:lumOff val="15000"/>
                  </a:schemeClr>
                </a:solidFill>
              </a:rPr>
              <a:t>按年份选择符合条件的行，并显示</a:t>
            </a:r>
          </a:p>
          <a:p>
            <a:pPr marL="0" indent="0">
              <a:buNone/>
            </a:pPr>
            <a:r>
              <a:rPr lang="zh-CN" altLang="en-US" sz="900" dirty="0">
                <a:solidFill>
                  <a:schemeClr val="tx1">
                    <a:lumMod val="85000"/>
                    <a:lumOff val="15000"/>
                  </a:schemeClr>
                </a:solidFill>
              </a:rPr>
              <a:t>    </a:t>
            </a:r>
            <a:r>
              <a:rPr lang="en-US" altLang="zh-CN" sz="900" dirty="0">
                <a:solidFill>
                  <a:schemeClr val="tx1">
                    <a:lumMod val="85000"/>
                    <a:lumOff val="15000"/>
                  </a:schemeClr>
                </a:solidFill>
              </a:rPr>
              <a:t>if </a:t>
            </a:r>
            <a:r>
              <a:rPr lang="en-US" altLang="zh-CN" sz="900" dirty="0" err="1">
                <a:solidFill>
                  <a:schemeClr val="tx1">
                    <a:lumMod val="85000"/>
                    <a:lumOff val="15000"/>
                  </a:schemeClr>
                </a:solidFill>
              </a:rPr>
              <a:t>error_rows_count</a:t>
            </a:r>
            <a:r>
              <a:rPr lang="en-US" altLang="zh-CN" sz="900" dirty="0">
                <a:solidFill>
                  <a:schemeClr val="tx1">
                    <a:lumMod val="85000"/>
                    <a:lumOff val="15000"/>
                  </a:schemeClr>
                </a:solidFill>
              </a:rPr>
              <a:t> &gt; 0:</a:t>
            </a:r>
          </a:p>
          <a:p>
            <a:pPr marL="0" indent="0">
              <a:buNone/>
            </a:pPr>
            <a:r>
              <a:rPr lang="en-US" altLang="zh-CN" sz="900" dirty="0">
                <a:solidFill>
                  <a:schemeClr val="tx1">
                    <a:lumMod val="85000"/>
                    <a:lumOff val="15000"/>
                  </a:schemeClr>
                </a:solidFill>
              </a:rPr>
              <a:t>        print(</a:t>
            </a:r>
            <a:r>
              <a:rPr lang="en-US" altLang="zh-CN" sz="900" dirty="0" err="1">
                <a:solidFill>
                  <a:schemeClr val="tx1">
                    <a:lumMod val="85000"/>
                    <a:lumOff val="15000"/>
                  </a:schemeClr>
                </a:solidFill>
              </a:rPr>
              <a:t>error_data</a:t>
            </a:r>
            <a:r>
              <a:rPr lang="en-US" altLang="zh-CN" sz="900" dirty="0">
                <a:solidFill>
                  <a:schemeClr val="tx1">
                    <a:lumMod val="85000"/>
                    <a:lumOff val="15000"/>
                  </a:schemeClr>
                </a:solidFill>
              </a:rPr>
              <a:t>,'</a:t>
            </a:r>
            <a:r>
              <a:rPr lang="zh-CN" altLang="en-US" sz="900" dirty="0">
                <a:solidFill>
                  <a:schemeClr val="tx1">
                    <a:lumMod val="85000"/>
                    <a:lumOff val="15000"/>
                  </a:schemeClr>
                </a:solidFill>
              </a:rPr>
              <a:t>数据异常，请核对！</a:t>
            </a:r>
            <a:r>
              <a:rPr lang="en-US" altLang="zh-CN" sz="900" dirty="0">
                <a:solidFill>
                  <a:schemeClr val="tx1">
                    <a:lumMod val="85000"/>
                    <a:lumOff val="15000"/>
                  </a:schemeClr>
                </a:solidFill>
              </a:rPr>
              <a:t>')</a:t>
            </a:r>
          </a:p>
          <a:p>
            <a:pPr marL="0" indent="0">
              <a:buNone/>
            </a:pPr>
            <a:r>
              <a:rPr lang="en-US" altLang="zh-CN" sz="900" dirty="0">
                <a:solidFill>
                  <a:schemeClr val="tx1">
                    <a:lumMod val="85000"/>
                    <a:lumOff val="15000"/>
                  </a:schemeClr>
                </a:solidFill>
              </a:rPr>
              <a:t>        print('\n')</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删除用水量重复值</a:t>
            </a:r>
          </a:p>
        </p:txBody>
      </p:sp>
      <p:sp>
        <p:nvSpPr>
          <p:cNvPr id="11" name="文本框 10"/>
          <p:cNvSpPr txBox="1"/>
          <p:nvPr/>
        </p:nvSpPr>
        <p:spPr>
          <a:xfrm>
            <a:off x="577956" y="2735571"/>
            <a:ext cx="8099076" cy="333565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buNone/>
            </a:pPr>
            <a:r>
              <a:rPr lang="zh-CN" altLang="en-US" sz="1600" dirty="0">
                <a:solidFill>
                  <a:schemeClr val="tx1">
                    <a:lumMod val="85000"/>
                    <a:lumOff val="15000"/>
                  </a:schemeClr>
                </a:solidFill>
              </a:rPr>
              <a:t>程序示例</a:t>
            </a:r>
          </a:p>
          <a:p>
            <a:pPr marL="0" indent="0">
              <a:buNone/>
            </a:pPr>
            <a:r>
              <a:rPr lang="en-US" altLang="zh-CN" sz="1600" dirty="0">
                <a:solidFill>
                  <a:schemeClr val="tx1">
                    <a:lumMod val="85000"/>
                    <a:lumOff val="15000"/>
                  </a:schemeClr>
                </a:solidFill>
              </a:rPr>
              <a:t># </a:t>
            </a:r>
            <a:r>
              <a:rPr lang="zh-CN" altLang="en-US" sz="1600" dirty="0">
                <a:solidFill>
                  <a:schemeClr val="tx1">
                    <a:lumMod val="85000"/>
                    <a:lumOff val="15000"/>
                  </a:schemeClr>
                </a:solidFill>
              </a:rPr>
              <a:t>导入</a:t>
            </a:r>
            <a:r>
              <a:rPr lang="en-US" altLang="zh-CN" sz="1600" dirty="0">
                <a:solidFill>
                  <a:schemeClr val="tx1">
                    <a:lumMod val="85000"/>
                    <a:lumOff val="15000"/>
                  </a:schemeClr>
                </a:solidFill>
              </a:rPr>
              <a:t>pandas</a:t>
            </a:r>
            <a:r>
              <a:rPr lang="zh-CN" altLang="en-US" sz="1600" dirty="0">
                <a:solidFill>
                  <a:schemeClr val="tx1">
                    <a:lumMod val="85000"/>
                    <a:lumOff val="15000"/>
                  </a:schemeClr>
                </a:solidFill>
              </a:rPr>
              <a:t>模块并设置别名为</a:t>
            </a:r>
            <a:r>
              <a:rPr lang="en-US" altLang="zh-CN" sz="1600" dirty="0" err="1">
                <a:solidFill>
                  <a:schemeClr val="tx1">
                    <a:lumMod val="85000"/>
                    <a:lumOff val="15000"/>
                  </a:schemeClr>
                </a:solidFill>
              </a:rPr>
              <a:t>pd</a:t>
            </a:r>
            <a:endParaRPr lang="en-US" altLang="zh-CN" sz="1600" dirty="0">
              <a:solidFill>
                <a:schemeClr val="tx1">
                  <a:lumMod val="85000"/>
                  <a:lumOff val="15000"/>
                </a:schemeClr>
              </a:solidFill>
            </a:endParaRPr>
          </a:p>
          <a:p>
            <a:pPr marL="0" indent="0">
              <a:buNone/>
            </a:pPr>
            <a:r>
              <a:rPr lang="en-US" altLang="zh-CN" sz="1600" dirty="0">
                <a:solidFill>
                  <a:schemeClr val="tx1">
                    <a:lumMod val="85000"/>
                    <a:lumOff val="15000"/>
                  </a:schemeClr>
                </a:solidFill>
              </a:rPr>
              <a:t>import pandas as </a:t>
            </a:r>
            <a:r>
              <a:rPr lang="en-US" altLang="zh-CN" sz="1600" dirty="0" err="1">
                <a:solidFill>
                  <a:schemeClr val="tx1">
                    <a:lumMod val="85000"/>
                    <a:lumOff val="15000"/>
                  </a:schemeClr>
                </a:solidFill>
              </a:rPr>
              <a:t>pd</a:t>
            </a:r>
            <a:endParaRPr lang="en-US" altLang="zh-CN" sz="1600" dirty="0">
              <a:solidFill>
                <a:schemeClr val="tx1">
                  <a:lumMod val="85000"/>
                  <a:lumOff val="15000"/>
                </a:schemeClr>
              </a:solidFill>
            </a:endParaRPr>
          </a:p>
          <a:p>
            <a:pPr marL="0" indent="0">
              <a:buNone/>
            </a:pPr>
            <a:r>
              <a:rPr lang="en-US" altLang="zh-CN" sz="1600" dirty="0">
                <a:solidFill>
                  <a:schemeClr val="tx1">
                    <a:lumMod val="85000"/>
                    <a:lumOff val="15000"/>
                  </a:schemeClr>
                </a:solidFill>
              </a:rPr>
              <a:t># </a:t>
            </a:r>
            <a:r>
              <a:rPr lang="zh-CN" altLang="en-US" sz="1600" dirty="0">
                <a:solidFill>
                  <a:schemeClr val="tx1">
                    <a:lumMod val="85000"/>
                    <a:lumOff val="15000"/>
                  </a:schemeClr>
                </a:solidFill>
              </a:rPr>
              <a:t>用</a:t>
            </a:r>
            <a:r>
              <a:rPr lang="en-US" altLang="zh-CN" sz="1600" dirty="0">
                <a:solidFill>
                  <a:schemeClr val="tx1">
                    <a:lumMod val="85000"/>
                    <a:lumOff val="15000"/>
                  </a:schemeClr>
                </a:solidFill>
              </a:rPr>
              <a:t>pandas</a:t>
            </a:r>
            <a:r>
              <a:rPr lang="zh-CN" altLang="en-US" sz="1600" dirty="0">
                <a:solidFill>
                  <a:schemeClr val="tx1">
                    <a:lumMod val="85000"/>
                    <a:lumOff val="15000"/>
                  </a:schemeClr>
                </a:solidFill>
              </a:rPr>
              <a:t>模块中的</a:t>
            </a:r>
            <a:r>
              <a:rPr lang="en-US" altLang="zh-CN" sz="1600" dirty="0" err="1">
                <a:solidFill>
                  <a:schemeClr val="tx1">
                    <a:lumMod val="85000"/>
                    <a:lumOff val="15000"/>
                  </a:schemeClr>
                </a:solidFill>
              </a:rPr>
              <a:t>read_csv</a:t>
            </a:r>
            <a:r>
              <a:rPr lang="zh-CN" altLang="en-US" sz="1600" dirty="0">
                <a:solidFill>
                  <a:schemeClr val="tx1">
                    <a:lumMod val="85000"/>
                    <a:lumOff val="15000"/>
                  </a:schemeClr>
                </a:solidFill>
              </a:rPr>
              <a:t>函数打开数据文件，指定文件的文字编码方式，指定包含列标题</a:t>
            </a:r>
          </a:p>
          <a:p>
            <a:pPr marL="0" indent="0">
              <a:buNone/>
            </a:pPr>
            <a:r>
              <a:rPr lang="en-US" altLang="zh-CN" sz="1600" dirty="0" err="1">
                <a:solidFill>
                  <a:schemeClr val="tx1">
                    <a:lumMod val="85000"/>
                    <a:lumOff val="15000"/>
                  </a:schemeClr>
                </a:solidFill>
              </a:rPr>
              <a:t>df</a:t>
            </a:r>
            <a:r>
              <a:rPr lang="en-US" altLang="zh-CN" sz="1600" dirty="0">
                <a:solidFill>
                  <a:schemeClr val="tx1">
                    <a:lumMod val="85000"/>
                    <a:lumOff val="15000"/>
                  </a:schemeClr>
                </a:solidFill>
              </a:rPr>
              <a:t> = </a:t>
            </a:r>
            <a:r>
              <a:rPr lang="en-US" altLang="zh-CN" sz="1600" dirty="0" err="1">
                <a:solidFill>
                  <a:schemeClr val="tx1">
                    <a:lumMod val="85000"/>
                    <a:lumOff val="15000"/>
                  </a:schemeClr>
                </a:solidFill>
              </a:rPr>
              <a:t>pd.DataFrame</a:t>
            </a:r>
            <a:r>
              <a:rPr lang="en-US" altLang="zh-CN" sz="1600" dirty="0">
                <a:solidFill>
                  <a:schemeClr val="tx1">
                    <a:lumMod val="85000"/>
                    <a:lumOff val="15000"/>
                  </a:schemeClr>
                </a:solidFill>
              </a:rPr>
              <a:t>(</a:t>
            </a:r>
            <a:r>
              <a:rPr lang="en-US" altLang="zh-CN" sz="1600" dirty="0" err="1">
                <a:solidFill>
                  <a:schemeClr val="tx1">
                    <a:lumMod val="85000"/>
                    <a:lumOff val="15000"/>
                  </a:schemeClr>
                </a:solidFill>
              </a:rPr>
              <a:t>pd.read_csv</a:t>
            </a:r>
            <a:r>
              <a:rPr lang="en-US" altLang="zh-CN" sz="1600" dirty="0">
                <a:solidFill>
                  <a:schemeClr val="tx1">
                    <a:lumMod val="85000"/>
                    <a:lumOff val="15000"/>
                  </a:schemeClr>
                </a:solidFill>
              </a:rPr>
              <a:t>('yongshui.csv', encoding='gb2312', header=1))</a:t>
            </a:r>
          </a:p>
          <a:p>
            <a:pPr marL="0" indent="0">
              <a:buNone/>
            </a:pPr>
            <a:r>
              <a:rPr lang="en-US" altLang="zh-CN" sz="1600" dirty="0">
                <a:solidFill>
                  <a:schemeClr val="tx1">
                    <a:lumMod val="85000"/>
                    <a:lumOff val="15000"/>
                  </a:schemeClr>
                </a:solidFill>
              </a:rPr>
              <a:t>df1=</a:t>
            </a:r>
            <a:r>
              <a:rPr lang="en-US" altLang="zh-CN" sz="1600" dirty="0" err="1">
                <a:solidFill>
                  <a:schemeClr val="tx1">
                    <a:lumMod val="85000"/>
                    <a:lumOff val="15000"/>
                  </a:schemeClr>
                </a:solidFill>
              </a:rPr>
              <a:t>df.drop_duplicates</a:t>
            </a:r>
            <a:r>
              <a:rPr lang="en-US" altLang="zh-CN" sz="1600" dirty="0">
                <a:solidFill>
                  <a:schemeClr val="tx1">
                    <a:lumMod val="85000"/>
                    <a:lumOff val="15000"/>
                  </a:schemeClr>
                </a:solidFill>
              </a:rPr>
              <a:t>()</a:t>
            </a:r>
          </a:p>
          <a:p>
            <a:pPr marL="0" indent="0">
              <a:buNone/>
            </a:pPr>
            <a:r>
              <a:rPr lang="en-US" altLang="zh-CN" sz="1600" dirty="0">
                <a:solidFill>
                  <a:schemeClr val="tx1">
                    <a:lumMod val="85000"/>
                    <a:lumOff val="15000"/>
                  </a:schemeClr>
                </a:solidFill>
              </a:rPr>
              <a:t>df1.to_csv('yongshuigai.csv', encoding='gb2312')</a:t>
            </a:r>
          </a:p>
          <a:p>
            <a:pPr marL="0" indent="0">
              <a:buNone/>
            </a:pPr>
            <a:r>
              <a:rPr lang="en-US" altLang="zh-CN" sz="1600" dirty="0">
                <a:solidFill>
                  <a:schemeClr val="tx1">
                    <a:lumMod val="85000"/>
                    <a:lumOff val="15000"/>
                  </a:schemeClr>
                </a:solidFill>
              </a:rPr>
              <a:t>df2=</a:t>
            </a:r>
            <a:r>
              <a:rPr lang="en-US" altLang="zh-CN" sz="1600" dirty="0" err="1">
                <a:solidFill>
                  <a:schemeClr val="tx1">
                    <a:lumMod val="85000"/>
                    <a:lumOff val="15000"/>
                  </a:schemeClr>
                </a:solidFill>
              </a:rPr>
              <a:t>pd.read_csv</a:t>
            </a:r>
            <a:r>
              <a:rPr lang="en-US" altLang="zh-CN" sz="1600" dirty="0">
                <a:solidFill>
                  <a:schemeClr val="tx1">
                    <a:lumMod val="85000"/>
                    <a:lumOff val="15000"/>
                  </a:schemeClr>
                </a:solidFill>
              </a:rPr>
              <a:t>('yongshuigai.csv', encoding='gb2312')</a:t>
            </a:r>
          </a:p>
          <a:p>
            <a:pPr marL="0" indent="0">
              <a:buNone/>
            </a:pPr>
            <a:r>
              <a:rPr lang="en-US" altLang="zh-CN" sz="1600" dirty="0">
                <a:solidFill>
                  <a:schemeClr val="tx1">
                    <a:lumMod val="85000"/>
                    <a:lumOff val="15000"/>
                  </a:schemeClr>
                </a:solidFill>
              </a:rPr>
              <a:t>print(df2)</a:t>
            </a:r>
          </a:p>
          <a:p>
            <a:pPr marL="0" indent="0">
              <a:buNone/>
            </a:pPr>
            <a:endParaRPr lang="en-US" altLang="zh-CN" sz="1600" dirty="0">
              <a:solidFill>
                <a:schemeClr val="tx1">
                  <a:lumMod val="85000"/>
                  <a:lumOff val="15000"/>
                </a:schemeClr>
              </a:solidFill>
            </a:endParaRP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技术支持</a:t>
            </a:r>
            <a:r>
              <a:rPr lang="en-US" altLang="zh-CN" sz="3200" dirty="0">
                <a:solidFill>
                  <a:srgbClr val="466E8C"/>
                </a:solidFill>
                <a:effectLst/>
                <a:latin typeface="楷体" panose="02010609060101010101" charset="-122"/>
                <a:ea typeface="楷体" panose="02010609060101010101" charset="-122"/>
                <a:cs typeface="Times New Roman" panose="02020603050405020304" charset="0"/>
              </a:rPr>
              <a:t>——</a:t>
            </a:r>
            <a:r>
              <a:rPr lang="en-US" altLang="zh-CN" sz="3200" dirty="0" err="1">
                <a:solidFill>
                  <a:srgbClr val="466E8C"/>
                </a:solidFill>
                <a:effectLst/>
              </a:rPr>
              <a:t>DataFrame</a:t>
            </a:r>
            <a:r>
              <a:rPr lang="zh-CN" altLang="en-US" sz="3200" dirty="0">
                <a:solidFill>
                  <a:srgbClr val="466E8C"/>
                </a:solidFill>
                <a:effectLst/>
              </a:rPr>
              <a:t>创建</a:t>
            </a:r>
          </a:p>
        </p:txBody>
      </p:sp>
      <p:sp>
        <p:nvSpPr>
          <p:cNvPr id="11" name="文本框 10"/>
          <p:cNvSpPr txBox="1"/>
          <p:nvPr/>
        </p:nvSpPr>
        <p:spPr>
          <a:xfrm>
            <a:off x="577956" y="2735571"/>
            <a:ext cx="8099076" cy="286131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buNone/>
            </a:pPr>
            <a:r>
              <a:rPr lang="zh-CN" altLang="en-US" sz="1000" dirty="0">
                <a:solidFill>
                  <a:schemeClr val="tx1">
                    <a:lumMod val="85000"/>
                    <a:lumOff val="15000"/>
                  </a:schemeClr>
                </a:solidFill>
              </a:rPr>
              <a:t>程序示例</a:t>
            </a:r>
          </a:p>
          <a:p>
            <a:pPr marL="0" indent="0">
              <a:buNone/>
            </a:pPr>
            <a:r>
              <a:rPr lang="en-US" altLang="zh-CN" sz="1000" dirty="0">
                <a:solidFill>
                  <a:schemeClr val="tx1">
                    <a:lumMod val="85000"/>
                    <a:lumOff val="15000"/>
                  </a:schemeClr>
                </a:solidFill>
              </a:rPr>
              <a:t>import pandas as </a:t>
            </a:r>
            <a:r>
              <a:rPr lang="en-US" altLang="zh-CN" sz="1000" dirty="0" err="1">
                <a:solidFill>
                  <a:schemeClr val="tx1">
                    <a:lumMod val="85000"/>
                    <a:lumOff val="15000"/>
                  </a:schemeClr>
                </a:solidFill>
              </a:rPr>
              <a:t>pd</a:t>
            </a:r>
            <a:endParaRPr lang="en-US" altLang="zh-CN" sz="1000" dirty="0">
              <a:solidFill>
                <a:schemeClr val="tx1">
                  <a:lumMod val="85000"/>
                  <a:lumOff val="15000"/>
                </a:schemeClr>
              </a:solidFill>
            </a:endParaRPr>
          </a:p>
          <a:p>
            <a:pPr marL="0" indent="0">
              <a:buNone/>
            </a:pPr>
            <a:r>
              <a:rPr lang="en-US" altLang="zh-CN" sz="1000" dirty="0">
                <a:solidFill>
                  <a:schemeClr val="tx1">
                    <a:lumMod val="85000"/>
                    <a:lumOff val="15000"/>
                  </a:schemeClr>
                </a:solidFill>
              </a:rPr>
              <a:t># </a:t>
            </a:r>
            <a:r>
              <a:rPr lang="zh-CN" altLang="en-US" sz="1000" dirty="0">
                <a:solidFill>
                  <a:schemeClr val="tx1">
                    <a:lumMod val="85000"/>
                    <a:lumOff val="15000"/>
                  </a:schemeClr>
                </a:solidFill>
              </a:rPr>
              <a:t>初始化数据</a:t>
            </a:r>
          </a:p>
          <a:p>
            <a:pPr marL="0" indent="0">
              <a:buNone/>
            </a:pPr>
            <a:r>
              <a:rPr lang="en-US" altLang="zh-CN" sz="1000" dirty="0">
                <a:solidFill>
                  <a:schemeClr val="tx1">
                    <a:lumMod val="85000"/>
                    <a:lumOff val="15000"/>
                  </a:schemeClr>
                </a:solidFill>
              </a:rPr>
              <a:t>values = [[37.49, 38.2, 38.8], [24.09, 25.7, 27.2], [192.82, 187.2, 182.6]]</a:t>
            </a:r>
          </a:p>
          <a:p>
            <a:pPr marL="0" indent="0">
              <a:buNone/>
            </a:pPr>
            <a:r>
              <a:rPr lang="en-US" altLang="zh-CN" sz="1000" dirty="0">
                <a:solidFill>
                  <a:schemeClr val="tx1">
                    <a:lumMod val="85000"/>
                    <a:lumOff val="15000"/>
                  </a:schemeClr>
                </a:solidFill>
              </a:rPr>
              <a:t># </a:t>
            </a:r>
            <a:r>
              <a:rPr lang="zh-CN" altLang="en-US" sz="1000" dirty="0">
                <a:solidFill>
                  <a:schemeClr val="tx1">
                    <a:lumMod val="85000"/>
                    <a:lumOff val="15000"/>
                  </a:schemeClr>
                </a:solidFill>
              </a:rPr>
              <a:t>初始化行标签</a:t>
            </a:r>
          </a:p>
          <a:p>
            <a:pPr marL="0" indent="0">
              <a:buNone/>
            </a:pPr>
            <a:r>
              <a:rPr lang="en-US" altLang="zh-CN" sz="1000" dirty="0">
                <a:solidFill>
                  <a:schemeClr val="tx1">
                    <a:lumMod val="85000"/>
                    <a:lumOff val="15000"/>
                  </a:schemeClr>
                </a:solidFill>
              </a:rPr>
              <a:t>areas = [</a:t>
            </a:r>
            <a:r>
              <a:rPr lang="zh-CN" altLang="en-US" sz="1000" dirty="0">
                <a:solidFill>
                  <a:schemeClr val="tx1">
                    <a:lumMod val="85000"/>
                    <a:lumOff val="15000"/>
                  </a:schemeClr>
                </a:solidFill>
              </a:rPr>
              <a:t>“北京”</a:t>
            </a:r>
            <a:r>
              <a:rPr lang="en-US" altLang="zh-CN" sz="1000" dirty="0">
                <a:solidFill>
                  <a:schemeClr val="tx1">
                    <a:lumMod val="85000"/>
                    <a:lumOff val="15000"/>
                  </a:schemeClr>
                </a:solidFill>
              </a:rPr>
              <a:t>,</a:t>
            </a:r>
            <a:r>
              <a:rPr lang="zh-CN" altLang="en-US" sz="1000" dirty="0">
                <a:solidFill>
                  <a:schemeClr val="tx1">
                    <a:lumMod val="85000"/>
                    <a:lumOff val="15000"/>
                  </a:schemeClr>
                </a:solidFill>
              </a:rPr>
              <a:t>“天津”</a:t>
            </a:r>
            <a:r>
              <a:rPr lang="en-US" altLang="zh-CN" sz="1000" dirty="0">
                <a:solidFill>
                  <a:schemeClr val="tx1">
                    <a:lumMod val="85000"/>
                    <a:lumOff val="15000"/>
                  </a:schemeClr>
                </a:solidFill>
              </a:rPr>
              <a:t>,</a:t>
            </a:r>
            <a:r>
              <a:rPr lang="zh-CN" altLang="en-US" sz="1000" dirty="0">
                <a:solidFill>
                  <a:schemeClr val="tx1">
                    <a:lumMod val="85000"/>
                    <a:lumOff val="15000"/>
                  </a:schemeClr>
                </a:solidFill>
              </a:rPr>
              <a:t>“河北”</a:t>
            </a:r>
            <a:r>
              <a:rPr lang="en-US" altLang="zh-CN" sz="1000" dirty="0">
                <a:solidFill>
                  <a:schemeClr val="tx1">
                    <a:lumMod val="85000"/>
                    <a:lumOff val="15000"/>
                  </a:schemeClr>
                </a:solidFill>
              </a:rPr>
              <a:t>]</a:t>
            </a:r>
          </a:p>
          <a:p>
            <a:pPr marL="0" indent="0">
              <a:buNone/>
            </a:pPr>
            <a:r>
              <a:rPr lang="en-US" altLang="zh-CN" sz="1000" dirty="0">
                <a:solidFill>
                  <a:schemeClr val="tx1">
                    <a:lumMod val="85000"/>
                    <a:lumOff val="15000"/>
                  </a:schemeClr>
                </a:solidFill>
              </a:rPr>
              <a:t># </a:t>
            </a:r>
            <a:r>
              <a:rPr lang="zh-CN" altLang="en-US" sz="1000" dirty="0">
                <a:solidFill>
                  <a:schemeClr val="tx1">
                    <a:lumMod val="85000"/>
                    <a:lumOff val="15000"/>
                  </a:schemeClr>
                </a:solidFill>
              </a:rPr>
              <a:t>初始化列标签</a:t>
            </a:r>
          </a:p>
          <a:p>
            <a:pPr marL="0" indent="0">
              <a:buNone/>
            </a:pPr>
            <a:r>
              <a:rPr lang="en-US" altLang="zh-CN" sz="1000" dirty="0">
                <a:solidFill>
                  <a:schemeClr val="tx1">
                    <a:lumMod val="85000"/>
                    <a:lumOff val="15000"/>
                  </a:schemeClr>
                </a:solidFill>
              </a:rPr>
              <a:t>years = [</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2014</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2015</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2016</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a:t>
            </a:r>
          </a:p>
          <a:p>
            <a:pPr marL="0" indent="0">
              <a:buNone/>
            </a:pPr>
            <a:r>
              <a:rPr lang="en-US" altLang="zh-CN" sz="1000" dirty="0">
                <a:solidFill>
                  <a:schemeClr val="tx1">
                    <a:lumMod val="85000"/>
                    <a:lumOff val="15000"/>
                  </a:schemeClr>
                </a:solidFill>
              </a:rPr>
              <a:t># </a:t>
            </a:r>
            <a:r>
              <a:rPr lang="zh-CN" altLang="en-US" sz="1000" dirty="0">
                <a:solidFill>
                  <a:schemeClr val="tx1">
                    <a:lumMod val="85000"/>
                    <a:lumOff val="15000"/>
                  </a:schemeClr>
                </a:solidFill>
              </a:rPr>
              <a:t>构建名为</a:t>
            </a:r>
            <a:r>
              <a:rPr lang="en-US" altLang="zh-CN" sz="1000" dirty="0" err="1">
                <a:solidFill>
                  <a:schemeClr val="tx1">
                    <a:lumMod val="85000"/>
                    <a:lumOff val="15000"/>
                  </a:schemeClr>
                </a:solidFill>
              </a:rPr>
              <a:t>df</a:t>
            </a:r>
            <a:r>
              <a:rPr lang="zh-CN" altLang="en-US" sz="1000" dirty="0">
                <a:solidFill>
                  <a:schemeClr val="tx1">
                    <a:lumMod val="85000"/>
                    <a:lumOff val="15000"/>
                  </a:schemeClr>
                </a:solidFill>
              </a:rPr>
              <a:t>的</a:t>
            </a:r>
            <a:r>
              <a:rPr lang="en-US" altLang="zh-CN" sz="1000" dirty="0" err="1">
                <a:solidFill>
                  <a:schemeClr val="tx1">
                    <a:lumMod val="85000"/>
                    <a:lumOff val="15000"/>
                  </a:schemeClr>
                </a:solidFill>
              </a:rPr>
              <a:t>DataFrame</a:t>
            </a:r>
            <a:endParaRPr lang="en-US" altLang="zh-CN" sz="1000" dirty="0">
              <a:solidFill>
                <a:schemeClr val="tx1">
                  <a:lumMod val="85000"/>
                  <a:lumOff val="15000"/>
                </a:schemeClr>
              </a:solidFill>
            </a:endParaRPr>
          </a:p>
          <a:p>
            <a:pPr marL="0" indent="0">
              <a:buNone/>
            </a:pPr>
            <a:r>
              <a:rPr lang="en-US" altLang="zh-CN" sz="1000" dirty="0" err="1">
                <a:solidFill>
                  <a:schemeClr val="tx1">
                    <a:lumMod val="85000"/>
                    <a:lumOff val="15000"/>
                  </a:schemeClr>
                </a:solidFill>
              </a:rPr>
              <a:t>df</a:t>
            </a:r>
            <a:r>
              <a:rPr lang="en-US" altLang="zh-CN" sz="1000" dirty="0">
                <a:solidFill>
                  <a:schemeClr val="tx1">
                    <a:lumMod val="85000"/>
                    <a:lumOff val="15000"/>
                  </a:schemeClr>
                </a:solidFill>
              </a:rPr>
              <a:t> = </a:t>
            </a:r>
            <a:r>
              <a:rPr lang="en-US" altLang="zh-CN" sz="1000" dirty="0" err="1">
                <a:solidFill>
                  <a:schemeClr val="tx1">
                    <a:lumMod val="85000"/>
                    <a:lumOff val="15000"/>
                  </a:schemeClr>
                </a:solidFill>
              </a:rPr>
              <a:t>pd.DataFrame</a:t>
            </a:r>
            <a:r>
              <a:rPr lang="en-US" altLang="zh-CN" sz="1000" dirty="0">
                <a:solidFill>
                  <a:schemeClr val="tx1">
                    <a:lumMod val="85000"/>
                    <a:lumOff val="15000"/>
                  </a:schemeClr>
                </a:solidFill>
              </a:rPr>
              <a:t>(values, areas, years)</a:t>
            </a:r>
          </a:p>
          <a:p>
            <a:pPr marL="0" indent="0">
              <a:buNone/>
            </a:pPr>
            <a:r>
              <a:rPr lang="en-US" altLang="zh-CN" sz="1000" dirty="0">
                <a:solidFill>
                  <a:schemeClr val="tx1">
                    <a:lumMod val="85000"/>
                    <a:lumOff val="15000"/>
                  </a:schemeClr>
                </a:solidFill>
              </a:rPr>
              <a:t># </a:t>
            </a:r>
            <a:r>
              <a:rPr lang="zh-CN" altLang="en-US" sz="1000" dirty="0">
                <a:solidFill>
                  <a:schemeClr val="tx1">
                    <a:lumMod val="85000"/>
                    <a:lumOff val="15000"/>
                  </a:schemeClr>
                </a:solidFill>
              </a:rPr>
              <a:t>输出</a:t>
            </a:r>
            <a:r>
              <a:rPr lang="en-US" altLang="zh-CN" sz="1000" dirty="0" err="1">
                <a:solidFill>
                  <a:schemeClr val="tx1">
                    <a:lumMod val="85000"/>
                    <a:lumOff val="15000"/>
                  </a:schemeClr>
                </a:solidFill>
              </a:rPr>
              <a:t>df</a:t>
            </a:r>
            <a:endParaRPr lang="en-US" altLang="zh-CN" sz="1000" dirty="0">
              <a:solidFill>
                <a:schemeClr val="tx1">
                  <a:lumMod val="85000"/>
                  <a:lumOff val="15000"/>
                </a:schemeClr>
              </a:solidFill>
            </a:endParaRPr>
          </a:p>
          <a:p>
            <a:pPr marL="0" indent="0">
              <a:buNone/>
            </a:pPr>
            <a:r>
              <a:rPr lang="en-US" altLang="zh-CN" sz="1000" dirty="0">
                <a:solidFill>
                  <a:schemeClr val="tx1">
                    <a:lumMod val="85000"/>
                    <a:lumOff val="15000"/>
                  </a:schemeClr>
                </a:solidFill>
              </a:rPr>
              <a:t>print(</a:t>
            </a:r>
            <a:r>
              <a:rPr lang="en-US" altLang="zh-CN" sz="1000" dirty="0" err="1">
                <a:solidFill>
                  <a:schemeClr val="tx1">
                    <a:lumMod val="85000"/>
                    <a:lumOff val="15000"/>
                  </a:schemeClr>
                </a:solidFill>
              </a:rPr>
              <a:t>df</a:t>
            </a:r>
            <a:r>
              <a:rPr lang="en-US" altLang="zh-CN" sz="1000" dirty="0">
                <a:solidFill>
                  <a:schemeClr val="tx1">
                    <a:lumMod val="85000"/>
                    <a:lumOff val="15000"/>
                  </a:schemeClr>
                </a:solidFill>
              </a:rPr>
              <a:t>)</a:t>
            </a:r>
          </a:p>
          <a:p>
            <a:pPr marL="0" indent="0">
              <a:buNone/>
            </a:pPr>
            <a:r>
              <a:rPr lang="en-US" altLang="zh-CN" sz="1000" dirty="0">
                <a:solidFill>
                  <a:schemeClr val="tx1">
                    <a:lumMod val="85000"/>
                    <a:lumOff val="15000"/>
                  </a:schemeClr>
                </a:solidFill>
              </a:rPr>
              <a:t># </a:t>
            </a:r>
            <a:r>
              <a:rPr lang="zh-CN" altLang="en-US" sz="1000" dirty="0">
                <a:solidFill>
                  <a:schemeClr val="tx1">
                    <a:lumMod val="85000"/>
                    <a:lumOff val="15000"/>
                  </a:schemeClr>
                </a:solidFill>
              </a:rPr>
              <a:t>通过行列标签选择</a:t>
            </a:r>
            <a:r>
              <a:rPr lang="en-US" altLang="zh-CN" sz="1000" dirty="0" err="1">
                <a:solidFill>
                  <a:schemeClr val="tx1">
                    <a:lumMod val="85000"/>
                    <a:lumOff val="15000"/>
                  </a:schemeClr>
                </a:solidFill>
              </a:rPr>
              <a:t>df</a:t>
            </a:r>
            <a:r>
              <a:rPr lang="zh-CN" altLang="en-US" sz="1000" dirty="0">
                <a:solidFill>
                  <a:schemeClr val="tx1">
                    <a:lumMod val="85000"/>
                    <a:lumOff val="15000"/>
                  </a:schemeClr>
                </a:solidFill>
              </a:rPr>
              <a:t>中的一个值并输出</a:t>
            </a:r>
          </a:p>
          <a:p>
            <a:pPr marL="0" indent="0">
              <a:buNone/>
            </a:pPr>
            <a:r>
              <a:rPr lang="en-US" altLang="zh-CN" sz="1000" dirty="0">
                <a:solidFill>
                  <a:schemeClr val="tx1">
                    <a:lumMod val="85000"/>
                    <a:lumOff val="15000"/>
                  </a:schemeClr>
                </a:solidFill>
              </a:rPr>
              <a:t>print(</a:t>
            </a:r>
            <a:r>
              <a:rPr lang="zh-CN" altLang="en-US" sz="1000" dirty="0">
                <a:solidFill>
                  <a:schemeClr val="tx1">
                    <a:lumMod val="85000"/>
                    <a:lumOff val="15000"/>
                  </a:schemeClr>
                </a:solidFill>
              </a:rPr>
              <a:t>“北京</a:t>
            </a:r>
            <a:r>
              <a:rPr lang="en-US" altLang="zh-CN" sz="1000" dirty="0">
                <a:solidFill>
                  <a:schemeClr val="tx1">
                    <a:lumMod val="85000"/>
                    <a:lumOff val="15000"/>
                  </a:schemeClr>
                </a:solidFill>
              </a:rPr>
              <a:t>2015</a:t>
            </a:r>
            <a:r>
              <a:rPr lang="zh-CN" altLang="en-US" sz="1000" dirty="0">
                <a:solidFill>
                  <a:schemeClr val="tx1">
                    <a:lumMod val="85000"/>
                    <a:lumOff val="15000"/>
                  </a:schemeClr>
                </a:solidFill>
              </a:rPr>
              <a:t>年用水量</a:t>
            </a:r>
            <a:r>
              <a:rPr lang="en-US" altLang="zh-CN" sz="1000" dirty="0">
                <a:solidFill>
                  <a:schemeClr val="tx1">
                    <a:lumMod val="85000"/>
                    <a:lumOff val="15000"/>
                  </a:schemeClr>
                </a:solidFill>
              </a:rPr>
              <a:t>:</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 df.loc[</a:t>
            </a:r>
            <a:r>
              <a:rPr lang="zh-CN" altLang="en-US" sz="1000" dirty="0">
                <a:solidFill>
                  <a:schemeClr val="tx1">
                    <a:lumMod val="85000"/>
                    <a:lumOff val="15000"/>
                  </a:schemeClr>
                </a:solidFill>
              </a:rPr>
              <a:t>“北京”</a:t>
            </a:r>
            <a:r>
              <a:rPr lang="en-US" altLang="zh-CN" sz="1000" dirty="0">
                <a:solidFill>
                  <a:schemeClr val="tx1">
                    <a:lumMod val="85000"/>
                    <a:lumOff val="15000"/>
                  </a:schemeClr>
                </a:solidFill>
              </a:rPr>
              <a:t>,</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2015</a:t>
            </a:r>
            <a:r>
              <a:rPr lang="zh-CN" altLang="en-US" sz="1000" dirty="0">
                <a:solidFill>
                  <a:schemeClr val="tx1">
                    <a:lumMod val="85000"/>
                    <a:lumOff val="15000"/>
                  </a:schemeClr>
                </a:solidFill>
              </a:rPr>
              <a:t>”</a:t>
            </a:r>
            <a:r>
              <a:rPr lang="en-US" altLang="zh-CN" sz="1000" dirty="0">
                <a:solidFill>
                  <a:schemeClr val="tx1">
                    <a:lumMod val="85000"/>
                    <a:lumOff val="15000"/>
                  </a:schemeClr>
                </a:solidFill>
              </a:rPr>
              <a:t>])</a:t>
            </a:r>
          </a:p>
          <a:p>
            <a:pPr marL="0" indent="0">
              <a:buNone/>
            </a:pPr>
            <a:endParaRPr lang="en-US" altLang="zh-CN" sz="1000" dirty="0">
              <a:solidFill>
                <a:schemeClr val="tx1">
                  <a:lumMod val="85000"/>
                  <a:lumOff val="15000"/>
                </a:schemeClr>
              </a:solidFill>
            </a:endParaRP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04997" y="3044278"/>
            <a:ext cx="5334004" cy="70675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ctr"/>
            <a:r>
              <a:rPr lang="en-US" altLang="zh-CN" dirty="0">
                <a:solidFill>
                  <a:schemeClr val="bg1"/>
                </a:solidFill>
                <a:effectLst/>
              </a:rPr>
              <a:t>3.2.2 </a:t>
            </a:r>
            <a:r>
              <a:rPr lang="zh-CN" altLang="en-US" dirty="0">
                <a:solidFill>
                  <a:schemeClr val="bg1"/>
                </a:solidFill>
                <a:effectLst/>
              </a:rPr>
              <a:t>数据整理</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问题思考</a:t>
            </a:r>
          </a:p>
        </p:txBody>
      </p:sp>
      <p:sp>
        <p:nvSpPr>
          <p:cNvPr id="11" name="文本框 10"/>
          <p:cNvSpPr txBox="1"/>
          <p:nvPr/>
        </p:nvSpPr>
        <p:spPr>
          <a:xfrm>
            <a:off x="577956" y="2735571"/>
            <a:ext cx="8099076" cy="82994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buNone/>
            </a:pPr>
            <a:r>
              <a:rPr lang="zh-CN" altLang="en-US" dirty="0">
                <a:solidFill>
                  <a:schemeClr val="tx1">
                    <a:lumMod val="85000"/>
                    <a:lumOff val="15000"/>
                  </a:schemeClr>
                </a:solidFill>
              </a:rPr>
              <a:t>    除了调用</a:t>
            </a:r>
            <a:r>
              <a:rPr lang="en-US" altLang="zh-CN" dirty="0">
                <a:solidFill>
                  <a:schemeClr val="tx1">
                    <a:lumMod val="85000"/>
                    <a:lumOff val="15000"/>
                  </a:schemeClr>
                </a:solidFill>
              </a:rPr>
              <a:t>pandas</a:t>
            </a:r>
            <a:r>
              <a:rPr lang="zh-CN" altLang="en-US" dirty="0">
                <a:solidFill>
                  <a:schemeClr val="tx1">
                    <a:lumMod val="85000"/>
                    <a:lumOff val="15000"/>
                  </a:schemeClr>
                </a:solidFill>
              </a:rPr>
              <a:t>进行数据处理以外，我们还可以利用什么工具完成这一任务？有什么不同？哪种更方便？</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71574" y="3060769"/>
            <a:ext cx="6858001" cy="707886"/>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ctr"/>
            <a:r>
              <a:rPr lang="zh-CN" altLang="en-US" dirty="0">
                <a:solidFill>
                  <a:schemeClr val="bg1"/>
                </a:solidFill>
                <a:effectLst/>
              </a:rPr>
              <a:t>整理后数据储存</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整理后数据储存</a:t>
            </a:r>
          </a:p>
        </p:txBody>
      </p:sp>
      <p:sp>
        <p:nvSpPr>
          <p:cNvPr id="11" name="文本框 10"/>
          <p:cNvSpPr txBox="1"/>
          <p:nvPr/>
        </p:nvSpPr>
        <p:spPr>
          <a:xfrm>
            <a:off x="577956" y="2735571"/>
            <a:ext cx="8099076" cy="156845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zh-CN" altLang="en-US" dirty="0">
                <a:solidFill>
                  <a:schemeClr val="tx1">
                    <a:lumMod val="85000"/>
                    <a:lumOff val="15000"/>
                  </a:schemeClr>
                </a:solidFill>
              </a:rPr>
              <a:t>    为了更好地使用数据，整理后的数据可存储在本地或云存储空间。云存储是一种新兴的网络存储技术，它将网络中大量不同类型的存储设备通过应用软件集合起来协同工作，共同对外提供数据存储和访问功能。使用者可通过联网设备连接到云存储空间方便地存取数据。</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 y="21050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04997" y="2330635"/>
            <a:ext cx="5334004" cy="707886"/>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dist"/>
            <a:r>
              <a:rPr lang="zh-CN" altLang="en-US" dirty="0">
                <a:solidFill>
                  <a:schemeClr val="bg1"/>
                </a:solidFill>
                <a:effectLst/>
              </a:rPr>
              <a:t>谢谢观看</a:t>
            </a:r>
          </a:p>
        </p:txBody>
      </p:sp>
      <p:sp>
        <p:nvSpPr>
          <p:cNvPr id="10" name="文本框 9"/>
          <p:cNvSpPr txBox="1"/>
          <p:nvPr/>
        </p:nvSpPr>
        <p:spPr>
          <a:xfrm>
            <a:off x="1904997" y="3103556"/>
            <a:ext cx="5334004" cy="400110"/>
          </a:xfrm>
          <a:prstGeom prst="rect">
            <a:avLst/>
          </a:prstGeom>
          <a:noFill/>
        </p:spPr>
        <p:txBody>
          <a:bodyPr wrap="square" rtlCol="0">
            <a:spAutoFit/>
          </a:bodyPr>
          <a:lstStyle>
            <a:defPPr>
              <a:defRPr lang="zh-CN"/>
            </a:defPPr>
            <a:lvl1pPr algn="dist">
              <a:defRPr sz="4000" b="1" kern="0">
                <a:solidFill>
                  <a:schemeClr val="bg1"/>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r>
              <a:rPr lang="en-US" altLang="zh-CN" sz="2000" dirty="0">
                <a:effectLst/>
              </a:rPr>
              <a:t>Thanks  for  watching</a:t>
            </a:r>
            <a:endParaRPr lang="zh-CN" altLang="en-US" sz="2000" dirty="0">
              <a:effectLs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导入</a:t>
            </a:r>
          </a:p>
        </p:txBody>
      </p:sp>
      <p:sp>
        <p:nvSpPr>
          <p:cNvPr id="11" name="文本框 10"/>
          <p:cNvSpPr txBox="1"/>
          <p:nvPr/>
        </p:nvSpPr>
        <p:spPr>
          <a:xfrm>
            <a:off x="577956" y="2735571"/>
            <a:ext cx="8099076" cy="169672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zh-CN" altLang="en-US" dirty="0">
                <a:solidFill>
                  <a:schemeClr val="tx1">
                    <a:lumMod val="85000"/>
                    <a:lumOff val="15000"/>
                  </a:schemeClr>
                </a:solidFill>
              </a:rPr>
              <a:t>    上节课我们已经知道怎么利用网络爬虫采集网上的数据了，本节课是对所采集的数据做进一步整理。</a:t>
            </a:r>
          </a:p>
          <a:p>
            <a:pPr marL="0" indent="0">
              <a:spcAft>
                <a:spcPts val="1000"/>
              </a:spcAft>
              <a:buNone/>
            </a:pPr>
            <a:r>
              <a:rPr lang="zh-CN" altLang="en-US" dirty="0">
                <a:solidFill>
                  <a:schemeClr val="tx1">
                    <a:lumMod val="85000"/>
                    <a:lumOff val="15000"/>
                  </a:schemeClr>
                </a:solidFill>
              </a:rPr>
              <a:t>    首先我们回顾一下网络爬虫的使用。思考：我们得到的数据怎么使用？是直接使用还是加工后使用？</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6" name="任意多边形 16"/>
          <p:cNvSpPr/>
          <p:nvPr/>
        </p:nvSpPr>
        <p:spPr>
          <a:xfrm rot="10800000" flipH="1">
            <a:off x="232996" y="1550374"/>
            <a:ext cx="8678007" cy="365248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73751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数据整理</a:t>
            </a:r>
          </a:p>
        </p:txBody>
      </p:sp>
      <p:sp>
        <p:nvSpPr>
          <p:cNvPr id="11" name="文本框 10"/>
          <p:cNvSpPr txBox="1"/>
          <p:nvPr/>
        </p:nvSpPr>
        <p:spPr>
          <a:xfrm>
            <a:off x="577956" y="2735571"/>
            <a:ext cx="8099076" cy="195326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en-US" altLang="zh-CN" dirty="0">
                <a:solidFill>
                  <a:schemeClr val="tx1">
                    <a:lumMod val="85000"/>
                    <a:lumOff val="15000"/>
                  </a:schemeClr>
                </a:solidFill>
              </a:rPr>
              <a:t>    1.</a:t>
            </a:r>
            <a:r>
              <a:rPr lang="zh-CN" altLang="en-US" dirty="0">
                <a:solidFill>
                  <a:schemeClr val="tx1">
                    <a:lumMod val="85000"/>
                    <a:lumOff val="15000"/>
                  </a:schemeClr>
                </a:solidFill>
              </a:rPr>
              <a:t>数据整理含义及基本保存格式</a:t>
            </a:r>
          </a:p>
          <a:p>
            <a:pPr marL="0" indent="0">
              <a:spcAft>
                <a:spcPts val="1000"/>
              </a:spcAft>
              <a:buNone/>
            </a:pPr>
            <a:r>
              <a:rPr lang="en-US" altLang="zh-CN" dirty="0">
                <a:solidFill>
                  <a:schemeClr val="tx1">
                    <a:lumMod val="85000"/>
                    <a:lumOff val="15000"/>
                  </a:schemeClr>
                </a:solidFill>
              </a:rPr>
              <a:t>    2.pandas</a:t>
            </a:r>
            <a:r>
              <a:rPr lang="zh-CN" altLang="en-US" dirty="0">
                <a:solidFill>
                  <a:schemeClr val="tx1">
                    <a:lumMod val="85000"/>
                    <a:lumOff val="15000"/>
                  </a:schemeClr>
                </a:solidFill>
              </a:rPr>
              <a:t>简介与安装</a:t>
            </a:r>
          </a:p>
          <a:p>
            <a:pPr marL="0" indent="0">
              <a:spcAft>
                <a:spcPts val="1000"/>
              </a:spcAft>
              <a:buNone/>
            </a:pPr>
            <a:r>
              <a:rPr lang="en-US" altLang="zh-CN" dirty="0">
                <a:solidFill>
                  <a:schemeClr val="tx1">
                    <a:lumMod val="85000"/>
                    <a:lumOff val="15000"/>
                  </a:schemeClr>
                </a:solidFill>
              </a:rPr>
              <a:t>    3.pandas</a:t>
            </a:r>
            <a:r>
              <a:rPr lang="zh-CN" altLang="en-US" dirty="0">
                <a:solidFill>
                  <a:schemeClr val="tx1">
                    <a:lumMod val="85000"/>
                    <a:lumOff val="15000"/>
                  </a:schemeClr>
                </a:solidFill>
              </a:rPr>
              <a:t>实例操作</a:t>
            </a:r>
          </a:p>
          <a:p>
            <a:pPr marL="0" indent="0">
              <a:spcAft>
                <a:spcPts val="1000"/>
              </a:spcAft>
              <a:buNone/>
            </a:pPr>
            <a:r>
              <a:rPr lang="en-US" altLang="zh-CN" dirty="0">
                <a:solidFill>
                  <a:schemeClr val="tx1">
                    <a:lumMod val="85000"/>
                    <a:lumOff val="15000"/>
                  </a:schemeClr>
                </a:solidFill>
              </a:rPr>
              <a:t>    4.</a:t>
            </a:r>
            <a:r>
              <a:rPr lang="zh-CN" altLang="en-US" dirty="0">
                <a:solidFill>
                  <a:schemeClr val="tx1">
                    <a:lumMod val="85000"/>
                    <a:lumOff val="15000"/>
                  </a:schemeClr>
                </a:solidFill>
              </a:rPr>
              <a:t>数据保存方式</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6" name="任意多边形 16"/>
          <p:cNvSpPr/>
          <p:nvPr/>
        </p:nvSpPr>
        <p:spPr>
          <a:xfrm rot="10800000" flipH="1">
            <a:off x="232996" y="1550374"/>
            <a:ext cx="8678007" cy="365248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71574" y="3060769"/>
            <a:ext cx="6858001" cy="707886"/>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ctr"/>
            <a:r>
              <a:rPr lang="zh-CN" altLang="en-US" dirty="0">
                <a:solidFill>
                  <a:schemeClr val="bg1"/>
                </a:solidFill>
                <a:effectLst/>
              </a:rPr>
              <a:t>数据整理含义及基本保存格式</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数据整理含义</a:t>
            </a:r>
          </a:p>
        </p:txBody>
      </p:sp>
      <p:sp>
        <p:nvSpPr>
          <p:cNvPr id="11" name="文本框 10"/>
          <p:cNvSpPr txBox="1"/>
          <p:nvPr/>
        </p:nvSpPr>
        <p:spPr>
          <a:xfrm>
            <a:off x="577956" y="2735571"/>
            <a:ext cx="8099076" cy="3623749"/>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zh-CN" altLang="en-US" dirty="0">
                <a:solidFill>
                  <a:schemeClr val="tx1">
                    <a:lumMod val="85000"/>
                    <a:lumOff val="15000"/>
                  </a:schemeClr>
                </a:solidFill>
              </a:rPr>
              <a:t>    数据整理的目的是对数据进行校验和标准化。采集到的数据可能是非标准化的、不完整或重复的。通常</a:t>
            </a:r>
            <a:r>
              <a:rPr lang="en-US" altLang="zh-CN" dirty="0">
                <a:solidFill>
                  <a:schemeClr val="tx1">
                    <a:lumMod val="85000"/>
                    <a:lumOff val="15000"/>
                  </a:schemeClr>
                </a:solidFill>
              </a:rPr>
              <a:t>,</a:t>
            </a:r>
            <a:r>
              <a:rPr lang="zh-CN" altLang="en-US" dirty="0">
                <a:solidFill>
                  <a:schemeClr val="tx1">
                    <a:lumMod val="85000"/>
                    <a:lumOff val="15000"/>
                  </a:schemeClr>
                </a:solidFill>
              </a:rPr>
              <a:t>将这样的数据形象地称作“脏数据”。而用于分析的数据必须保证数据质量</a:t>
            </a:r>
            <a:r>
              <a:rPr lang="en-US" altLang="zh-CN" dirty="0">
                <a:solidFill>
                  <a:schemeClr val="tx1">
                    <a:lumMod val="85000"/>
                    <a:lumOff val="15000"/>
                  </a:schemeClr>
                </a:solidFill>
              </a:rPr>
              <a:t>,</a:t>
            </a:r>
            <a:r>
              <a:rPr lang="zh-CN" altLang="en-US" dirty="0">
                <a:solidFill>
                  <a:schemeClr val="tx1">
                    <a:lumMod val="85000"/>
                    <a:lumOff val="15000"/>
                  </a:schemeClr>
                </a:solidFill>
              </a:rPr>
              <a:t>即保证数据的完整性、统一性和准确性。完整性是指数据不能有缺失</a:t>
            </a:r>
            <a:r>
              <a:rPr lang="en-US" altLang="zh-CN" dirty="0">
                <a:solidFill>
                  <a:schemeClr val="tx1">
                    <a:lumMod val="85000"/>
                    <a:lumOff val="15000"/>
                  </a:schemeClr>
                </a:solidFill>
              </a:rPr>
              <a:t>,</a:t>
            </a:r>
            <a:r>
              <a:rPr lang="zh-CN" altLang="en-US" dirty="0">
                <a:solidFill>
                  <a:schemeClr val="tx1">
                    <a:lumMod val="85000"/>
                    <a:lumOff val="15000"/>
                  </a:schemeClr>
                </a:solidFill>
              </a:rPr>
              <a:t>统一性要求数据符合统一的标准</a:t>
            </a:r>
            <a:r>
              <a:rPr lang="en-US" altLang="zh-CN" dirty="0">
                <a:solidFill>
                  <a:schemeClr val="tx1">
                    <a:lumMod val="85000"/>
                    <a:lumOff val="15000"/>
                  </a:schemeClr>
                </a:solidFill>
              </a:rPr>
              <a:t>,</a:t>
            </a:r>
            <a:r>
              <a:rPr lang="zh-CN" altLang="en-US" dirty="0">
                <a:solidFill>
                  <a:schemeClr val="tx1">
                    <a:lumMod val="85000"/>
                    <a:lumOff val="15000"/>
                  </a:schemeClr>
                </a:solidFill>
              </a:rPr>
              <a:t>准确性即数据不能有错误。</a:t>
            </a:r>
          </a:p>
          <a:p>
            <a:pPr marL="0" indent="0">
              <a:spcAft>
                <a:spcPts val="1000"/>
              </a:spcAft>
              <a:buNone/>
            </a:pPr>
            <a:r>
              <a:rPr lang="zh-CN" altLang="en-US" dirty="0">
                <a:solidFill>
                  <a:schemeClr val="tx1">
                    <a:lumMod val="85000"/>
                    <a:lumOff val="15000"/>
                  </a:schemeClr>
                </a:solidFill>
              </a:rPr>
              <a:t>    数据整理就是通过去重、补漏和勘误等方法</a:t>
            </a:r>
            <a:r>
              <a:rPr lang="en-US" altLang="zh-CN" dirty="0">
                <a:solidFill>
                  <a:schemeClr val="tx1">
                    <a:lumMod val="85000"/>
                    <a:lumOff val="15000"/>
                  </a:schemeClr>
                </a:solidFill>
              </a:rPr>
              <a:t>,</a:t>
            </a:r>
            <a:r>
              <a:rPr lang="zh-CN" altLang="en-US" dirty="0">
                <a:solidFill>
                  <a:schemeClr val="tx1">
                    <a:lumMod val="85000"/>
                    <a:lumOff val="15000"/>
                  </a:schemeClr>
                </a:solidFill>
              </a:rPr>
              <a:t>删除重复数据、补全缺失数据和校正错误数据</a:t>
            </a:r>
            <a:r>
              <a:rPr lang="en-US" altLang="zh-CN" dirty="0">
                <a:solidFill>
                  <a:schemeClr val="tx1">
                    <a:lumMod val="85000"/>
                    <a:lumOff val="15000"/>
                  </a:schemeClr>
                </a:solidFill>
              </a:rPr>
              <a:t>,</a:t>
            </a:r>
            <a:r>
              <a:rPr lang="zh-CN" altLang="en-US" dirty="0">
                <a:solidFill>
                  <a:schemeClr val="tx1">
                    <a:lumMod val="85000"/>
                    <a:lumOff val="15000"/>
                  </a:schemeClr>
                </a:solidFill>
              </a:rPr>
              <a:t>并对数据进行统一性和标准化处理</a:t>
            </a:r>
            <a:r>
              <a:rPr lang="en-US" altLang="zh-CN" dirty="0">
                <a:solidFill>
                  <a:schemeClr val="tx1">
                    <a:lumMod val="85000"/>
                    <a:lumOff val="15000"/>
                  </a:schemeClr>
                </a:solidFill>
              </a:rPr>
              <a:t>,</a:t>
            </a:r>
            <a:r>
              <a:rPr lang="zh-CN" altLang="en-US" dirty="0">
                <a:solidFill>
                  <a:schemeClr val="tx1">
                    <a:lumMod val="85000"/>
                    <a:lumOff val="15000"/>
                  </a:schemeClr>
                </a:solidFill>
              </a:rPr>
              <a:t>以确保数据是相关和准确的</a:t>
            </a:r>
            <a:r>
              <a:rPr lang="en-US" altLang="zh-CN" dirty="0">
                <a:solidFill>
                  <a:schemeClr val="tx1">
                    <a:lumMod val="85000"/>
                    <a:lumOff val="15000"/>
                  </a:schemeClr>
                </a:solidFill>
              </a:rPr>
              <a:t>,</a:t>
            </a:r>
            <a:r>
              <a:rPr lang="zh-CN" altLang="en-US" dirty="0">
                <a:solidFill>
                  <a:schemeClr val="tx1">
                    <a:lumMod val="85000"/>
                    <a:lumOff val="15000"/>
                  </a:schemeClr>
                </a:solidFill>
              </a:rPr>
              <a:t>从而将“脏数据”变为“清洁数据”。</a:t>
            </a:r>
          </a:p>
          <a:p>
            <a:pPr marL="342900" indent="-342900">
              <a:spcAft>
                <a:spcPts val="1000"/>
              </a:spcAft>
              <a:buFont typeface="Wingdings" panose="05000000000000000000" pitchFamily="2" charset="2"/>
              <a:buChar char="l"/>
            </a:pPr>
            <a:endParaRPr lang="zh-CN" altLang="en-US" dirty="0">
              <a:solidFill>
                <a:schemeClr val="tx1">
                  <a:lumMod val="85000"/>
                  <a:lumOff val="15000"/>
                </a:schemeClr>
              </a:solidFill>
            </a:endParaRP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6" name="任意多边形 16"/>
          <p:cNvSpPr/>
          <p:nvPr/>
        </p:nvSpPr>
        <p:spPr>
          <a:xfrm rot="10800000" flipH="1">
            <a:off x="232996" y="1550372"/>
            <a:ext cx="8678007" cy="480894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zh-CN" altLang="en-US" sz="3200" dirty="0">
                <a:solidFill>
                  <a:srgbClr val="466E8C"/>
                </a:solidFill>
                <a:effectLst/>
              </a:rPr>
              <a:t>数据整理基本保存格式</a:t>
            </a:r>
          </a:p>
        </p:txBody>
      </p:sp>
      <p:sp>
        <p:nvSpPr>
          <p:cNvPr id="11" name="文本框 10"/>
          <p:cNvSpPr txBox="1"/>
          <p:nvPr/>
        </p:nvSpPr>
        <p:spPr>
          <a:xfrm>
            <a:off x="577956" y="2735571"/>
            <a:ext cx="8099076" cy="119888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spcAft>
                <a:spcPts val="1000"/>
              </a:spcAft>
              <a:buNone/>
            </a:pPr>
            <a:r>
              <a:rPr lang="zh-CN" altLang="en-US" dirty="0">
                <a:solidFill>
                  <a:schemeClr val="tx1">
                    <a:lumMod val="85000"/>
                    <a:lumOff val="15000"/>
                  </a:schemeClr>
                </a:solidFill>
              </a:rPr>
              <a:t>    </a:t>
            </a:r>
            <a:r>
              <a:rPr dirty="0">
                <a:solidFill>
                  <a:schemeClr val="tx1">
                    <a:lumMod val="85000"/>
                    <a:lumOff val="15000"/>
                  </a:schemeClr>
                </a:solidFill>
              </a:rPr>
              <a:t>采集到的数据通常保存为文本文件、CSV 文件、Excel 文件或其他类型的文件。其中，CSV </a:t>
            </a:r>
            <a:r>
              <a:rPr dirty="0" err="1">
                <a:solidFill>
                  <a:schemeClr val="tx1">
                    <a:lumMod val="85000"/>
                    <a:lumOff val="15000"/>
                  </a:schemeClr>
                </a:solidFill>
              </a:rPr>
              <a:t>文件将数据表格存储为纯文本，每一行代表一条数据，每条数据包含了</a:t>
            </a:r>
            <a:r>
              <a:rPr>
                <a:solidFill>
                  <a:schemeClr val="tx1">
                    <a:lumMod val="85000"/>
                    <a:lumOff val="15000"/>
                  </a:schemeClr>
                </a:solidFill>
              </a:rPr>
              <a:t>一个或由逗号分隔的多个值</a:t>
            </a:r>
            <a:r>
              <a:rPr dirty="0">
                <a:solidFill>
                  <a:schemeClr val="tx1">
                    <a:lumMod val="85000"/>
                    <a:lumOff val="15000"/>
                  </a:schemeClr>
                </a:solidFill>
              </a:rPr>
              <a:t>。</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6" name="任意多边形 16"/>
          <p:cNvSpPr/>
          <p:nvPr/>
        </p:nvSpPr>
        <p:spPr>
          <a:xfrm rot="10800000" flipH="1">
            <a:off x="232996" y="1550372"/>
            <a:ext cx="8678007" cy="480894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70" y="2562225"/>
            <a:ext cx="922147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142365" y="3060769"/>
            <a:ext cx="6858001" cy="70675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gn="ctr"/>
            <a:r>
              <a:rPr lang="en-US" altLang="zh-CN" dirty="0">
                <a:solidFill>
                  <a:schemeClr val="bg1"/>
                </a:solidFill>
                <a:effectLst/>
              </a:rPr>
              <a:t>pandas</a:t>
            </a:r>
            <a:r>
              <a:rPr lang="zh-CN" altLang="en-US" dirty="0">
                <a:solidFill>
                  <a:schemeClr val="bg1"/>
                </a:solidFill>
                <a:effectLst/>
              </a:rPr>
              <a:t>简介与安装</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0659" y="6206704"/>
            <a:ext cx="2635423" cy="312657"/>
          </a:xfrm>
          <a:prstGeom prst="rect">
            <a:avLst/>
          </a:prstGeom>
        </p:spPr>
      </p:pic>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2872" y="6171070"/>
            <a:ext cx="2615134" cy="3482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85750" y="184280"/>
            <a:ext cx="6313170" cy="706755"/>
          </a:xfrm>
          <a:prstGeom prst="rect">
            <a:avLst/>
          </a:prstGeom>
          <a:noFill/>
        </p:spPr>
        <p:txBody>
          <a:bodyPr wrap="square" rtlCol="0">
            <a:spAutoFit/>
          </a:bodyPr>
          <a:lstStyle/>
          <a:p>
            <a:r>
              <a:rPr lang="en-US" altLang="zh-CN" sz="4000" b="1" kern="0" dirty="0">
                <a:solidFill>
                  <a:srgbClr val="466E8C"/>
                </a:solidFill>
                <a:latin typeface="楷体_GB2312" panose="02010609030101010101" pitchFamily="49" charset="-122"/>
                <a:ea typeface="楷体_GB2312" panose="02010609030101010101" pitchFamily="49" charset="-122"/>
              </a:rPr>
              <a:t>3.2.2 </a:t>
            </a:r>
            <a:r>
              <a:rPr lang="zh-CN" altLang="en-US" sz="4000" b="1" kern="0" dirty="0">
                <a:solidFill>
                  <a:srgbClr val="466E8C"/>
                </a:solidFill>
                <a:latin typeface="楷体_GB2312" panose="02010609030101010101" pitchFamily="49" charset="-122"/>
                <a:ea typeface="楷体_GB2312" panose="02010609030101010101" pitchFamily="49" charset="-122"/>
              </a:rPr>
              <a:t>数据整理</a:t>
            </a:r>
          </a:p>
        </p:txBody>
      </p:sp>
      <p:cxnSp>
        <p:nvCxnSpPr>
          <p:cNvPr id="13" name="直接箭头连接符 12"/>
          <p:cNvCxnSpPr/>
          <p:nvPr/>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rPr>
              <a:t>@</a:t>
            </a:r>
            <a:endParaRPr kumimoji="0" lang="zh-CN" altLang="en-US" sz="2800" b="1" i="0" u="none" strike="noStrike" kern="0" cap="none" spc="0" normalizeH="0" baseline="0" noProof="0" dirty="0">
              <a:ln>
                <a:noFill/>
              </a:ln>
              <a:solidFill>
                <a:schemeClr val="bg1"/>
              </a:solidFill>
              <a:effectLst/>
              <a:uLnTx/>
              <a:uFillTx/>
              <a:latin typeface="微软雅黑" panose="020B0503020204020204" charset="-122"/>
              <a:ea typeface="微软雅黑" panose="020B0503020204020204" charset="-122"/>
            </a:endParaRPr>
          </a:p>
        </p:txBody>
      </p:sp>
      <p:sp>
        <p:nvSpPr>
          <p:cNvPr id="10" name="文本框 9"/>
          <p:cNvSpPr txBox="1"/>
          <p:nvPr/>
        </p:nvSpPr>
        <p:spPr>
          <a:xfrm>
            <a:off x="888815" y="1902557"/>
            <a:ext cx="5686532" cy="829945"/>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anose="02010609030101010101" pitchFamily="49" charset="-122"/>
                <a:ea typeface="楷体_GB2312" panose="02010609030101010101" pitchFamily="49" charset="-122"/>
                <a:cs typeface="+mj-cs"/>
              </a:defRPr>
            </a:lvl1pPr>
          </a:lstStyle>
          <a:p>
            <a:pPr>
              <a:lnSpc>
                <a:spcPct val="150000"/>
              </a:lnSpc>
            </a:pPr>
            <a:r>
              <a:rPr lang="en-US" altLang="zh-CN" sz="3200" dirty="0">
                <a:solidFill>
                  <a:srgbClr val="466E8C"/>
                </a:solidFill>
                <a:effectLst/>
              </a:rPr>
              <a:t>pandas</a:t>
            </a:r>
            <a:r>
              <a:rPr lang="zh-CN" altLang="en-US" sz="3200" dirty="0">
                <a:solidFill>
                  <a:srgbClr val="466E8C"/>
                </a:solidFill>
                <a:effectLst/>
              </a:rPr>
              <a:t>简介</a:t>
            </a:r>
          </a:p>
        </p:txBody>
      </p:sp>
      <p:sp>
        <p:nvSpPr>
          <p:cNvPr id="11" name="文本框 10"/>
          <p:cNvSpPr txBox="1"/>
          <p:nvPr/>
        </p:nvSpPr>
        <p:spPr>
          <a:xfrm>
            <a:off x="577956" y="2735571"/>
            <a:ext cx="8099076" cy="219456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anose="02010609030101010101" pitchFamily="49" charset="-122"/>
                <a:ea typeface="楷体_GB2312" panose="02010609030101010101" pitchFamily="49" charset="-122"/>
              </a:defRPr>
            </a:lvl1pPr>
            <a:lvl2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2pPr>
            <a:lvl3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3pPr>
            <a:lvl4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4pPr>
            <a:lvl5pPr eaLnBrk="0" fontAlgn="base" hangingPunct="0">
              <a:spcBef>
                <a:spcPct val="0"/>
              </a:spcBef>
              <a:spcAft>
                <a:spcPct val="0"/>
              </a:spcAft>
              <a:defRPr sz="2000" b="1">
                <a:latin typeface="楷体_GB2312" panose="02010609030101010101" pitchFamily="49" charset="-122"/>
                <a:ea typeface="楷体_GB2312" panose="02010609030101010101" pitchFamily="49" charset="-122"/>
              </a:defRPr>
            </a:lvl5pPr>
            <a:lvl6pPr>
              <a:defRPr sz="2000" b="1">
                <a:latin typeface="楷体_GB2312" panose="02010609030101010101" pitchFamily="49" charset="-122"/>
                <a:ea typeface="楷体_GB2312" panose="02010609030101010101" pitchFamily="49" charset="-122"/>
              </a:defRPr>
            </a:lvl6pPr>
            <a:lvl7pPr>
              <a:defRPr sz="2000" b="1">
                <a:latin typeface="楷体_GB2312" panose="02010609030101010101" pitchFamily="49" charset="-122"/>
                <a:ea typeface="楷体_GB2312" panose="02010609030101010101" pitchFamily="49" charset="-122"/>
              </a:defRPr>
            </a:lvl7pPr>
            <a:lvl8pPr>
              <a:defRPr sz="2000" b="1">
                <a:latin typeface="楷体_GB2312" panose="02010609030101010101" pitchFamily="49" charset="-122"/>
                <a:ea typeface="楷体_GB2312" panose="02010609030101010101" pitchFamily="49" charset="-122"/>
              </a:defRPr>
            </a:lvl8pPr>
            <a:lvl9pPr>
              <a:defRPr sz="2000" b="1">
                <a:latin typeface="楷体_GB2312" panose="02010609030101010101" pitchFamily="49" charset="-122"/>
                <a:ea typeface="楷体_GB2312" panose="02010609030101010101" pitchFamily="49" charset="-122"/>
              </a:defRPr>
            </a:lvl9pPr>
          </a:lstStyle>
          <a:p>
            <a:pPr marL="0" indent="0" algn="just">
              <a:spcAft>
                <a:spcPts val="1000"/>
              </a:spcAft>
              <a:buNone/>
            </a:pPr>
            <a:r>
              <a:rPr lang="en-US" altLang="zh-CN" dirty="0">
                <a:solidFill>
                  <a:schemeClr val="tx1">
                    <a:lumMod val="85000"/>
                    <a:lumOff val="15000"/>
                  </a:schemeClr>
                </a:solidFill>
              </a:rPr>
              <a:t>    pandas </a:t>
            </a:r>
            <a:r>
              <a:rPr lang="zh-CN" altLang="en-US" dirty="0">
                <a:solidFill>
                  <a:schemeClr val="tx1">
                    <a:lumMod val="85000"/>
                    <a:lumOff val="15000"/>
                  </a:schemeClr>
                </a:solidFill>
              </a:rPr>
              <a:t>是</a:t>
            </a:r>
            <a:r>
              <a:rPr lang="en-US" altLang="zh-CN" dirty="0">
                <a:solidFill>
                  <a:schemeClr val="tx1">
                    <a:lumMod val="85000"/>
                    <a:lumOff val="15000"/>
                  </a:schemeClr>
                </a:solidFill>
              </a:rPr>
              <a:t>Python</a:t>
            </a:r>
            <a:r>
              <a:rPr lang="zh-CN" altLang="en-US" dirty="0">
                <a:solidFill>
                  <a:schemeClr val="tx1">
                    <a:lumMod val="85000"/>
                    <a:lumOff val="15000"/>
                  </a:schemeClr>
                </a:solidFill>
              </a:rPr>
              <a:t>的一个数据分析库。</a:t>
            </a:r>
          </a:p>
          <a:p>
            <a:pPr marL="0" indent="0" algn="just">
              <a:spcAft>
                <a:spcPts val="1000"/>
              </a:spcAft>
              <a:buNone/>
            </a:pPr>
            <a:r>
              <a:rPr lang="zh-CN" altLang="en-US" dirty="0">
                <a:solidFill>
                  <a:schemeClr val="tx1">
                    <a:lumMod val="85000"/>
                    <a:lumOff val="15000"/>
                  </a:schemeClr>
                </a:solidFill>
              </a:rPr>
              <a:t>    </a:t>
            </a:r>
            <a:r>
              <a:rPr lang="en-US" altLang="zh-CN" dirty="0">
                <a:solidFill>
                  <a:schemeClr val="tx1">
                    <a:lumMod val="85000"/>
                    <a:lumOff val="15000"/>
                  </a:schemeClr>
                </a:solidFill>
              </a:rPr>
              <a:t>pandas</a:t>
            </a:r>
            <a:r>
              <a:rPr lang="zh-CN" altLang="en-US" dirty="0">
                <a:solidFill>
                  <a:schemeClr val="tx1">
                    <a:lumMod val="85000"/>
                    <a:lumOff val="15000"/>
                  </a:schemeClr>
                </a:solidFill>
              </a:rPr>
              <a:t>最初是被作为金融数据分析工具而开发出来的，</a:t>
            </a:r>
            <a:r>
              <a:rPr dirty="0">
                <a:solidFill>
                  <a:schemeClr val="tx1">
                    <a:lumMod val="85000"/>
                    <a:lumOff val="15000"/>
                  </a:schemeClr>
                </a:solidFill>
              </a:rPr>
              <a:t>它提供了许多高效易用的数据分析工具和适合科学计算的数据结构，使得处理更加简洁，同时在处理速度上也做了不少优化。</a:t>
            </a:r>
          </a:p>
          <a:p>
            <a:pPr marL="0" indent="0" algn="just">
              <a:spcAft>
                <a:spcPts val="1000"/>
              </a:spcAft>
              <a:buNone/>
            </a:pPr>
            <a:r>
              <a:rPr dirty="0">
                <a:solidFill>
                  <a:schemeClr val="tx1">
                    <a:lumMod val="85000"/>
                    <a:lumOff val="15000"/>
                  </a:schemeClr>
                </a:solidFill>
              </a:rPr>
              <a:t>    调用pandas</a:t>
            </a:r>
            <a:r>
              <a:rPr lang="zh-CN" dirty="0">
                <a:solidFill>
                  <a:schemeClr val="tx1">
                    <a:lumMod val="85000"/>
                    <a:lumOff val="15000"/>
                  </a:schemeClr>
                </a:solidFill>
              </a:rPr>
              <a:t>库</a:t>
            </a:r>
            <a:r>
              <a:rPr dirty="0">
                <a:solidFill>
                  <a:schemeClr val="tx1">
                    <a:lumMod val="85000"/>
                    <a:lumOff val="15000"/>
                  </a:schemeClr>
                </a:solidFill>
              </a:rPr>
              <a:t>可实现数据查找、删除、排序和索引等功能</a:t>
            </a:r>
            <a:r>
              <a:rPr lang="zh-CN" dirty="0">
                <a:solidFill>
                  <a:schemeClr val="tx1">
                    <a:lumMod val="85000"/>
                    <a:lumOff val="15000"/>
                  </a:schemeClr>
                </a:solidFill>
              </a:rPr>
              <a:t>。</a:t>
            </a:r>
          </a:p>
        </p:txBody>
      </p:sp>
      <p:sp>
        <p:nvSpPr>
          <p:cNvPr id="15" name="等腰三角形 8"/>
          <p:cNvSpPr/>
          <p:nvPr/>
        </p:nvSpPr>
        <p:spPr>
          <a:xfrm rot="5400000">
            <a:off x="508266" y="2259532"/>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12" name="任意多边形 16"/>
          <p:cNvSpPr/>
          <p:nvPr/>
        </p:nvSpPr>
        <p:spPr>
          <a:xfrm rot="10800000" flipH="1">
            <a:off x="232996" y="1550373"/>
            <a:ext cx="8678007" cy="4552465"/>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3ad4e25c-9d03-467f-9d80-52e4b3dbebcb}"/>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TotalTime>
  <Words>1100</Words>
  <Application>Microsoft Office PowerPoint</Application>
  <PresentationFormat>全屏显示(4:3)</PresentationFormat>
  <Paragraphs>125</Paragraphs>
  <Slides>23</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宋体</vt:lpstr>
      <vt:lpstr>幼圆</vt:lpstr>
      <vt:lpstr>楷体</vt:lpstr>
      <vt:lpstr>微软雅黑</vt:lpstr>
      <vt:lpstr>Times New Roman</vt:lpstr>
      <vt:lpstr>Calibri</vt:lpstr>
      <vt:lpstr>楷体_GB2312</vt:lpstr>
      <vt:lpstr>Wingdings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hammer Hsu</dc:creator>
  <cp:lastModifiedBy>whaty</cp:lastModifiedBy>
  <cp:revision>107</cp:revision>
  <dcterms:created xsi:type="dcterms:W3CDTF">2019-04-15T01:46:00Z</dcterms:created>
  <dcterms:modified xsi:type="dcterms:W3CDTF">2019-08-22T06:54:34Z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