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68" r:id="rId2"/>
    <p:sldId id="279" r:id="rId3"/>
    <p:sldId id="259" r:id="rId4"/>
    <p:sldId id="276" r:id="rId5"/>
    <p:sldId id="277" r:id="rId6"/>
    <p:sldId id="278" r:id="rId7"/>
    <p:sldId id="264" r:id="rId8"/>
    <p:sldId id="280" r:id="rId9"/>
    <p:sldId id="282" r:id="rId10"/>
    <p:sldId id="283" r:id="rId11"/>
    <p:sldId id="284" r:id="rId12"/>
    <p:sldId id="281" r:id="rId13"/>
    <p:sldId id="285" r:id="rId14"/>
    <p:sldId id="286" r:id="rId15"/>
    <p:sldId id="301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63" r:id="rId28"/>
  </p:sldIdLst>
  <p:sldSz cx="9144000" cy="6858000" type="screen4x3"/>
  <p:notesSz cx="6858000" cy="9144000"/>
  <p:embeddedFontLst>
    <p:embeddedFont>
      <p:font typeface="楷体" panose="02010609060101010101" pitchFamily="49" charset="-122"/>
      <p:regular r:id="rId30"/>
    </p:embeddedFont>
    <p:embeddedFont>
      <p:font typeface="微软雅黑" panose="020B0503020204020204" pitchFamily="34" charset="-122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黑体" panose="02010609060101010101" pitchFamily="49" charset="-122"/>
      <p:regular r:id="rId37"/>
    </p:embeddedFont>
    <p:embeddedFont>
      <p:font typeface="Calibri Light" panose="020F0302020204030204" pitchFamily="34" charset="0"/>
      <p:regular r:id="rId38"/>
      <p:italic r:id="rId39"/>
    </p:embeddedFont>
  </p:embeddedFontLst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28">
          <p15:clr>
            <a:srgbClr val="A4A3A4"/>
          </p15:clr>
        </p15:guide>
        <p15:guide id="2" pos="29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466E8C"/>
    <a:srgbClr val="62C5DC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6318" autoAdjust="0"/>
  </p:normalViewPr>
  <p:slideViewPr>
    <p:cSldViewPr snapToGrid="0" showGuides="1">
      <p:cViewPr varScale="1">
        <p:scale>
          <a:sx n="102" d="100"/>
          <a:sy n="102" d="100"/>
        </p:scale>
        <p:origin x="-1080" y="-102"/>
      </p:cViewPr>
      <p:guideLst>
        <p:guide orient="horz" pos="2228"/>
        <p:guide pos="29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3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55037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813" y="1545809"/>
            <a:ext cx="5686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温故知新</a:t>
            </a:r>
            <a:r>
              <a:rPr lang="en-US" altLang="zh-CN" sz="3200" dirty="0">
                <a:solidFill>
                  <a:srgbClr val="466E8C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分类</a:t>
            </a:r>
          </a:p>
        </p:txBody>
      </p:sp>
      <p:sp useBgFill="1">
        <p:nvSpPr>
          <p:cNvPr id="9" name="圆角矩形 8"/>
          <p:cNvSpPr/>
          <p:nvPr/>
        </p:nvSpPr>
        <p:spPr>
          <a:xfrm>
            <a:off x="461639" y="3919322"/>
            <a:ext cx="2556771" cy="195262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marL="0" marR="0" lvl="0" indent="504190" defTabSz="200025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侧重于对数据的各种特征进行分析，对变量之间的关系进行评估和描述。</a:t>
            </a:r>
          </a:p>
        </p:txBody>
      </p:sp>
      <p:sp useBgFill="1">
        <p:nvSpPr>
          <p:cNvPr id="10" name="圆角矩形 9"/>
          <p:cNvSpPr/>
          <p:nvPr/>
        </p:nvSpPr>
        <p:spPr>
          <a:xfrm>
            <a:off x="3382963" y="3919322"/>
            <a:ext cx="2378075" cy="195262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marL="0" marR="0" lvl="0" indent="504190" defTabSz="200025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主要用于在数据中发现新的特征。</a:t>
            </a:r>
          </a:p>
        </p:txBody>
      </p:sp>
      <p:sp useBgFill="1">
        <p:nvSpPr>
          <p:cNvPr id="12" name="圆角矩形 11"/>
          <p:cNvSpPr/>
          <p:nvPr/>
        </p:nvSpPr>
        <p:spPr>
          <a:xfrm>
            <a:off x="6156325" y="3919322"/>
            <a:ext cx="2376488" cy="195262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marL="0" marR="0" lvl="0" indent="504190" defTabSz="200025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为侧重于验证已有假设的真伪。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81025" y="2538197"/>
            <a:ext cx="2436813" cy="1206499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marL="0" marR="0" lvl="0" indent="0" algn="ctr" defTabSz="2000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  <a:sym typeface="+mn-ea"/>
              </a:rPr>
              <a:t>描述性</a:t>
            </a:r>
            <a:endParaRPr lang="en-US" altLang="zh-CN" sz="2800" b="1" kern="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  <a:sym typeface="+mn-ea"/>
            </a:endParaRPr>
          </a:p>
          <a:p>
            <a:pPr marL="0" marR="0" lvl="0" indent="0" algn="ctr" defTabSz="2000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  <a:sym typeface="+mn-ea"/>
              </a:rPr>
              <a:t>数据分析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353118" y="2512797"/>
            <a:ext cx="2438400" cy="1231899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marL="0" marR="0" lvl="0" indent="0" algn="ctr" defTabSz="2000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  <a:sym typeface="+mn-ea"/>
              </a:rPr>
              <a:t>探索性</a:t>
            </a:r>
            <a:endParaRPr lang="en-US" altLang="zh-CN" sz="2800" b="1" kern="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  <a:sym typeface="+mn-ea"/>
            </a:endParaRPr>
          </a:p>
          <a:p>
            <a:pPr marL="0" marR="0" lvl="0" indent="0" algn="ctr" defTabSz="2000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  <a:sym typeface="+mn-ea"/>
              </a:rPr>
              <a:t>数据分析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126798" y="2525497"/>
            <a:ext cx="2436495" cy="1143000"/>
          </a:xfrm>
          <a:prstGeom prst="roundRect">
            <a:avLst/>
          </a:pr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0805" tIns="250805" rIns="250805" bIns="250805" numCol="1" spcCol="1270" anchor="ctr" anchorCtr="0">
            <a:noAutofit/>
          </a:bodyPr>
          <a:lstStyle/>
          <a:p>
            <a:pPr marL="0" marR="0" lvl="0" indent="0" algn="ctr" defTabSz="2000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  <a:sym typeface="+mn-ea"/>
              </a:rPr>
              <a:t>验证性</a:t>
            </a:r>
            <a:endParaRPr lang="en-US" altLang="zh-CN" sz="2800" b="1" kern="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  <a:sym typeface="+mn-ea"/>
            </a:endParaRPr>
          </a:p>
          <a:p>
            <a:pPr marL="0" marR="0" lvl="0" indent="0" algn="ctr" defTabSz="20002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  <a:sym typeface="+mn-ea"/>
              </a:rPr>
              <a:t>数据分析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5" grpId="0" animBg="1"/>
      <p:bldP spid="19" grpId="0" bldLvl="0" animBg="1"/>
      <p:bldP spid="2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55037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813" y="1545809"/>
            <a:ext cx="5686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温故知新</a:t>
            </a:r>
            <a:r>
              <a:rPr lang="en-US" altLang="zh-CN" sz="3200" dirty="0">
                <a:solidFill>
                  <a:srgbClr val="466E8C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体验活动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46812" y="3527054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读懂图表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240" y="2375535"/>
            <a:ext cx="4726940" cy="43757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南水北调的起因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(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昨天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)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7956" y="2706541"/>
            <a:ext cx="8099076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南水北调中线各地区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2007—2016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年的降水量文本。</a:t>
            </a: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任意多边形 16"/>
          <p:cNvSpPr/>
          <p:nvPr/>
        </p:nvSpPr>
        <p:spPr>
          <a:xfrm rot="10800000" flipH="1">
            <a:off x="232996" y="1550372"/>
            <a:ext cx="8678007" cy="5039113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54743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南水北调的起因（昨天）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190441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7956" y="2351421"/>
            <a:ext cx="8099076" cy="42164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体验实践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使用编程工具进行数据分析。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1400" dirty="0">
                <a:solidFill>
                  <a:srgbClr val="466E8C"/>
                </a:solidFill>
              </a:rPr>
              <a:t>问题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：编写程序统计分析南水北调中线工程各地区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2007-2016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年水资源情况。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1400" dirty="0">
                <a:solidFill>
                  <a:srgbClr val="466E8C"/>
                </a:solidFill>
              </a:rPr>
              <a:t>任务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：运用解析算法描述问题求解过程。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①分析问题（已知条件、求解目标、已知和未知的关系）；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②规划问题求解流程；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③利用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语言编程实现与调试；（教科书第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页）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④保存文件，运行程序。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1400" dirty="0">
                <a:solidFill>
                  <a:srgbClr val="466E8C"/>
                </a:solidFill>
              </a:rPr>
              <a:t>分析结论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，思考下列两问题：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①中线各地区水资源的实际情况如何？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②政府实施南水北调工程的起因是什么？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南水北调的起因（昨天）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2"/>
            <a:ext cx="8678007" cy="5039113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77956" y="2706541"/>
            <a:ext cx="8099076" cy="21945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作用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>
                <a:solidFill>
                  <a:srgbClr val="466E8C"/>
                </a:solidFill>
              </a:rPr>
              <a:t>剖析事物的发展历程，了解事物的过去。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4.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数据分析方法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 dirty="0">
                <a:solidFill>
                  <a:srgbClr val="466E8C"/>
                </a:solidFill>
                <a:sym typeface="+mn-ea"/>
              </a:rPr>
              <a:t> 平均分析法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：指运用计算平均数的方法来反映总体在一定时间、地点条件下某一数量特征的一般水平。平均指标中最常用的是算术平均数。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南水北调的起因（昨天）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2"/>
            <a:ext cx="8678007" cy="5039113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77956" y="2706541"/>
            <a:ext cx="8099076" cy="25634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典型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应用案例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平均分析法多用于比较同类现象在不同地区、不同行业、不同类型单位等之间的差异程度，分析现象之间的依存关系，进行数量上的推算；也可以对某一现象在不同时间的水平进行比较，以说明现象的发展规律和趋势。比如</a:t>
            </a:r>
            <a:r>
              <a:rPr lang="zh-CN" altLang="en-US" dirty="0">
                <a:solidFill>
                  <a:srgbClr val="466E8C"/>
                </a:solidFill>
              </a:rPr>
              <a:t>平均身高、平均工资、平均降水量、人均消费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等。</a:t>
            </a:r>
          </a:p>
          <a:p>
            <a:pPr marL="0" indent="0">
              <a:spcAft>
                <a:spcPts val="1000"/>
              </a:spcAft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55037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813" y="1545809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南水北调的起因（昨天）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46812" y="218219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头脑风暴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3720" y="2894425"/>
            <a:ext cx="54016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列举学习生活中利用平均分析法进行数据分析的案例。</a:t>
            </a:r>
          </a:p>
        </p:txBody>
      </p:sp>
      <p:sp>
        <p:nvSpPr>
          <p:cNvPr id="15" name="Freeform 46"/>
          <p:cNvSpPr/>
          <p:nvPr/>
        </p:nvSpPr>
        <p:spPr bwMode="auto">
          <a:xfrm>
            <a:off x="7016436" y="3429000"/>
            <a:ext cx="1178768" cy="2854574"/>
          </a:xfrm>
          <a:custGeom>
            <a:avLst/>
            <a:gdLst>
              <a:gd name="T0" fmla="*/ 258 w 725"/>
              <a:gd name="T1" fmla="*/ 1251 h 1251"/>
              <a:gd name="T2" fmla="*/ 285 w 725"/>
              <a:gd name="T3" fmla="*/ 700 h 1251"/>
              <a:gd name="T4" fmla="*/ 0 w 725"/>
              <a:gd name="T5" fmla="*/ 315 h 1251"/>
              <a:gd name="T6" fmla="*/ 46 w 725"/>
              <a:gd name="T7" fmla="*/ 273 h 1251"/>
              <a:gd name="T8" fmla="*/ 314 w 725"/>
              <a:gd name="T9" fmla="*/ 578 h 1251"/>
              <a:gd name="T10" fmla="*/ 344 w 725"/>
              <a:gd name="T11" fmla="*/ 0 h 1251"/>
              <a:gd name="T12" fmla="*/ 412 w 725"/>
              <a:gd name="T13" fmla="*/ 0 h 1251"/>
              <a:gd name="T14" fmla="*/ 440 w 725"/>
              <a:gd name="T15" fmla="*/ 377 h 1251"/>
              <a:gd name="T16" fmla="*/ 675 w 725"/>
              <a:gd name="T17" fmla="*/ 126 h 1251"/>
              <a:gd name="T18" fmla="*/ 725 w 725"/>
              <a:gd name="T19" fmla="*/ 193 h 1251"/>
              <a:gd name="T20" fmla="*/ 478 w 725"/>
              <a:gd name="T21" fmla="*/ 490 h 1251"/>
              <a:gd name="T22" fmla="*/ 461 w 725"/>
              <a:gd name="T23" fmla="*/ 788 h 1251"/>
              <a:gd name="T24" fmla="*/ 507 w 725"/>
              <a:gd name="T25" fmla="*/ 1245 h 1251"/>
              <a:gd name="T26" fmla="*/ 258 w 725"/>
              <a:gd name="T27" fmla="*/ 1251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25" h="1251">
                <a:moveTo>
                  <a:pt x="258" y="1251"/>
                </a:moveTo>
                <a:cubicBezTo>
                  <a:pt x="258" y="1251"/>
                  <a:pt x="323" y="826"/>
                  <a:pt x="285" y="700"/>
                </a:cubicBezTo>
                <a:cubicBezTo>
                  <a:pt x="0" y="315"/>
                  <a:pt x="0" y="315"/>
                  <a:pt x="0" y="315"/>
                </a:cubicBezTo>
                <a:cubicBezTo>
                  <a:pt x="46" y="273"/>
                  <a:pt x="46" y="273"/>
                  <a:pt x="46" y="273"/>
                </a:cubicBezTo>
                <a:cubicBezTo>
                  <a:pt x="314" y="578"/>
                  <a:pt x="314" y="578"/>
                  <a:pt x="314" y="578"/>
                </a:cubicBezTo>
                <a:cubicBezTo>
                  <a:pt x="344" y="0"/>
                  <a:pt x="344" y="0"/>
                  <a:pt x="344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40" y="377"/>
                  <a:pt x="440" y="377"/>
                  <a:pt x="440" y="377"/>
                </a:cubicBezTo>
                <a:cubicBezTo>
                  <a:pt x="675" y="126"/>
                  <a:pt x="675" y="126"/>
                  <a:pt x="675" y="126"/>
                </a:cubicBezTo>
                <a:cubicBezTo>
                  <a:pt x="725" y="193"/>
                  <a:pt x="725" y="193"/>
                  <a:pt x="725" y="193"/>
                </a:cubicBezTo>
                <a:cubicBezTo>
                  <a:pt x="478" y="490"/>
                  <a:pt x="478" y="490"/>
                  <a:pt x="478" y="490"/>
                </a:cubicBezTo>
                <a:cubicBezTo>
                  <a:pt x="478" y="490"/>
                  <a:pt x="436" y="490"/>
                  <a:pt x="461" y="788"/>
                </a:cubicBezTo>
                <a:cubicBezTo>
                  <a:pt x="486" y="1085"/>
                  <a:pt x="507" y="1245"/>
                  <a:pt x="507" y="1245"/>
                </a:cubicBezTo>
                <a:cubicBezTo>
                  <a:pt x="258" y="1251"/>
                  <a:pt x="258" y="1251"/>
                  <a:pt x="258" y="125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9" name="组合 14"/>
          <p:cNvGrpSpPr/>
          <p:nvPr/>
        </p:nvGrpSpPr>
        <p:grpSpPr>
          <a:xfrm>
            <a:off x="6085658" y="2993027"/>
            <a:ext cx="1341411" cy="1338831"/>
            <a:chOff x="3032919" y="2228851"/>
            <a:chExt cx="1651000" cy="1647825"/>
          </a:xfrm>
        </p:grpSpPr>
        <p:grpSp>
          <p:nvGrpSpPr>
            <p:cNvPr id="20" name="组合 69"/>
            <p:cNvGrpSpPr/>
            <p:nvPr/>
          </p:nvGrpSpPr>
          <p:grpSpPr>
            <a:xfrm>
              <a:off x="3032919" y="2228851"/>
              <a:ext cx="1651000" cy="1647825"/>
              <a:chOff x="3032919" y="2228851"/>
              <a:chExt cx="1651000" cy="1647825"/>
            </a:xfrm>
          </p:grpSpPr>
          <p:sp>
            <p:nvSpPr>
              <p:cNvPr id="29" name="Oval 55"/>
              <p:cNvSpPr>
                <a:spLocks noChangeArrowheads="1"/>
              </p:cNvSpPr>
              <p:nvPr/>
            </p:nvSpPr>
            <p:spPr bwMode="auto">
              <a:xfrm>
                <a:off x="3032919" y="2228851"/>
                <a:ext cx="1651000" cy="1647825"/>
              </a:xfrm>
              <a:prstGeom prst="ellipse">
                <a:avLst/>
              </a:prstGeom>
              <a:solidFill>
                <a:schemeClr val="bg2">
                  <a:alpha val="60000"/>
                </a:schemeClr>
              </a:solidFill>
              <a:ln w="28575">
                <a:solidFill>
                  <a:srgbClr val="FFFFFF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Oval 56"/>
              <p:cNvSpPr>
                <a:spLocks noChangeArrowheads="1"/>
              </p:cNvSpPr>
              <p:nvPr/>
            </p:nvSpPr>
            <p:spPr bwMode="auto">
              <a:xfrm>
                <a:off x="3183732" y="2379663"/>
                <a:ext cx="1349375" cy="134778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600"/>
                  </a:spcAft>
                  <a:defRPr/>
                </a:pPr>
                <a:endParaRPr lang="zh-CN" altLang="en-US" sz="14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2" name="Group 20"/>
            <p:cNvGrpSpPr>
              <a:grpSpLocks noChangeAspect="1"/>
            </p:cNvGrpSpPr>
            <p:nvPr/>
          </p:nvGrpSpPr>
          <p:grpSpPr bwMode="auto">
            <a:xfrm>
              <a:off x="3644662" y="2696784"/>
              <a:ext cx="427513" cy="328122"/>
              <a:chOff x="1066" y="1895"/>
              <a:chExt cx="314" cy="241"/>
            </a:xfrm>
            <a:solidFill>
              <a:schemeClr val="bg1"/>
            </a:solidFill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21"/>
              <p:cNvSpPr/>
              <p:nvPr/>
            </p:nvSpPr>
            <p:spPr bwMode="auto">
              <a:xfrm>
                <a:off x="1066" y="2128"/>
                <a:ext cx="314" cy="8"/>
              </a:xfrm>
              <a:custGeom>
                <a:avLst/>
                <a:gdLst>
                  <a:gd name="T0" fmla="*/ 2 w 76"/>
                  <a:gd name="T1" fmla="*/ 2 h 2"/>
                  <a:gd name="T2" fmla="*/ 0 w 76"/>
                  <a:gd name="T3" fmla="*/ 1 h 2"/>
                  <a:gd name="T4" fmla="*/ 2 w 76"/>
                  <a:gd name="T5" fmla="*/ 0 h 2"/>
                  <a:gd name="T6" fmla="*/ 75 w 76"/>
                  <a:gd name="T7" fmla="*/ 0 h 2"/>
                  <a:gd name="T8" fmla="*/ 76 w 76"/>
                  <a:gd name="T9" fmla="*/ 1 h 2"/>
                  <a:gd name="T10" fmla="*/ 75 w 76"/>
                  <a:gd name="T11" fmla="*/ 2 h 2"/>
                  <a:gd name="T12" fmla="*/ 2 w 7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">
                    <a:moveTo>
                      <a:pt x="2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2"/>
                      <a:pt x="75" y="2"/>
                      <a:pt x="75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1107" y="1949"/>
                <a:ext cx="46" cy="1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1173" y="1895"/>
                <a:ext cx="46" cy="20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1235" y="1961"/>
                <a:ext cx="46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1306" y="2007"/>
                <a:ext cx="45" cy="9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" name="TextBox 18"/>
            <p:cNvSpPr txBox="1"/>
            <p:nvPr/>
          </p:nvSpPr>
          <p:spPr>
            <a:xfrm>
              <a:off x="3362005" y="3065188"/>
              <a:ext cx="800219" cy="461665"/>
            </a:xfrm>
            <a:prstGeom prst="rect">
              <a:avLst/>
            </a:prstGeom>
            <a:noFill/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生活</a:t>
              </a:r>
              <a:endParaRPr lang="en-US" altLang="zh-CN" sz="2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grpSp>
        <p:nvGrpSpPr>
          <p:cNvPr id="31" name="组合 26"/>
          <p:cNvGrpSpPr/>
          <p:nvPr/>
        </p:nvGrpSpPr>
        <p:grpSpPr>
          <a:xfrm>
            <a:off x="6711840" y="1712465"/>
            <a:ext cx="1810904" cy="1810904"/>
            <a:chOff x="3699669" y="660401"/>
            <a:chExt cx="2228850" cy="2228850"/>
          </a:xfrm>
        </p:grpSpPr>
        <p:sp>
          <p:nvSpPr>
            <p:cNvPr id="32" name="Oval 51"/>
            <p:cNvSpPr>
              <a:spLocks noChangeArrowheads="1"/>
            </p:cNvSpPr>
            <p:nvPr/>
          </p:nvSpPr>
          <p:spPr bwMode="auto">
            <a:xfrm>
              <a:off x="3699669" y="660401"/>
              <a:ext cx="2228850" cy="2228850"/>
            </a:xfrm>
            <a:prstGeom prst="ellipse">
              <a:avLst/>
            </a:prstGeom>
            <a:solidFill>
              <a:schemeClr val="bg2">
                <a:alpha val="60000"/>
              </a:schemeClr>
            </a:solidFill>
            <a:ln w="28575">
              <a:solidFill>
                <a:srgbClr val="FFFFFF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Oval 52"/>
            <p:cNvSpPr>
              <a:spLocks noChangeArrowheads="1"/>
            </p:cNvSpPr>
            <p:nvPr/>
          </p:nvSpPr>
          <p:spPr bwMode="auto">
            <a:xfrm>
              <a:off x="3871119" y="835026"/>
              <a:ext cx="1882775" cy="18811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4456544" y="1153003"/>
              <a:ext cx="735738" cy="560124"/>
            </a:xfrm>
            <a:custGeom>
              <a:avLst/>
              <a:gdLst>
                <a:gd name="T0" fmla="*/ 36 w 113"/>
                <a:gd name="T1" fmla="*/ 11 h 86"/>
                <a:gd name="T2" fmla="*/ 106 w 113"/>
                <a:gd name="T3" fmla="*/ 32 h 86"/>
                <a:gd name="T4" fmla="*/ 102 w 113"/>
                <a:gd name="T5" fmla="*/ 35 h 86"/>
                <a:gd name="T6" fmla="*/ 99 w 113"/>
                <a:gd name="T7" fmla="*/ 39 h 86"/>
                <a:gd name="T8" fmla="*/ 95 w 113"/>
                <a:gd name="T9" fmla="*/ 43 h 86"/>
                <a:gd name="T10" fmla="*/ 91 w 113"/>
                <a:gd name="T11" fmla="*/ 86 h 86"/>
                <a:gd name="T12" fmla="*/ 91 w 113"/>
                <a:gd name="T13" fmla="*/ 47 h 86"/>
                <a:gd name="T14" fmla="*/ 81 w 113"/>
                <a:gd name="T15" fmla="*/ 86 h 86"/>
                <a:gd name="T16" fmla="*/ 77 w 113"/>
                <a:gd name="T17" fmla="*/ 59 h 86"/>
                <a:gd name="T18" fmla="*/ 74 w 113"/>
                <a:gd name="T19" fmla="*/ 56 h 86"/>
                <a:gd name="T20" fmla="*/ 70 w 113"/>
                <a:gd name="T21" fmla="*/ 86 h 86"/>
                <a:gd name="T22" fmla="*/ 70 w 113"/>
                <a:gd name="T23" fmla="*/ 54 h 86"/>
                <a:gd name="T24" fmla="*/ 59 w 113"/>
                <a:gd name="T25" fmla="*/ 86 h 86"/>
                <a:gd name="T26" fmla="*/ 56 w 113"/>
                <a:gd name="T27" fmla="*/ 65 h 86"/>
                <a:gd name="T28" fmla="*/ 52 w 113"/>
                <a:gd name="T29" fmla="*/ 68 h 86"/>
                <a:gd name="T30" fmla="*/ 48 w 113"/>
                <a:gd name="T31" fmla="*/ 86 h 86"/>
                <a:gd name="T32" fmla="*/ 48 w 113"/>
                <a:gd name="T33" fmla="*/ 71 h 86"/>
                <a:gd name="T34" fmla="*/ 38 w 113"/>
                <a:gd name="T35" fmla="*/ 86 h 86"/>
                <a:gd name="T36" fmla="*/ 34 w 113"/>
                <a:gd name="T37" fmla="*/ 70 h 86"/>
                <a:gd name="T38" fmla="*/ 31 w 113"/>
                <a:gd name="T39" fmla="*/ 67 h 86"/>
                <a:gd name="T40" fmla="*/ 27 w 113"/>
                <a:gd name="T41" fmla="*/ 86 h 86"/>
                <a:gd name="T42" fmla="*/ 27 w 113"/>
                <a:gd name="T43" fmla="*/ 67 h 86"/>
                <a:gd name="T44" fmla="*/ 16 w 113"/>
                <a:gd name="T45" fmla="*/ 86 h 86"/>
                <a:gd name="T46" fmla="*/ 5 w 113"/>
                <a:gd name="T47" fmla="*/ 79 h 86"/>
                <a:gd name="T48" fmla="*/ 2 w 113"/>
                <a:gd name="T49" fmla="*/ 76 h 86"/>
                <a:gd name="T50" fmla="*/ 0 w 113"/>
                <a:gd name="T51" fmla="*/ 58 h 86"/>
                <a:gd name="T52" fmla="*/ 38 w 113"/>
                <a:gd name="T53" fmla="*/ 64 h 86"/>
                <a:gd name="T54" fmla="*/ 70 w 113"/>
                <a:gd name="T55" fmla="*/ 45 h 86"/>
                <a:gd name="T56" fmla="*/ 82 w 113"/>
                <a:gd name="T57" fmla="*/ 46 h 86"/>
                <a:gd name="T58" fmla="*/ 111 w 113"/>
                <a:gd name="T59" fmla="*/ 13 h 86"/>
                <a:gd name="T60" fmla="*/ 89 w 113"/>
                <a:gd name="T61" fmla="*/ 10 h 86"/>
                <a:gd name="T62" fmla="*/ 74 w 113"/>
                <a:gd name="T63" fmla="*/ 31 h 86"/>
                <a:gd name="T64" fmla="*/ 42 w 113"/>
                <a:gd name="T65" fmla="*/ 49 h 86"/>
                <a:gd name="T66" fmla="*/ 25 w 113"/>
                <a:gd name="T67" fmla="*/ 43 h 86"/>
                <a:gd name="T68" fmla="*/ 13 w 113"/>
                <a:gd name="T69" fmla="*/ 86 h 86"/>
                <a:gd name="T70" fmla="*/ 13 w 113"/>
                <a:gd name="T71" fmla="*/ 75 h 86"/>
                <a:gd name="T72" fmla="*/ 31 w 113"/>
                <a:gd name="T73" fmla="*/ 12 h 86"/>
                <a:gd name="T74" fmla="*/ 49 w 113"/>
                <a:gd name="T75" fmla="*/ 19 h 86"/>
                <a:gd name="T76" fmla="*/ 39 w 113"/>
                <a:gd name="T77" fmla="*/ 19 h 86"/>
                <a:gd name="T78" fmla="*/ 43 w 113"/>
                <a:gd name="T79" fmla="*/ 44 h 86"/>
                <a:gd name="T80" fmla="*/ 34 w 113"/>
                <a:gd name="T81" fmla="*/ 31 h 86"/>
                <a:gd name="T82" fmla="*/ 20 w 113"/>
                <a:gd name="T83" fmla="*/ 38 h 86"/>
                <a:gd name="T84" fmla="*/ 30 w 113"/>
                <a:gd name="T85" fmla="*/ 17 h 86"/>
                <a:gd name="T86" fmla="*/ 21 w 113"/>
                <a:gd name="T87" fmla="*/ 2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" h="86">
                  <a:moveTo>
                    <a:pt x="36" y="2"/>
                  </a:moveTo>
                  <a:cubicBezTo>
                    <a:pt x="39" y="2"/>
                    <a:pt x="41" y="4"/>
                    <a:pt x="41" y="6"/>
                  </a:cubicBezTo>
                  <a:cubicBezTo>
                    <a:pt x="41" y="9"/>
                    <a:pt x="39" y="11"/>
                    <a:pt x="36" y="11"/>
                  </a:cubicBezTo>
                  <a:cubicBezTo>
                    <a:pt x="34" y="11"/>
                    <a:pt x="32" y="9"/>
                    <a:pt x="32" y="6"/>
                  </a:cubicBezTo>
                  <a:cubicBezTo>
                    <a:pt x="32" y="4"/>
                    <a:pt x="34" y="2"/>
                    <a:pt x="36" y="2"/>
                  </a:cubicBezTo>
                  <a:close/>
                  <a:moveTo>
                    <a:pt x="106" y="32"/>
                  </a:moveTo>
                  <a:cubicBezTo>
                    <a:pt x="106" y="86"/>
                    <a:pt x="106" y="86"/>
                    <a:pt x="106" y="86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6" y="32"/>
                    <a:pt x="106" y="32"/>
                    <a:pt x="106" y="32"/>
                  </a:cubicBezTo>
                  <a:close/>
                  <a:moveTo>
                    <a:pt x="99" y="39"/>
                  </a:moveTo>
                  <a:cubicBezTo>
                    <a:pt x="99" y="86"/>
                    <a:pt x="99" y="86"/>
                    <a:pt x="99" y="86"/>
                  </a:cubicBezTo>
                  <a:cubicBezTo>
                    <a:pt x="97" y="86"/>
                    <a:pt x="96" y="86"/>
                    <a:pt x="95" y="86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9" y="39"/>
                    <a:pt x="99" y="39"/>
                    <a:pt x="99" y="39"/>
                  </a:cubicBezTo>
                  <a:close/>
                  <a:moveTo>
                    <a:pt x="91" y="47"/>
                  </a:moveTo>
                  <a:cubicBezTo>
                    <a:pt x="91" y="86"/>
                    <a:pt x="91" y="86"/>
                    <a:pt x="91" y="86"/>
                  </a:cubicBezTo>
                  <a:cubicBezTo>
                    <a:pt x="90" y="86"/>
                    <a:pt x="89" y="86"/>
                    <a:pt x="88" y="8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1" y="47"/>
                    <a:pt x="91" y="47"/>
                    <a:pt x="91" y="47"/>
                  </a:cubicBezTo>
                  <a:close/>
                  <a:moveTo>
                    <a:pt x="84" y="55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83" y="86"/>
                    <a:pt x="82" y="86"/>
                    <a:pt x="81" y="86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4" y="55"/>
                    <a:pt x="84" y="55"/>
                    <a:pt x="84" y="55"/>
                  </a:cubicBezTo>
                  <a:close/>
                  <a:moveTo>
                    <a:pt x="77" y="59"/>
                  </a:moveTo>
                  <a:cubicBezTo>
                    <a:pt x="77" y="86"/>
                    <a:pt x="77" y="86"/>
                    <a:pt x="77" y="86"/>
                  </a:cubicBezTo>
                  <a:cubicBezTo>
                    <a:pt x="76" y="86"/>
                    <a:pt x="75" y="86"/>
                    <a:pt x="74" y="8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7" y="59"/>
                    <a:pt x="77" y="59"/>
                    <a:pt x="77" y="59"/>
                  </a:cubicBezTo>
                  <a:close/>
                  <a:moveTo>
                    <a:pt x="70" y="54"/>
                  </a:moveTo>
                  <a:cubicBezTo>
                    <a:pt x="70" y="86"/>
                    <a:pt x="70" y="86"/>
                    <a:pt x="70" y="86"/>
                  </a:cubicBezTo>
                  <a:cubicBezTo>
                    <a:pt x="69" y="86"/>
                    <a:pt x="68" y="86"/>
                    <a:pt x="66" y="8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70" y="54"/>
                    <a:pt x="70" y="54"/>
                    <a:pt x="70" y="54"/>
                  </a:cubicBezTo>
                  <a:close/>
                  <a:moveTo>
                    <a:pt x="63" y="59"/>
                  </a:moveTo>
                  <a:cubicBezTo>
                    <a:pt x="63" y="86"/>
                    <a:pt x="63" y="86"/>
                    <a:pt x="63" y="86"/>
                  </a:cubicBezTo>
                  <a:cubicBezTo>
                    <a:pt x="62" y="86"/>
                    <a:pt x="60" y="86"/>
                    <a:pt x="59" y="86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3" y="59"/>
                    <a:pt x="63" y="59"/>
                    <a:pt x="63" y="59"/>
                  </a:cubicBezTo>
                  <a:close/>
                  <a:moveTo>
                    <a:pt x="56" y="65"/>
                  </a:moveTo>
                  <a:cubicBezTo>
                    <a:pt x="56" y="86"/>
                    <a:pt x="56" y="86"/>
                    <a:pt x="56" y="86"/>
                  </a:cubicBezTo>
                  <a:cubicBezTo>
                    <a:pt x="54" y="86"/>
                    <a:pt x="53" y="86"/>
                    <a:pt x="52" y="86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6" y="65"/>
                    <a:pt x="56" y="65"/>
                    <a:pt x="56" y="65"/>
                  </a:cubicBezTo>
                  <a:close/>
                  <a:moveTo>
                    <a:pt x="48" y="71"/>
                  </a:move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6" y="86"/>
                    <a:pt x="45" y="86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8" y="71"/>
                    <a:pt x="48" y="71"/>
                    <a:pt x="48" y="71"/>
                  </a:cubicBezTo>
                  <a:close/>
                  <a:moveTo>
                    <a:pt x="41" y="75"/>
                  </a:moveTo>
                  <a:cubicBezTo>
                    <a:pt x="41" y="86"/>
                    <a:pt x="41" y="86"/>
                    <a:pt x="41" y="86"/>
                  </a:cubicBezTo>
                  <a:cubicBezTo>
                    <a:pt x="40" y="86"/>
                    <a:pt x="39" y="86"/>
                    <a:pt x="38" y="8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1" y="75"/>
                    <a:pt x="41" y="75"/>
                    <a:pt x="41" y="75"/>
                  </a:cubicBezTo>
                  <a:close/>
                  <a:moveTo>
                    <a:pt x="34" y="70"/>
                  </a:moveTo>
                  <a:cubicBezTo>
                    <a:pt x="34" y="86"/>
                    <a:pt x="34" y="86"/>
                    <a:pt x="34" y="86"/>
                  </a:cubicBezTo>
                  <a:cubicBezTo>
                    <a:pt x="33" y="86"/>
                    <a:pt x="32" y="86"/>
                    <a:pt x="31" y="86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27" y="67"/>
                  </a:moveTo>
                  <a:cubicBezTo>
                    <a:pt x="27" y="86"/>
                    <a:pt x="27" y="86"/>
                    <a:pt x="27" y="86"/>
                  </a:cubicBezTo>
                  <a:cubicBezTo>
                    <a:pt x="26" y="86"/>
                    <a:pt x="25" y="86"/>
                    <a:pt x="23" y="8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7" y="67"/>
                    <a:pt x="27" y="67"/>
                    <a:pt x="27" y="67"/>
                  </a:cubicBezTo>
                  <a:close/>
                  <a:moveTo>
                    <a:pt x="20" y="71"/>
                  </a:moveTo>
                  <a:cubicBezTo>
                    <a:pt x="20" y="86"/>
                    <a:pt x="20" y="86"/>
                    <a:pt x="20" y="86"/>
                  </a:cubicBezTo>
                  <a:cubicBezTo>
                    <a:pt x="19" y="86"/>
                    <a:pt x="17" y="86"/>
                    <a:pt x="16" y="86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0" y="71"/>
                    <a:pt x="20" y="71"/>
                    <a:pt x="20" y="71"/>
                  </a:cubicBezTo>
                  <a:close/>
                  <a:moveTo>
                    <a:pt x="5" y="79"/>
                  </a:move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5" y="79"/>
                    <a:pt x="5" y="79"/>
                    <a:pt x="5" y="79"/>
                  </a:cubicBezTo>
                  <a:close/>
                  <a:moveTo>
                    <a:pt x="0" y="58"/>
                  </a:moveTo>
                  <a:cubicBezTo>
                    <a:pt x="7" y="70"/>
                    <a:pt x="7" y="70"/>
                    <a:pt x="7" y="70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13" y="75"/>
                  </a:moveTo>
                  <a:cubicBezTo>
                    <a:pt x="13" y="86"/>
                    <a:pt x="13" y="86"/>
                    <a:pt x="13" y="86"/>
                  </a:cubicBezTo>
                  <a:cubicBezTo>
                    <a:pt x="11" y="86"/>
                    <a:pt x="10" y="86"/>
                    <a:pt x="9" y="8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3" y="75"/>
                    <a:pt x="13" y="75"/>
                    <a:pt x="13" y="75"/>
                  </a:cubicBezTo>
                  <a:close/>
                  <a:moveTo>
                    <a:pt x="21" y="22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2" y="33"/>
                    <a:pt x="31" y="38"/>
                    <a:pt x="31" y="3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1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TextBox 30"/>
            <p:cNvSpPr txBox="1"/>
            <p:nvPr/>
          </p:nvSpPr>
          <p:spPr>
            <a:xfrm>
              <a:off x="4381275" y="1789097"/>
              <a:ext cx="1005403" cy="584775"/>
            </a:xfrm>
            <a:prstGeom prst="rect">
              <a:avLst/>
            </a:prstGeom>
            <a:noFill/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学习</a:t>
              </a:r>
              <a:endParaRPr lang="en-US" altLang="zh-CN" sz="3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grpSp>
        <p:nvGrpSpPr>
          <p:cNvPr id="36" name="组合 31"/>
          <p:cNvGrpSpPr/>
          <p:nvPr/>
        </p:nvGrpSpPr>
        <p:grpSpPr>
          <a:xfrm>
            <a:off x="7884747" y="3048817"/>
            <a:ext cx="1052491" cy="1051202"/>
            <a:chOff x="5160169" y="2154238"/>
            <a:chExt cx="1295400" cy="1293813"/>
          </a:xfrm>
        </p:grpSpPr>
        <p:grpSp>
          <p:nvGrpSpPr>
            <p:cNvPr id="37" name="组合 85"/>
            <p:cNvGrpSpPr/>
            <p:nvPr/>
          </p:nvGrpSpPr>
          <p:grpSpPr>
            <a:xfrm>
              <a:off x="5160169" y="2154238"/>
              <a:ext cx="1295400" cy="1293813"/>
              <a:chOff x="5160169" y="2154238"/>
              <a:chExt cx="1295400" cy="1293813"/>
            </a:xfrm>
          </p:grpSpPr>
          <p:sp>
            <p:nvSpPr>
              <p:cNvPr id="40" name="Oval 53"/>
              <p:cNvSpPr>
                <a:spLocks noChangeArrowheads="1"/>
              </p:cNvSpPr>
              <p:nvPr/>
            </p:nvSpPr>
            <p:spPr bwMode="auto">
              <a:xfrm>
                <a:off x="5160169" y="2154238"/>
                <a:ext cx="1295400" cy="12938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60000"/>
                </a:schemeClr>
              </a:solidFill>
              <a:ln w="28575">
                <a:solidFill>
                  <a:srgbClr val="FFFFFF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Oval 54"/>
              <p:cNvSpPr>
                <a:spLocks noChangeArrowheads="1"/>
              </p:cNvSpPr>
              <p:nvPr/>
            </p:nvSpPr>
            <p:spPr bwMode="auto">
              <a:xfrm>
                <a:off x="5304632" y="2295526"/>
                <a:ext cx="1008062" cy="10096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600"/>
                  </a:spcAft>
                  <a:defRPr/>
                </a:pPr>
                <a:endParaRPr lang="zh-CN" altLang="en-US" sz="12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5611507" y="2488208"/>
              <a:ext cx="392724" cy="391763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TextBox 35"/>
            <p:cNvSpPr txBox="1"/>
            <p:nvPr/>
          </p:nvSpPr>
          <p:spPr>
            <a:xfrm>
              <a:off x="5490672" y="2840037"/>
              <a:ext cx="700833" cy="400110"/>
            </a:xfrm>
            <a:prstGeom prst="rect">
              <a:avLst/>
            </a:prstGeom>
            <a:noFill/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社会</a:t>
              </a:r>
              <a:endParaRPr lang="en-US" altLang="zh-CN" sz="2000" b="1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3846195"/>
            <a:ext cx="5312410" cy="26123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529685"/>
            <a:ext cx="5686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南水北调的起因（今天）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188666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7956" y="2271520"/>
            <a:ext cx="8099076" cy="46926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>
                <a:solidFill>
                  <a:srgbClr val="466E8C"/>
                </a:solidFill>
              </a:rPr>
              <a:t>    天津地区</a:t>
            </a:r>
            <a:r>
              <a:rPr lang="en-US" altLang="zh-CN" sz="1600" dirty="0">
                <a:solidFill>
                  <a:srgbClr val="466E8C"/>
                </a:solidFill>
              </a:rPr>
              <a:t>2010-2018</a:t>
            </a:r>
            <a:r>
              <a:rPr lang="zh-CN" altLang="en-US" sz="1600" dirty="0">
                <a:solidFill>
                  <a:srgbClr val="466E8C"/>
                </a:solidFill>
              </a:rPr>
              <a:t>年各种水资源数据表。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体验实践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>
                <a:solidFill>
                  <a:srgbClr val="466E8C"/>
                </a:solidFill>
              </a:rPr>
              <a:t>    用电子表格软件进行数据分析。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1600" dirty="0">
                <a:solidFill>
                  <a:srgbClr val="466E8C"/>
                </a:solidFill>
              </a:rPr>
              <a:t>问题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2010-2018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年在天津地区南水北调水资源在地区总水资源占比如何？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1600" dirty="0">
                <a:solidFill>
                  <a:srgbClr val="466E8C"/>
                </a:solidFill>
              </a:rPr>
              <a:t>任务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：在电子表格软件中计算“占比”一行数据。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r>
              <a:rPr lang="zh-CN" altLang="en-US" sz="1600" dirty="0">
                <a:solidFill>
                  <a:srgbClr val="466E8C"/>
                </a:solidFill>
              </a:rPr>
              <a:t>分析结论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，思考下列问题：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①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2018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年南水北调水资源占比如何？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②南水北调水资源占比变化趋势如何？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③采用的数据分析方法是什么？</a:t>
            </a: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南水北调的起因（今天）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2"/>
            <a:ext cx="8678007" cy="5039113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77956" y="2706541"/>
            <a:ext cx="8099076" cy="31896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作用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    </a:t>
            </a:r>
            <a:r>
              <a:rPr lang="zh-CN" altLang="en-US" dirty="0">
                <a:solidFill>
                  <a:srgbClr val="466E8C"/>
                </a:solidFill>
                <a:sym typeface="+mn-ea"/>
              </a:rPr>
              <a:t>了解事物的现状，更好地认识所调研事物。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数据分析方法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466E8C"/>
                </a:solidFill>
              </a:rPr>
              <a:t>    结构分析法（也叫构成分析法）：</a:t>
            </a:r>
            <a:r>
              <a:rPr lang="zh-CN" altLang="en-US" dirty="0"/>
              <a:t>是将各个部分与总体进行对比，是分析事物内部的结构和部分与整体之间的关系的方法。基本表现形式就是计算结构指标，即各个部分相对于总体所占的百分比。</a:t>
            </a:r>
          </a:p>
          <a:p>
            <a:pPr marL="0" indent="0">
              <a:spcAft>
                <a:spcPts val="1000"/>
              </a:spcAft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南水北调的起因（今天）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2"/>
            <a:ext cx="8678007" cy="5039113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77956" y="2706541"/>
            <a:ext cx="8099076" cy="34461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/>
              <a:t>5.</a:t>
            </a:r>
            <a:r>
              <a:rPr lang="zh-CN" altLang="en-US" dirty="0"/>
              <a:t>应用典型案例</a:t>
            </a:r>
            <a:endParaRPr lang="en-US" altLang="zh-CN" dirty="0"/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）无线网络使用情况</a:t>
            </a:r>
            <a:r>
              <a:rPr lang="en-US" altLang="zh-CN" dirty="0"/>
              <a:t>&lt;</a:t>
            </a:r>
            <a:r>
              <a:rPr lang="zh-CN" altLang="en-US" dirty="0"/>
              <a:t>见右图</a:t>
            </a:r>
            <a:r>
              <a:rPr lang="en-US" altLang="zh-CN" dirty="0"/>
              <a:t>&gt;</a:t>
            </a:r>
            <a:r>
              <a:rPr lang="zh-CN" altLang="en-US" dirty="0"/>
              <a:t>；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）手机用户群体比例；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）中美贸易额在中国对外贸易额的比例。</a:t>
            </a:r>
          </a:p>
          <a:p>
            <a:pPr marL="0" indent="0">
              <a:spcAft>
                <a:spcPts val="1000"/>
              </a:spcAft>
              <a:buNone/>
            </a:pPr>
            <a:endParaRPr lang="zh-CN" altLang="en-US" dirty="0"/>
          </a:p>
          <a:p>
            <a:pPr marL="0" indent="0">
              <a:spcAft>
                <a:spcPts val="1000"/>
              </a:spcAft>
              <a:buNone/>
            </a:pPr>
            <a:endParaRPr lang="zh-CN" altLang="en-US" dirty="0">
              <a:solidFill>
                <a:srgbClr val="466E8C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2706370"/>
            <a:ext cx="2999740" cy="2560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9213" y="3060769"/>
            <a:ext cx="647890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ffectLst/>
              </a:rPr>
              <a:t>3.3.1 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数据分析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55037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813" y="1545809"/>
            <a:ext cx="5686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南水北调的起因（今天）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46812" y="218219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头脑风暴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3720" y="2894425"/>
            <a:ext cx="5401651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列举学习生活中利用结构分析法进行数据分析的案例。</a:t>
            </a:r>
          </a:p>
        </p:txBody>
      </p:sp>
      <p:sp>
        <p:nvSpPr>
          <p:cNvPr id="15" name="Freeform 46"/>
          <p:cNvSpPr/>
          <p:nvPr/>
        </p:nvSpPr>
        <p:spPr bwMode="auto">
          <a:xfrm>
            <a:off x="7016436" y="3429000"/>
            <a:ext cx="1178768" cy="2854574"/>
          </a:xfrm>
          <a:custGeom>
            <a:avLst/>
            <a:gdLst>
              <a:gd name="T0" fmla="*/ 258 w 725"/>
              <a:gd name="T1" fmla="*/ 1251 h 1251"/>
              <a:gd name="T2" fmla="*/ 285 w 725"/>
              <a:gd name="T3" fmla="*/ 700 h 1251"/>
              <a:gd name="T4" fmla="*/ 0 w 725"/>
              <a:gd name="T5" fmla="*/ 315 h 1251"/>
              <a:gd name="T6" fmla="*/ 46 w 725"/>
              <a:gd name="T7" fmla="*/ 273 h 1251"/>
              <a:gd name="T8" fmla="*/ 314 w 725"/>
              <a:gd name="T9" fmla="*/ 578 h 1251"/>
              <a:gd name="T10" fmla="*/ 344 w 725"/>
              <a:gd name="T11" fmla="*/ 0 h 1251"/>
              <a:gd name="T12" fmla="*/ 412 w 725"/>
              <a:gd name="T13" fmla="*/ 0 h 1251"/>
              <a:gd name="T14" fmla="*/ 440 w 725"/>
              <a:gd name="T15" fmla="*/ 377 h 1251"/>
              <a:gd name="T16" fmla="*/ 675 w 725"/>
              <a:gd name="T17" fmla="*/ 126 h 1251"/>
              <a:gd name="T18" fmla="*/ 725 w 725"/>
              <a:gd name="T19" fmla="*/ 193 h 1251"/>
              <a:gd name="T20" fmla="*/ 478 w 725"/>
              <a:gd name="T21" fmla="*/ 490 h 1251"/>
              <a:gd name="T22" fmla="*/ 461 w 725"/>
              <a:gd name="T23" fmla="*/ 788 h 1251"/>
              <a:gd name="T24" fmla="*/ 507 w 725"/>
              <a:gd name="T25" fmla="*/ 1245 h 1251"/>
              <a:gd name="T26" fmla="*/ 258 w 725"/>
              <a:gd name="T27" fmla="*/ 1251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25" h="1251">
                <a:moveTo>
                  <a:pt x="258" y="1251"/>
                </a:moveTo>
                <a:cubicBezTo>
                  <a:pt x="258" y="1251"/>
                  <a:pt x="323" y="826"/>
                  <a:pt x="285" y="700"/>
                </a:cubicBezTo>
                <a:cubicBezTo>
                  <a:pt x="0" y="315"/>
                  <a:pt x="0" y="315"/>
                  <a:pt x="0" y="315"/>
                </a:cubicBezTo>
                <a:cubicBezTo>
                  <a:pt x="46" y="273"/>
                  <a:pt x="46" y="273"/>
                  <a:pt x="46" y="273"/>
                </a:cubicBezTo>
                <a:cubicBezTo>
                  <a:pt x="314" y="578"/>
                  <a:pt x="314" y="578"/>
                  <a:pt x="314" y="578"/>
                </a:cubicBezTo>
                <a:cubicBezTo>
                  <a:pt x="344" y="0"/>
                  <a:pt x="344" y="0"/>
                  <a:pt x="344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40" y="377"/>
                  <a:pt x="440" y="377"/>
                  <a:pt x="440" y="377"/>
                </a:cubicBezTo>
                <a:cubicBezTo>
                  <a:pt x="675" y="126"/>
                  <a:pt x="675" y="126"/>
                  <a:pt x="675" y="126"/>
                </a:cubicBezTo>
                <a:cubicBezTo>
                  <a:pt x="725" y="193"/>
                  <a:pt x="725" y="193"/>
                  <a:pt x="725" y="193"/>
                </a:cubicBezTo>
                <a:cubicBezTo>
                  <a:pt x="478" y="490"/>
                  <a:pt x="478" y="490"/>
                  <a:pt x="478" y="490"/>
                </a:cubicBezTo>
                <a:cubicBezTo>
                  <a:pt x="478" y="490"/>
                  <a:pt x="436" y="490"/>
                  <a:pt x="461" y="788"/>
                </a:cubicBezTo>
                <a:cubicBezTo>
                  <a:pt x="486" y="1085"/>
                  <a:pt x="507" y="1245"/>
                  <a:pt x="507" y="1245"/>
                </a:cubicBezTo>
                <a:cubicBezTo>
                  <a:pt x="258" y="1251"/>
                  <a:pt x="258" y="1251"/>
                  <a:pt x="258" y="125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9" name="组合 14"/>
          <p:cNvGrpSpPr/>
          <p:nvPr/>
        </p:nvGrpSpPr>
        <p:grpSpPr>
          <a:xfrm>
            <a:off x="6085658" y="2993027"/>
            <a:ext cx="1341411" cy="1338831"/>
            <a:chOff x="3032919" y="2228851"/>
            <a:chExt cx="1651000" cy="1647825"/>
          </a:xfrm>
        </p:grpSpPr>
        <p:grpSp>
          <p:nvGrpSpPr>
            <p:cNvPr id="20" name="组合 69"/>
            <p:cNvGrpSpPr/>
            <p:nvPr/>
          </p:nvGrpSpPr>
          <p:grpSpPr>
            <a:xfrm>
              <a:off x="3032919" y="2228851"/>
              <a:ext cx="1651000" cy="1647825"/>
              <a:chOff x="3032919" y="2228851"/>
              <a:chExt cx="1651000" cy="1647825"/>
            </a:xfrm>
          </p:grpSpPr>
          <p:sp>
            <p:nvSpPr>
              <p:cNvPr id="29" name="Oval 55"/>
              <p:cNvSpPr>
                <a:spLocks noChangeArrowheads="1"/>
              </p:cNvSpPr>
              <p:nvPr/>
            </p:nvSpPr>
            <p:spPr bwMode="auto">
              <a:xfrm>
                <a:off x="3032919" y="2228851"/>
                <a:ext cx="1651000" cy="1647825"/>
              </a:xfrm>
              <a:prstGeom prst="ellipse">
                <a:avLst/>
              </a:prstGeom>
              <a:solidFill>
                <a:schemeClr val="bg2">
                  <a:alpha val="60000"/>
                </a:schemeClr>
              </a:solidFill>
              <a:ln w="28575">
                <a:solidFill>
                  <a:srgbClr val="FFFFFF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Oval 56"/>
              <p:cNvSpPr>
                <a:spLocks noChangeArrowheads="1"/>
              </p:cNvSpPr>
              <p:nvPr/>
            </p:nvSpPr>
            <p:spPr bwMode="auto">
              <a:xfrm>
                <a:off x="3183732" y="2379663"/>
                <a:ext cx="1349375" cy="134778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600"/>
                  </a:spcAft>
                  <a:defRPr/>
                </a:pPr>
                <a:endParaRPr lang="zh-CN" altLang="en-US" sz="14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2" name="Group 20"/>
            <p:cNvGrpSpPr>
              <a:grpSpLocks noChangeAspect="1"/>
            </p:cNvGrpSpPr>
            <p:nvPr/>
          </p:nvGrpSpPr>
          <p:grpSpPr bwMode="auto">
            <a:xfrm>
              <a:off x="3644662" y="2696784"/>
              <a:ext cx="427513" cy="328122"/>
              <a:chOff x="1066" y="1895"/>
              <a:chExt cx="314" cy="241"/>
            </a:xfrm>
            <a:solidFill>
              <a:schemeClr val="bg1"/>
            </a:solidFill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21"/>
              <p:cNvSpPr/>
              <p:nvPr/>
            </p:nvSpPr>
            <p:spPr bwMode="auto">
              <a:xfrm>
                <a:off x="1066" y="2128"/>
                <a:ext cx="314" cy="8"/>
              </a:xfrm>
              <a:custGeom>
                <a:avLst/>
                <a:gdLst>
                  <a:gd name="T0" fmla="*/ 2 w 76"/>
                  <a:gd name="T1" fmla="*/ 2 h 2"/>
                  <a:gd name="T2" fmla="*/ 0 w 76"/>
                  <a:gd name="T3" fmla="*/ 1 h 2"/>
                  <a:gd name="T4" fmla="*/ 2 w 76"/>
                  <a:gd name="T5" fmla="*/ 0 h 2"/>
                  <a:gd name="T6" fmla="*/ 75 w 76"/>
                  <a:gd name="T7" fmla="*/ 0 h 2"/>
                  <a:gd name="T8" fmla="*/ 76 w 76"/>
                  <a:gd name="T9" fmla="*/ 1 h 2"/>
                  <a:gd name="T10" fmla="*/ 75 w 76"/>
                  <a:gd name="T11" fmla="*/ 2 h 2"/>
                  <a:gd name="T12" fmla="*/ 2 w 7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">
                    <a:moveTo>
                      <a:pt x="2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2"/>
                      <a:pt x="75" y="2"/>
                      <a:pt x="75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1107" y="1949"/>
                <a:ext cx="46" cy="1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1173" y="1895"/>
                <a:ext cx="46" cy="20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1235" y="1961"/>
                <a:ext cx="46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1306" y="2007"/>
                <a:ext cx="45" cy="9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" name="TextBox 18"/>
            <p:cNvSpPr txBox="1"/>
            <p:nvPr/>
          </p:nvSpPr>
          <p:spPr>
            <a:xfrm>
              <a:off x="3362005" y="3065188"/>
              <a:ext cx="800219" cy="461665"/>
            </a:xfrm>
            <a:prstGeom prst="rect">
              <a:avLst/>
            </a:prstGeom>
            <a:noFill/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生活</a:t>
              </a:r>
              <a:endParaRPr lang="en-US" altLang="zh-CN" sz="2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grpSp>
        <p:nvGrpSpPr>
          <p:cNvPr id="31" name="组合 26"/>
          <p:cNvGrpSpPr/>
          <p:nvPr/>
        </p:nvGrpSpPr>
        <p:grpSpPr>
          <a:xfrm>
            <a:off x="6711840" y="1712465"/>
            <a:ext cx="1810904" cy="1810904"/>
            <a:chOff x="3699669" y="660401"/>
            <a:chExt cx="2228850" cy="2228850"/>
          </a:xfrm>
        </p:grpSpPr>
        <p:sp>
          <p:nvSpPr>
            <p:cNvPr id="32" name="Oval 51"/>
            <p:cNvSpPr>
              <a:spLocks noChangeArrowheads="1"/>
            </p:cNvSpPr>
            <p:nvPr/>
          </p:nvSpPr>
          <p:spPr bwMode="auto">
            <a:xfrm>
              <a:off x="3699669" y="660401"/>
              <a:ext cx="2228850" cy="2228850"/>
            </a:xfrm>
            <a:prstGeom prst="ellipse">
              <a:avLst/>
            </a:prstGeom>
            <a:solidFill>
              <a:schemeClr val="bg2">
                <a:alpha val="60000"/>
              </a:schemeClr>
            </a:solidFill>
            <a:ln w="28575">
              <a:solidFill>
                <a:srgbClr val="FFFFFF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Oval 52"/>
            <p:cNvSpPr>
              <a:spLocks noChangeArrowheads="1"/>
            </p:cNvSpPr>
            <p:nvPr/>
          </p:nvSpPr>
          <p:spPr bwMode="auto">
            <a:xfrm>
              <a:off x="3871119" y="835026"/>
              <a:ext cx="1882775" cy="18811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4456544" y="1153003"/>
              <a:ext cx="735738" cy="560124"/>
            </a:xfrm>
            <a:custGeom>
              <a:avLst/>
              <a:gdLst>
                <a:gd name="T0" fmla="*/ 36 w 113"/>
                <a:gd name="T1" fmla="*/ 11 h 86"/>
                <a:gd name="T2" fmla="*/ 106 w 113"/>
                <a:gd name="T3" fmla="*/ 32 h 86"/>
                <a:gd name="T4" fmla="*/ 102 w 113"/>
                <a:gd name="T5" fmla="*/ 35 h 86"/>
                <a:gd name="T6" fmla="*/ 99 w 113"/>
                <a:gd name="T7" fmla="*/ 39 h 86"/>
                <a:gd name="T8" fmla="*/ 95 w 113"/>
                <a:gd name="T9" fmla="*/ 43 h 86"/>
                <a:gd name="T10" fmla="*/ 91 w 113"/>
                <a:gd name="T11" fmla="*/ 86 h 86"/>
                <a:gd name="T12" fmla="*/ 91 w 113"/>
                <a:gd name="T13" fmla="*/ 47 h 86"/>
                <a:gd name="T14" fmla="*/ 81 w 113"/>
                <a:gd name="T15" fmla="*/ 86 h 86"/>
                <a:gd name="T16" fmla="*/ 77 w 113"/>
                <a:gd name="T17" fmla="*/ 59 h 86"/>
                <a:gd name="T18" fmla="*/ 74 w 113"/>
                <a:gd name="T19" fmla="*/ 56 h 86"/>
                <a:gd name="T20" fmla="*/ 70 w 113"/>
                <a:gd name="T21" fmla="*/ 86 h 86"/>
                <a:gd name="T22" fmla="*/ 70 w 113"/>
                <a:gd name="T23" fmla="*/ 54 h 86"/>
                <a:gd name="T24" fmla="*/ 59 w 113"/>
                <a:gd name="T25" fmla="*/ 86 h 86"/>
                <a:gd name="T26" fmla="*/ 56 w 113"/>
                <a:gd name="T27" fmla="*/ 65 h 86"/>
                <a:gd name="T28" fmla="*/ 52 w 113"/>
                <a:gd name="T29" fmla="*/ 68 h 86"/>
                <a:gd name="T30" fmla="*/ 48 w 113"/>
                <a:gd name="T31" fmla="*/ 86 h 86"/>
                <a:gd name="T32" fmla="*/ 48 w 113"/>
                <a:gd name="T33" fmla="*/ 71 h 86"/>
                <a:gd name="T34" fmla="*/ 38 w 113"/>
                <a:gd name="T35" fmla="*/ 86 h 86"/>
                <a:gd name="T36" fmla="*/ 34 w 113"/>
                <a:gd name="T37" fmla="*/ 70 h 86"/>
                <a:gd name="T38" fmla="*/ 31 w 113"/>
                <a:gd name="T39" fmla="*/ 67 h 86"/>
                <a:gd name="T40" fmla="*/ 27 w 113"/>
                <a:gd name="T41" fmla="*/ 86 h 86"/>
                <a:gd name="T42" fmla="*/ 27 w 113"/>
                <a:gd name="T43" fmla="*/ 67 h 86"/>
                <a:gd name="T44" fmla="*/ 16 w 113"/>
                <a:gd name="T45" fmla="*/ 86 h 86"/>
                <a:gd name="T46" fmla="*/ 5 w 113"/>
                <a:gd name="T47" fmla="*/ 79 h 86"/>
                <a:gd name="T48" fmla="*/ 2 w 113"/>
                <a:gd name="T49" fmla="*/ 76 h 86"/>
                <a:gd name="T50" fmla="*/ 0 w 113"/>
                <a:gd name="T51" fmla="*/ 58 h 86"/>
                <a:gd name="T52" fmla="*/ 38 w 113"/>
                <a:gd name="T53" fmla="*/ 64 h 86"/>
                <a:gd name="T54" fmla="*/ 70 w 113"/>
                <a:gd name="T55" fmla="*/ 45 h 86"/>
                <a:gd name="T56" fmla="*/ 82 w 113"/>
                <a:gd name="T57" fmla="*/ 46 h 86"/>
                <a:gd name="T58" fmla="*/ 111 w 113"/>
                <a:gd name="T59" fmla="*/ 13 h 86"/>
                <a:gd name="T60" fmla="*/ 89 w 113"/>
                <a:gd name="T61" fmla="*/ 10 h 86"/>
                <a:gd name="T62" fmla="*/ 74 w 113"/>
                <a:gd name="T63" fmla="*/ 31 h 86"/>
                <a:gd name="T64" fmla="*/ 42 w 113"/>
                <a:gd name="T65" fmla="*/ 49 h 86"/>
                <a:gd name="T66" fmla="*/ 25 w 113"/>
                <a:gd name="T67" fmla="*/ 43 h 86"/>
                <a:gd name="T68" fmla="*/ 13 w 113"/>
                <a:gd name="T69" fmla="*/ 86 h 86"/>
                <a:gd name="T70" fmla="*/ 13 w 113"/>
                <a:gd name="T71" fmla="*/ 75 h 86"/>
                <a:gd name="T72" fmla="*/ 31 w 113"/>
                <a:gd name="T73" fmla="*/ 12 h 86"/>
                <a:gd name="T74" fmla="*/ 49 w 113"/>
                <a:gd name="T75" fmla="*/ 19 h 86"/>
                <a:gd name="T76" fmla="*/ 39 w 113"/>
                <a:gd name="T77" fmla="*/ 19 h 86"/>
                <a:gd name="T78" fmla="*/ 43 w 113"/>
                <a:gd name="T79" fmla="*/ 44 h 86"/>
                <a:gd name="T80" fmla="*/ 34 w 113"/>
                <a:gd name="T81" fmla="*/ 31 h 86"/>
                <a:gd name="T82" fmla="*/ 20 w 113"/>
                <a:gd name="T83" fmla="*/ 38 h 86"/>
                <a:gd name="T84" fmla="*/ 30 w 113"/>
                <a:gd name="T85" fmla="*/ 17 h 86"/>
                <a:gd name="T86" fmla="*/ 21 w 113"/>
                <a:gd name="T87" fmla="*/ 2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" h="86">
                  <a:moveTo>
                    <a:pt x="36" y="2"/>
                  </a:moveTo>
                  <a:cubicBezTo>
                    <a:pt x="39" y="2"/>
                    <a:pt x="41" y="4"/>
                    <a:pt x="41" y="6"/>
                  </a:cubicBezTo>
                  <a:cubicBezTo>
                    <a:pt x="41" y="9"/>
                    <a:pt x="39" y="11"/>
                    <a:pt x="36" y="11"/>
                  </a:cubicBezTo>
                  <a:cubicBezTo>
                    <a:pt x="34" y="11"/>
                    <a:pt x="32" y="9"/>
                    <a:pt x="32" y="6"/>
                  </a:cubicBezTo>
                  <a:cubicBezTo>
                    <a:pt x="32" y="4"/>
                    <a:pt x="34" y="2"/>
                    <a:pt x="36" y="2"/>
                  </a:cubicBezTo>
                  <a:close/>
                  <a:moveTo>
                    <a:pt x="106" y="32"/>
                  </a:moveTo>
                  <a:cubicBezTo>
                    <a:pt x="106" y="86"/>
                    <a:pt x="106" y="86"/>
                    <a:pt x="106" y="86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6" y="32"/>
                    <a:pt x="106" y="32"/>
                    <a:pt x="106" y="32"/>
                  </a:cubicBezTo>
                  <a:close/>
                  <a:moveTo>
                    <a:pt x="99" y="39"/>
                  </a:moveTo>
                  <a:cubicBezTo>
                    <a:pt x="99" y="86"/>
                    <a:pt x="99" y="86"/>
                    <a:pt x="99" y="86"/>
                  </a:cubicBezTo>
                  <a:cubicBezTo>
                    <a:pt x="97" y="86"/>
                    <a:pt x="96" y="86"/>
                    <a:pt x="95" y="86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9" y="39"/>
                    <a:pt x="99" y="39"/>
                    <a:pt x="99" y="39"/>
                  </a:cubicBezTo>
                  <a:close/>
                  <a:moveTo>
                    <a:pt x="91" y="47"/>
                  </a:moveTo>
                  <a:cubicBezTo>
                    <a:pt x="91" y="86"/>
                    <a:pt x="91" y="86"/>
                    <a:pt x="91" y="86"/>
                  </a:cubicBezTo>
                  <a:cubicBezTo>
                    <a:pt x="90" y="86"/>
                    <a:pt x="89" y="86"/>
                    <a:pt x="88" y="8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1" y="47"/>
                    <a:pt x="91" y="47"/>
                    <a:pt x="91" y="47"/>
                  </a:cubicBezTo>
                  <a:close/>
                  <a:moveTo>
                    <a:pt x="84" y="55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83" y="86"/>
                    <a:pt x="82" y="86"/>
                    <a:pt x="81" y="86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4" y="55"/>
                    <a:pt x="84" y="55"/>
                    <a:pt x="84" y="55"/>
                  </a:cubicBezTo>
                  <a:close/>
                  <a:moveTo>
                    <a:pt x="77" y="59"/>
                  </a:moveTo>
                  <a:cubicBezTo>
                    <a:pt x="77" y="86"/>
                    <a:pt x="77" y="86"/>
                    <a:pt x="77" y="86"/>
                  </a:cubicBezTo>
                  <a:cubicBezTo>
                    <a:pt x="76" y="86"/>
                    <a:pt x="75" y="86"/>
                    <a:pt x="74" y="8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7" y="59"/>
                    <a:pt x="77" y="59"/>
                    <a:pt x="77" y="59"/>
                  </a:cubicBezTo>
                  <a:close/>
                  <a:moveTo>
                    <a:pt x="70" y="54"/>
                  </a:moveTo>
                  <a:cubicBezTo>
                    <a:pt x="70" y="86"/>
                    <a:pt x="70" y="86"/>
                    <a:pt x="70" y="86"/>
                  </a:cubicBezTo>
                  <a:cubicBezTo>
                    <a:pt x="69" y="86"/>
                    <a:pt x="68" y="86"/>
                    <a:pt x="66" y="8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70" y="54"/>
                    <a:pt x="70" y="54"/>
                    <a:pt x="70" y="54"/>
                  </a:cubicBezTo>
                  <a:close/>
                  <a:moveTo>
                    <a:pt x="63" y="59"/>
                  </a:moveTo>
                  <a:cubicBezTo>
                    <a:pt x="63" y="86"/>
                    <a:pt x="63" y="86"/>
                    <a:pt x="63" y="86"/>
                  </a:cubicBezTo>
                  <a:cubicBezTo>
                    <a:pt x="62" y="86"/>
                    <a:pt x="60" y="86"/>
                    <a:pt x="59" y="86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3" y="59"/>
                    <a:pt x="63" y="59"/>
                    <a:pt x="63" y="59"/>
                  </a:cubicBezTo>
                  <a:close/>
                  <a:moveTo>
                    <a:pt x="56" y="65"/>
                  </a:moveTo>
                  <a:cubicBezTo>
                    <a:pt x="56" y="86"/>
                    <a:pt x="56" y="86"/>
                    <a:pt x="56" y="86"/>
                  </a:cubicBezTo>
                  <a:cubicBezTo>
                    <a:pt x="54" y="86"/>
                    <a:pt x="53" y="86"/>
                    <a:pt x="52" y="86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6" y="65"/>
                    <a:pt x="56" y="65"/>
                    <a:pt x="56" y="65"/>
                  </a:cubicBezTo>
                  <a:close/>
                  <a:moveTo>
                    <a:pt x="48" y="71"/>
                  </a:move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6" y="86"/>
                    <a:pt x="45" y="86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8" y="71"/>
                    <a:pt x="48" y="71"/>
                    <a:pt x="48" y="71"/>
                  </a:cubicBezTo>
                  <a:close/>
                  <a:moveTo>
                    <a:pt x="41" y="75"/>
                  </a:moveTo>
                  <a:cubicBezTo>
                    <a:pt x="41" y="86"/>
                    <a:pt x="41" y="86"/>
                    <a:pt x="41" y="86"/>
                  </a:cubicBezTo>
                  <a:cubicBezTo>
                    <a:pt x="40" y="86"/>
                    <a:pt x="39" y="86"/>
                    <a:pt x="38" y="8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1" y="75"/>
                    <a:pt x="41" y="75"/>
                    <a:pt x="41" y="75"/>
                  </a:cubicBezTo>
                  <a:close/>
                  <a:moveTo>
                    <a:pt x="34" y="70"/>
                  </a:moveTo>
                  <a:cubicBezTo>
                    <a:pt x="34" y="86"/>
                    <a:pt x="34" y="86"/>
                    <a:pt x="34" y="86"/>
                  </a:cubicBezTo>
                  <a:cubicBezTo>
                    <a:pt x="33" y="86"/>
                    <a:pt x="32" y="86"/>
                    <a:pt x="31" y="86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27" y="67"/>
                  </a:moveTo>
                  <a:cubicBezTo>
                    <a:pt x="27" y="86"/>
                    <a:pt x="27" y="86"/>
                    <a:pt x="27" y="86"/>
                  </a:cubicBezTo>
                  <a:cubicBezTo>
                    <a:pt x="26" y="86"/>
                    <a:pt x="25" y="86"/>
                    <a:pt x="23" y="8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7" y="67"/>
                    <a:pt x="27" y="67"/>
                    <a:pt x="27" y="67"/>
                  </a:cubicBezTo>
                  <a:close/>
                  <a:moveTo>
                    <a:pt x="20" y="71"/>
                  </a:moveTo>
                  <a:cubicBezTo>
                    <a:pt x="20" y="86"/>
                    <a:pt x="20" y="86"/>
                    <a:pt x="20" y="86"/>
                  </a:cubicBezTo>
                  <a:cubicBezTo>
                    <a:pt x="19" y="86"/>
                    <a:pt x="17" y="86"/>
                    <a:pt x="16" y="86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0" y="71"/>
                    <a:pt x="20" y="71"/>
                    <a:pt x="20" y="71"/>
                  </a:cubicBezTo>
                  <a:close/>
                  <a:moveTo>
                    <a:pt x="5" y="79"/>
                  </a:move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5" y="79"/>
                    <a:pt x="5" y="79"/>
                    <a:pt x="5" y="79"/>
                  </a:cubicBezTo>
                  <a:close/>
                  <a:moveTo>
                    <a:pt x="0" y="58"/>
                  </a:moveTo>
                  <a:cubicBezTo>
                    <a:pt x="7" y="70"/>
                    <a:pt x="7" y="70"/>
                    <a:pt x="7" y="70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13" y="75"/>
                  </a:moveTo>
                  <a:cubicBezTo>
                    <a:pt x="13" y="86"/>
                    <a:pt x="13" y="86"/>
                    <a:pt x="13" y="86"/>
                  </a:cubicBezTo>
                  <a:cubicBezTo>
                    <a:pt x="11" y="86"/>
                    <a:pt x="10" y="86"/>
                    <a:pt x="9" y="8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3" y="75"/>
                    <a:pt x="13" y="75"/>
                    <a:pt x="13" y="75"/>
                  </a:cubicBezTo>
                  <a:close/>
                  <a:moveTo>
                    <a:pt x="21" y="22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2" y="33"/>
                    <a:pt x="31" y="38"/>
                    <a:pt x="31" y="3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1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TextBox 30"/>
            <p:cNvSpPr txBox="1"/>
            <p:nvPr/>
          </p:nvSpPr>
          <p:spPr>
            <a:xfrm>
              <a:off x="4381275" y="1789097"/>
              <a:ext cx="1005403" cy="584775"/>
            </a:xfrm>
            <a:prstGeom prst="rect">
              <a:avLst/>
            </a:prstGeom>
            <a:noFill/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学习</a:t>
              </a:r>
              <a:endParaRPr lang="en-US" altLang="zh-CN" sz="3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grpSp>
        <p:nvGrpSpPr>
          <p:cNvPr id="36" name="组合 31"/>
          <p:cNvGrpSpPr/>
          <p:nvPr/>
        </p:nvGrpSpPr>
        <p:grpSpPr>
          <a:xfrm>
            <a:off x="7884747" y="3048817"/>
            <a:ext cx="1052491" cy="1051202"/>
            <a:chOff x="5160169" y="2154238"/>
            <a:chExt cx="1295400" cy="1293813"/>
          </a:xfrm>
        </p:grpSpPr>
        <p:grpSp>
          <p:nvGrpSpPr>
            <p:cNvPr id="37" name="组合 85"/>
            <p:cNvGrpSpPr/>
            <p:nvPr/>
          </p:nvGrpSpPr>
          <p:grpSpPr>
            <a:xfrm>
              <a:off x="5160169" y="2154238"/>
              <a:ext cx="1295400" cy="1293813"/>
              <a:chOff x="5160169" y="2154238"/>
              <a:chExt cx="1295400" cy="1293813"/>
            </a:xfrm>
          </p:grpSpPr>
          <p:sp>
            <p:nvSpPr>
              <p:cNvPr id="40" name="Oval 53"/>
              <p:cNvSpPr>
                <a:spLocks noChangeArrowheads="1"/>
              </p:cNvSpPr>
              <p:nvPr/>
            </p:nvSpPr>
            <p:spPr bwMode="auto">
              <a:xfrm>
                <a:off x="5160169" y="2154238"/>
                <a:ext cx="1295400" cy="12938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60000"/>
                </a:schemeClr>
              </a:solidFill>
              <a:ln w="28575">
                <a:solidFill>
                  <a:srgbClr val="FFFFFF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Oval 54"/>
              <p:cNvSpPr>
                <a:spLocks noChangeArrowheads="1"/>
              </p:cNvSpPr>
              <p:nvPr/>
            </p:nvSpPr>
            <p:spPr bwMode="auto">
              <a:xfrm>
                <a:off x="5304632" y="2295526"/>
                <a:ext cx="1008062" cy="10096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600"/>
                  </a:spcAft>
                  <a:defRPr/>
                </a:pPr>
                <a:endParaRPr lang="zh-CN" altLang="en-US" sz="12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5611507" y="2488208"/>
              <a:ext cx="392724" cy="391763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TextBox 35"/>
            <p:cNvSpPr txBox="1"/>
            <p:nvPr/>
          </p:nvSpPr>
          <p:spPr>
            <a:xfrm>
              <a:off x="5490672" y="2840037"/>
              <a:ext cx="700833" cy="400110"/>
            </a:xfrm>
            <a:prstGeom prst="rect">
              <a:avLst/>
            </a:prstGeom>
            <a:noFill/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社会</a:t>
              </a:r>
              <a:endParaRPr lang="en-US" altLang="zh-CN" sz="2000" b="1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10" y="3606165"/>
            <a:ext cx="3000375" cy="29927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105478"/>
            <a:ext cx="5686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南水北调的起因（明天）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1462453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7956" y="1885214"/>
            <a:ext cx="8099076" cy="4912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    </a:t>
            </a:r>
            <a:r>
              <a:rPr lang="zh-CN" altLang="en-US" sz="1600" dirty="0">
                <a:solidFill>
                  <a:srgbClr val="466E8C"/>
                </a:solidFill>
              </a:rPr>
              <a:t>国家统计局国家数据网站上的全国供水情况数据。</a:t>
            </a:r>
            <a:endParaRPr lang="en-US" altLang="zh-CN" sz="1600" dirty="0">
              <a:solidFill>
                <a:srgbClr val="466E8C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600" dirty="0"/>
              <a:t>2.</a:t>
            </a:r>
            <a:r>
              <a:rPr lang="zh-CN" altLang="en-US" sz="1600" dirty="0"/>
              <a:t>体验实践</a:t>
            </a:r>
            <a:r>
              <a:rPr lang="en-US" altLang="zh-CN" sz="1600" dirty="0"/>
              <a:t>&lt;</a:t>
            </a:r>
            <a:r>
              <a:rPr lang="zh-CN" altLang="en-US" sz="1600" dirty="0">
                <a:solidFill>
                  <a:srgbClr val="466E8C"/>
                </a:solidFill>
              </a:rPr>
              <a:t>自主完成</a:t>
            </a:r>
            <a:r>
              <a:rPr lang="en-US" altLang="zh-CN" sz="1600" dirty="0"/>
              <a:t>&gt;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>
                <a:solidFill>
                  <a:srgbClr val="466E8C"/>
                </a:solidFill>
              </a:rPr>
              <a:t>    用在线数据分析平台进行数据分析。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）任务：使用在线平台分析全国供水情况。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）操作：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/>
              <a:t>    ①注册账号、登录，并熟悉在线平台的在线数据分析使用方式；</a:t>
            </a:r>
            <a:r>
              <a:rPr lang="en-US" altLang="zh-CN" sz="1600" dirty="0">
                <a:solidFill>
                  <a:srgbClr val="466E8C"/>
                </a:solidFill>
              </a:rPr>
              <a:t>&lt;</a:t>
            </a:r>
            <a:r>
              <a:rPr lang="zh-CN" altLang="en-US" sz="1600" dirty="0">
                <a:solidFill>
                  <a:srgbClr val="466E8C"/>
                </a:solidFill>
              </a:rPr>
              <a:t>因之前操作过可忽略</a:t>
            </a:r>
            <a:r>
              <a:rPr lang="en-US" altLang="zh-CN" sz="1600" dirty="0">
                <a:solidFill>
                  <a:srgbClr val="466E8C"/>
                </a:solidFill>
              </a:rPr>
              <a:t>&gt;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sz="1600" dirty="0"/>
              <a:t>    ②</a:t>
            </a:r>
            <a:r>
              <a:rPr lang="zh-CN" altLang="en-US" sz="1600" dirty="0"/>
              <a:t>查找全国供水数据，完成在线分析，查看并保存分析结果。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）分析结果，思考如下问题：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/>
              <a:t>    ①全国供水情况的发展趋势是什么？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sz="1600" dirty="0"/>
              <a:t>    ②在线平台的数据分析功能如何？有什么优缺点？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南水北调的起因（明天）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7956" y="2706541"/>
            <a:ext cx="8099076" cy="4554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/>
              <a:t>3.</a:t>
            </a:r>
            <a:r>
              <a:rPr lang="zh-CN" altLang="en-US" dirty="0"/>
              <a:t>作用</a:t>
            </a:r>
            <a:r>
              <a:rPr lang="en-US" altLang="zh-CN" dirty="0"/>
              <a:t>&lt;</a:t>
            </a:r>
            <a:r>
              <a:rPr lang="zh-CN" altLang="en-US" dirty="0"/>
              <a:t>自主学习</a:t>
            </a:r>
            <a:r>
              <a:rPr lang="en-US" altLang="zh-CN" dirty="0"/>
              <a:t>&gt;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466E8C"/>
                </a:solidFill>
              </a:rPr>
              <a:t>    </a:t>
            </a:r>
            <a:r>
              <a:rPr lang="zh-CN" altLang="en-US" u="sng" dirty="0">
                <a:solidFill>
                  <a:srgbClr val="466E8C"/>
                </a:solidFill>
              </a:rPr>
              <a:t>预测</a:t>
            </a:r>
            <a:r>
              <a:rPr lang="zh-CN" altLang="en-US" dirty="0">
                <a:solidFill>
                  <a:srgbClr val="466E8C"/>
                </a:solidFill>
              </a:rPr>
              <a:t>事物的未来走向。未来可能发生什么，推断未来的发展趋势，并为制订相应的目标及策略提供依据。比如</a:t>
            </a:r>
            <a:r>
              <a:rPr lang="zh-CN" altLang="en-US" u="sng" dirty="0">
                <a:solidFill>
                  <a:srgbClr val="466E8C"/>
                </a:solidFill>
              </a:rPr>
              <a:t>体育赛事预测</a:t>
            </a:r>
            <a:r>
              <a:rPr lang="zh-CN" altLang="en-US" dirty="0">
                <a:solidFill>
                  <a:srgbClr val="466E8C"/>
                </a:solidFill>
              </a:rPr>
              <a:t>、</a:t>
            </a:r>
            <a:r>
              <a:rPr lang="zh-CN" altLang="en-US" u="sng" dirty="0">
                <a:solidFill>
                  <a:srgbClr val="466E8C"/>
                </a:solidFill>
              </a:rPr>
              <a:t>用户行为预测</a:t>
            </a:r>
            <a:r>
              <a:rPr lang="zh-CN" altLang="en-US" dirty="0">
                <a:solidFill>
                  <a:srgbClr val="466E8C"/>
                </a:solidFill>
              </a:rPr>
              <a:t>、</a:t>
            </a:r>
            <a:r>
              <a:rPr lang="zh-CN" altLang="en-US" u="sng" dirty="0">
                <a:solidFill>
                  <a:srgbClr val="466E8C"/>
                </a:solidFill>
              </a:rPr>
              <a:t>能源消耗预测</a:t>
            </a:r>
            <a:r>
              <a:rPr lang="zh-CN" altLang="en-US" dirty="0">
                <a:solidFill>
                  <a:srgbClr val="466E8C"/>
                </a:solidFill>
              </a:rPr>
              <a:t>、</a:t>
            </a:r>
            <a:r>
              <a:rPr lang="zh-CN" altLang="en-US" u="sng" dirty="0">
                <a:solidFill>
                  <a:srgbClr val="466E8C"/>
                </a:solidFill>
              </a:rPr>
              <a:t>交通流量预测</a:t>
            </a:r>
            <a:r>
              <a:rPr lang="zh-CN" altLang="en-US" dirty="0">
                <a:solidFill>
                  <a:srgbClr val="466E8C"/>
                </a:solidFill>
              </a:rPr>
              <a:t>、</a:t>
            </a:r>
            <a:r>
              <a:rPr lang="zh-CN" altLang="en-US" u="sng" dirty="0">
                <a:solidFill>
                  <a:srgbClr val="466E8C"/>
                </a:solidFill>
              </a:rPr>
              <a:t>人体健康预测</a:t>
            </a:r>
            <a:r>
              <a:rPr lang="zh-CN" altLang="en-US" dirty="0">
                <a:solidFill>
                  <a:srgbClr val="466E8C"/>
                </a:solidFill>
              </a:rPr>
              <a:t>等。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4.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数据分析方法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自主学习</a:t>
            </a:r>
            <a:r>
              <a:rPr lang="en-US" altLang="zh-CN" dirty="0">
                <a:sym typeface="+mn-ea"/>
              </a:rPr>
              <a:t>&gt;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    </a:t>
            </a:r>
            <a:r>
              <a:rPr lang="zh-CN" altLang="en-US" dirty="0">
                <a:sym typeface="+mn-ea"/>
              </a:rPr>
              <a:t>对比分析法（也叫比较分析法） </a:t>
            </a:r>
            <a:r>
              <a:rPr lang="zh-CN" altLang="en-US" dirty="0">
                <a:solidFill>
                  <a:srgbClr val="466E8C"/>
                </a:solidFill>
                <a:sym typeface="+mn-ea"/>
              </a:rPr>
              <a:t>：指将两个或两个以上的数据进行比较，分析它们的差异，揭示出这些数据所反映的事物规律。</a:t>
            </a:r>
            <a:endParaRPr lang="en-US" altLang="zh-CN" dirty="0">
              <a:solidFill>
                <a:srgbClr val="466E8C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endParaRPr lang="zh-CN" altLang="en-US" dirty="0">
              <a:solidFill>
                <a:srgbClr val="466E8C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南水北调的起因（明天）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1"/>
            <a:ext cx="8678007" cy="515522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77956" y="2706541"/>
            <a:ext cx="8099076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典型应用举例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466E8C"/>
                </a:solidFill>
              </a:rPr>
              <a:t>    对比分析法一般分为横向对比和纵向对比两大类，部门之间、地区之间的对比都是横向对比，不同时期的比较则为典型的纵向对比。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035" y="3955415"/>
            <a:ext cx="6297930" cy="23679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55037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813" y="1545809"/>
            <a:ext cx="5686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南水北调的起因（明天）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46812" y="218219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头脑风暴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3720" y="2894425"/>
            <a:ext cx="5401651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列举学习生活中利用对比分析法进行数据分析的案例。</a:t>
            </a:r>
          </a:p>
        </p:txBody>
      </p:sp>
      <p:sp>
        <p:nvSpPr>
          <p:cNvPr id="15" name="Freeform 46"/>
          <p:cNvSpPr/>
          <p:nvPr/>
        </p:nvSpPr>
        <p:spPr bwMode="auto">
          <a:xfrm>
            <a:off x="7016436" y="3429000"/>
            <a:ext cx="1178768" cy="2854574"/>
          </a:xfrm>
          <a:custGeom>
            <a:avLst/>
            <a:gdLst>
              <a:gd name="T0" fmla="*/ 258 w 725"/>
              <a:gd name="T1" fmla="*/ 1251 h 1251"/>
              <a:gd name="T2" fmla="*/ 285 w 725"/>
              <a:gd name="T3" fmla="*/ 700 h 1251"/>
              <a:gd name="T4" fmla="*/ 0 w 725"/>
              <a:gd name="T5" fmla="*/ 315 h 1251"/>
              <a:gd name="T6" fmla="*/ 46 w 725"/>
              <a:gd name="T7" fmla="*/ 273 h 1251"/>
              <a:gd name="T8" fmla="*/ 314 w 725"/>
              <a:gd name="T9" fmla="*/ 578 h 1251"/>
              <a:gd name="T10" fmla="*/ 344 w 725"/>
              <a:gd name="T11" fmla="*/ 0 h 1251"/>
              <a:gd name="T12" fmla="*/ 412 w 725"/>
              <a:gd name="T13" fmla="*/ 0 h 1251"/>
              <a:gd name="T14" fmla="*/ 440 w 725"/>
              <a:gd name="T15" fmla="*/ 377 h 1251"/>
              <a:gd name="T16" fmla="*/ 675 w 725"/>
              <a:gd name="T17" fmla="*/ 126 h 1251"/>
              <a:gd name="T18" fmla="*/ 725 w 725"/>
              <a:gd name="T19" fmla="*/ 193 h 1251"/>
              <a:gd name="T20" fmla="*/ 478 w 725"/>
              <a:gd name="T21" fmla="*/ 490 h 1251"/>
              <a:gd name="T22" fmla="*/ 461 w 725"/>
              <a:gd name="T23" fmla="*/ 788 h 1251"/>
              <a:gd name="T24" fmla="*/ 507 w 725"/>
              <a:gd name="T25" fmla="*/ 1245 h 1251"/>
              <a:gd name="T26" fmla="*/ 258 w 725"/>
              <a:gd name="T27" fmla="*/ 1251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25" h="1251">
                <a:moveTo>
                  <a:pt x="258" y="1251"/>
                </a:moveTo>
                <a:cubicBezTo>
                  <a:pt x="258" y="1251"/>
                  <a:pt x="323" y="826"/>
                  <a:pt x="285" y="700"/>
                </a:cubicBezTo>
                <a:cubicBezTo>
                  <a:pt x="0" y="315"/>
                  <a:pt x="0" y="315"/>
                  <a:pt x="0" y="315"/>
                </a:cubicBezTo>
                <a:cubicBezTo>
                  <a:pt x="46" y="273"/>
                  <a:pt x="46" y="273"/>
                  <a:pt x="46" y="273"/>
                </a:cubicBezTo>
                <a:cubicBezTo>
                  <a:pt x="314" y="578"/>
                  <a:pt x="314" y="578"/>
                  <a:pt x="314" y="578"/>
                </a:cubicBezTo>
                <a:cubicBezTo>
                  <a:pt x="344" y="0"/>
                  <a:pt x="344" y="0"/>
                  <a:pt x="344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40" y="377"/>
                  <a:pt x="440" y="377"/>
                  <a:pt x="440" y="377"/>
                </a:cubicBezTo>
                <a:cubicBezTo>
                  <a:pt x="675" y="126"/>
                  <a:pt x="675" y="126"/>
                  <a:pt x="675" y="126"/>
                </a:cubicBezTo>
                <a:cubicBezTo>
                  <a:pt x="725" y="193"/>
                  <a:pt x="725" y="193"/>
                  <a:pt x="725" y="193"/>
                </a:cubicBezTo>
                <a:cubicBezTo>
                  <a:pt x="478" y="490"/>
                  <a:pt x="478" y="490"/>
                  <a:pt x="478" y="490"/>
                </a:cubicBezTo>
                <a:cubicBezTo>
                  <a:pt x="478" y="490"/>
                  <a:pt x="436" y="490"/>
                  <a:pt x="461" y="788"/>
                </a:cubicBezTo>
                <a:cubicBezTo>
                  <a:pt x="486" y="1085"/>
                  <a:pt x="507" y="1245"/>
                  <a:pt x="507" y="1245"/>
                </a:cubicBezTo>
                <a:cubicBezTo>
                  <a:pt x="258" y="1251"/>
                  <a:pt x="258" y="1251"/>
                  <a:pt x="258" y="125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9" name="组合 14"/>
          <p:cNvGrpSpPr/>
          <p:nvPr/>
        </p:nvGrpSpPr>
        <p:grpSpPr>
          <a:xfrm>
            <a:off x="6085658" y="2993027"/>
            <a:ext cx="1341411" cy="1338831"/>
            <a:chOff x="3032919" y="2228851"/>
            <a:chExt cx="1651000" cy="1647825"/>
          </a:xfrm>
        </p:grpSpPr>
        <p:grpSp>
          <p:nvGrpSpPr>
            <p:cNvPr id="20" name="组合 69"/>
            <p:cNvGrpSpPr/>
            <p:nvPr/>
          </p:nvGrpSpPr>
          <p:grpSpPr>
            <a:xfrm>
              <a:off x="3032919" y="2228851"/>
              <a:ext cx="1651000" cy="1647825"/>
              <a:chOff x="3032919" y="2228851"/>
              <a:chExt cx="1651000" cy="1647825"/>
            </a:xfrm>
          </p:grpSpPr>
          <p:sp>
            <p:nvSpPr>
              <p:cNvPr id="29" name="Oval 55"/>
              <p:cNvSpPr>
                <a:spLocks noChangeArrowheads="1"/>
              </p:cNvSpPr>
              <p:nvPr/>
            </p:nvSpPr>
            <p:spPr bwMode="auto">
              <a:xfrm>
                <a:off x="3032919" y="2228851"/>
                <a:ext cx="1651000" cy="1647825"/>
              </a:xfrm>
              <a:prstGeom prst="ellipse">
                <a:avLst/>
              </a:prstGeom>
              <a:solidFill>
                <a:schemeClr val="bg2">
                  <a:alpha val="60000"/>
                </a:schemeClr>
              </a:solidFill>
              <a:ln w="28575">
                <a:solidFill>
                  <a:srgbClr val="FFFFFF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Oval 56"/>
              <p:cNvSpPr>
                <a:spLocks noChangeArrowheads="1"/>
              </p:cNvSpPr>
              <p:nvPr/>
            </p:nvSpPr>
            <p:spPr bwMode="auto">
              <a:xfrm>
                <a:off x="3183732" y="2379663"/>
                <a:ext cx="1349375" cy="134778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600"/>
                  </a:spcAft>
                  <a:defRPr/>
                </a:pPr>
                <a:endParaRPr lang="zh-CN" altLang="en-US" sz="14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2" name="Group 20"/>
            <p:cNvGrpSpPr>
              <a:grpSpLocks noChangeAspect="1"/>
            </p:cNvGrpSpPr>
            <p:nvPr/>
          </p:nvGrpSpPr>
          <p:grpSpPr bwMode="auto">
            <a:xfrm>
              <a:off x="3644662" y="2696784"/>
              <a:ext cx="427513" cy="328122"/>
              <a:chOff x="1066" y="1895"/>
              <a:chExt cx="314" cy="241"/>
            </a:xfrm>
            <a:solidFill>
              <a:schemeClr val="bg1"/>
            </a:solidFill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21"/>
              <p:cNvSpPr/>
              <p:nvPr/>
            </p:nvSpPr>
            <p:spPr bwMode="auto">
              <a:xfrm>
                <a:off x="1066" y="2128"/>
                <a:ext cx="314" cy="8"/>
              </a:xfrm>
              <a:custGeom>
                <a:avLst/>
                <a:gdLst>
                  <a:gd name="T0" fmla="*/ 2 w 76"/>
                  <a:gd name="T1" fmla="*/ 2 h 2"/>
                  <a:gd name="T2" fmla="*/ 0 w 76"/>
                  <a:gd name="T3" fmla="*/ 1 h 2"/>
                  <a:gd name="T4" fmla="*/ 2 w 76"/>
                  <a:gd name="T5" fmla="*/ 0 h 2"/>
                  <a:gd name="T6" fmla="*/ 75 w 76"/>
                  <a:gd name="T7" fmla="*/ 0 h 2"/>
                  <a:gd name="T8" fmla="*/ 76 w 76"/>
                  <a:gd name="T9" fmla="*/ 1 h 2"/>
                  <a:gd name="T10" fmla="*/ 75 w 76"/>
                  <a:gd name="T11" fmla="*/ 2 h 2"/>
                  <a:gd name="T12" fmla="*/ 2 w 7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">
                    <a:moveTo>
                      <a:pt x="2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76" y="0"/>
                      <a:pt x="76" y="1"/>
                    </a:cubicBezTo>
                    <a:cubicBezTo>
                      <a:pt x="76" y="2"/>
                      <a:pt x="75" y="2"/>
                      <a:pt x="75" y="2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1107" y="1949"/>
                <a:ext cx="46" cy="15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1173" y="1895"/>
                <a:ext cx="46" cy="20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1235" y="1961"/>
                <a:ext cx="46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1306" y="2007"/>
                <a:ext cx="45" cy="9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3" name="TextBox 18"/>
            <p:cNvSpPr txBox="1"/>
            <p:nvPr/>
          </p:nvSpPr>
          <p:spPr>
            <a:xfrm>
              <a:off x="3362005" y="3065188"/>
              <a:ext cx="800219" cy="461665"/>
            </a:xfrm>
            <a:prstGeom prst="rect">
              <a:avLst/>
            </a:prstGeom>
            <a:noFill/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生活</a:t>
              </a:r>
              <a:endParaRPr lang="en-US" altLang="zh-CN" sz="24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grpSp>
        <p:nvGrpSpPr>
          <p:cNvPr id="31" name="组合 26"/>
          <p:cNvGrpSpPr/>
          <p:nvPr/>
        </p:nvGrpSpPr>
        <p:grpSpPr>
          <a:xfrm>
            <a:off x="6711840" y="1712465"/>
            <a:ext cx="1810904" cy="1810904"/>
            <a:chOff x="3699669" y="660401"/>
            <a:chExt cx="2228850" cy="2228850"/>
          </a:xfrm>
        </p:grpSpPr>
        <p:sp>
          <p:nvSpPr>
            <p:cNvPr id="32" name="Oval 51"/>
            <p:cNvSpPr>
              <a:spLocks noChangeArrowheads="1"/>
            </p:cNvSpPr>
            <p:nvPr/>
          </p:nvSpPr>
          <p:spPr bwMode="auto">
            <a:xfrm>
              <a:off x="3699669" y="660401"/>
              <a:ext cx="2228850" cy="2228850"/>
            </a:xfrm>
            <a:prstGeom prst="ellipse">
              <a:avLst/>
            </a:prstGeom>
            <a:solidFill>
              <a:schemeClr val="bg2">
                <a:alpha val="60000"/>
              </a:schemeClr>
            </a:solidFill>
            <a:ln w="28575">
              <a:solidFill>
                <a:srgbClr val="FFFFFF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Oval 52"/>
            <p:cNvSpPr>
              <a:spLocks noChangeArrowheads="1"/>
            </p:cNvSpPr>
            <p:nvPr/>
          </p:nvSpPr>
          <p:spPr bwMode="auto">
            <a:xfrm>
              <a:off x="3871119" y="835026"/>
              <a:ext cx="1882775" cy="188118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600"/>
                </a:spcAft>
                <a:defRPr/>
              </a:pPr>
              <a:endPara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4456544" y="1153003"/>
              <a:ext cx="735738" cy="560124"/>
            </a:xfrm>
            <a:custGeom>
              <a:avLst/>
              <a:gdLst>
                <a:gd name="T0" fmla="*/ 36 w 113"/>
                <a:gd name="T1" fmla="*/ 11 h 86"/>
                <a:gd name="T2" fmla="*/ 106 w 113"/>
                <a:gd name="T3" fmla="*/ 32 h 86"/>
                <a:gd name="T4" fmla="*/ 102 w 113"/>
                <a:gd name="T5" fmla="*/ 35 h 86"/>
                <a:gd name="T6" fmla="*/ 99 w 113"/>
                <a:gd name="T7" fmla="*/ 39 h 86"/>
                <a:gd name="T8" fmla="*/ 95 w 113"/>
                <a:gd name="T9" fmla="*/ 43 h 86"/>
                <a:gd name="T10" fmla="*/ 91 w 113"/>
                <a:gd name="T11" fmla="*/ 86 h 86"/>
                <a:gd name="T12" fmla="*/ 91 w 113"/>
                <a:gd name="T13" fmla="*/ 47 h 86"/>
                <a:gd name="T14" fmla="*/ 81 w 113"/>
                <a:gd name="T15" fmla="*/ 86 h 86"/>
                <a:gd name="T16" fmla="*/ 77 w 113"/>
                <a:gd name="T17" fmla="*/ 59 h 86"/>
                <a:gd name="T18" fmla="*/ 74 w 113"/>
                <a:gd name="T19" fmla="*/ 56 h 86"/>
                <a:gd name="T20" fmla="*/ 70 w 113"/>
                <a:gd name="T21" fmla="*/ 86 h 86"/>
                <a:gd name="T22" fmla="*/ 70 w 113"/>
                <a:gd name="T23" fmla="*/ 54 h 86"/>
                <a:gd name="T24" fmla="*/ 59 w 113"/>
                <a:gd name="T25" fmla="*/ 86 h 86"/>
                <a:gd name="T26" fmla="*/ 56 w 113"/>
                <a:gd name="T27" fmla="*/ 65 h 86"/>
                <a:gd name="T28" fmla="*/ 52 w 113"/>
                <a:gd name="T29" fmla="*/ 68 h 86"/>
                <a:gd name="T30" fmla="*/ 48 w 113"/>
                <a:gd name="T31" fmla="*/ 86 h 86"/>
                <a:gd name="T32" fmla="*/ 48 w 113"/>
                <a:gd name="T33" fmla="*/ 71 h 86"/>
                <a:gd name="T34" fmla="*/ 38 w 113"/>
                <a:gd name="T35" fmla="*/ 86 h 86"/>
                <a:gd name="T36" fmla="*/ 34 w 113"/>
                <a:gd name="T37" fmla="*/ 70 h 86"/>
                <a:gd name="T38" fmla="*/ 31 w 113"/>
                <a:gd name="T39" fmla="*/ 67 h 86"/>
                <a:gd name="T40" fmla="*/ 27 w 113"/>
                <a:gd name="T41" fmla="*/ 86 h 86"/>
                <a:gd name="T42" fmla="*/ 27 w 113"/>
                <a:gd name="T43" fmla="*/ 67 h 86"/>
                <a:gd name="T44" fmla="*/ 16 w 113"/>
                <a:gd name="T45" fmla="*/ 86 h 86"/>
                <a:gd name="T46" fmla="*/ 5 w 113"/>
                <a:gd name="T47" fmla="*/ 79 h 86"/>
                <a:gd name="T48" fmla="*/ 2 w 113"/>
                <a:gd name="T49" fmla="*/ 76 h 86"/>
                <a:gd name="T50" fmla="*/ 0 w 113"/>
                <a:gd name="T51" fmla="*/ 58 h 86"/>
                <a:gd name="T52" fmla="*/ 38 w 113"/>
                <a:gd name="T53" fmla="*/ 64 h 86"/>
                <a:gd name="T54" fmla="*/ 70 w 113"/>
                <a:gd name="T55" fmla="*/ 45 h 86"/>
                <a:gd name="T56" fmla="*/ 82 w 113"/>
                <a:gd name="T57" fmla="*/ 46 h 86"/>
                <a:gd name="T58" fmla="*/ 111 w 113"/>
                <a:gd name="T59" fmla="*/ 13 h 86"/>
                <a:gd name="T60" fmla="*/ 89 w 113"/>
                <a:gd name="T61" fmla="*/ 10 h 86"/>
                <a:gd name="T62" fmla="*/ 74 w 113"/>
                <a:gd name="T63" fmla="*/ 31 h 86"/>
                <a:gd name="T64" fmla="*/ 42 w 113"/>
                <a:gd name="T65" fmla="*/ 49 h 86"/>
                <a:gd name="T66" fmla="*/ 25 w 113"/>
                <a:gd name="T67" fmla="*/ 43 h 86"/>
                <a:gd name="T68" fmla="*/ 13 w 113"/>
                <a:gd name="T69" fmla="*/ 86 h 86"/>
                <a:gd name="T70" fmla="*/ 13 w 113"/>
                <a:gd name="T71" fmla="*/ 75 h 86"/>
                <a:gd name="T72" fmla="*/ 31 w 113"/>
                <a:gd name="T73" fmla="*/ 12 h 86"/>
                <a:gd name="T74" fmla="*/ 49 w 113"/>
                <a:gd name="T75" fmla="*/ 19 h 86"/>
                <a:gd name="T76" fmla="*/ 39 w 113"/>
                <a:gd name="T77" fmla="*/ 19 h 86"/>
                <a:gd name="T78" fmla="*/ 43 w 113"/>
                <a:gd name="T79" fmla="*/ 44 h 86"/>
                <a:gd name="T80" fmla="*/ 34 w 113"/>
                <a:gd name="T81" fmla="*/ 31 h 86"/>
                <a:gd name="T82" fmla="*/ 20 w 113"/>
                <a:gd name="T83" fmla="*/ 38 h 86"/>
                <a:gd name="T84" fmla="*/ 30 w 113"/>
                <a:gd name="T85" fmla="*/ 17 h 86"/>
                <a:gd name="T86" fmla="*/ 21 w 113"/>
                <a:gd name="T87" fmla="*/ 2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" h="86">
                  <a:moveTo>
                    <a:pt x="36" y="2"/>
                  </a:moveTo>
                  <a:cubicBezTo>
                    <a:pt x="39" y="2"/>
                    <a:pt x="41" y="4"/>
                    <a:pt x="41" y="6"/>
                  </a:cubicBezTo>
                  <a:cubicBezTo>
                    <a:pt x="41" y="9"/>
                    <a:pt x="39" y="11"/>
                    <a:pt x="36" y="11"/>
                  </a:cubicBezTo>
                  <a:cubicBezTo>
                    <a:pt x="34" y="11"/>
                    <a:pt x="32" y="9"/>
                    <a:pt x="32" y="6"/>
                  </a:cubicBezTo>
                  <a:cubicBezTo>
                    <a:pt x="32" y="4"/>
                    <a:pt x="34" y="2"/>
                    <a:pt x="36" y="2"/>
                  </a:cubicBezTo>
                  <a:close/>
                  <a:moveTo>
                    <a:pt x="106" y="32"/>
                  </a:moveTo>
                  <a:cubicBezTo>
                    <a:pt x="106" y="86"/>
                    <a:pt x="106" y="86"/>
                    <a:pt x="106" y="86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6" y="32"/>
                    <a:pt x="106" y="32"/>
                    <a:pt x="106" y="32"/>
                  </a:cubicBezTo>
                  <a:close/>
                  <a:moveTo>
                    <a:pt x="99" y="39"/>
                  </a:moveTo>
                  <a:cubicBezTo>
                    <a:pt x="99" y="86"/>
                    <a:pt x="99" y="86"/>
                    <a:pt x="99" y="86"/>
                  </a:cubicBezTo>
                  <a:cubicBezTo>
                    <a:pt x="97" y="86"/>
                    <a:pt x="96" y="86"/>
                    <a:pt x="95" y="86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9" y="39"/>
                    <a:pt x="99" y="39"/>
                    <a:pt x="99" y="39"/>
                  </a:cubicBezTo>
                  <a:close/>
                  <a:moveTo>
                    <a:pt x="91" y="47"/>
                  </a:moveTo>
                  <a:cubicBezTo>
                    <a:pt x="91" y="86"/>
                    <a:pt x="91" y="86"/>
                    <a:pt x="91" y="86"/>
                  </a:cubicBezTo>
                  <a:cubicBezTo>
                    <a:pt x="90" y="86"/>
                    <a:pt x="89" y="86"/>
                    <a:pt x="88" y="8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1" y="47"/>
                    <a:pt x="91" y="47"/>
                    <a:pt x="91" y="47"/>
                  </a:cubicBezTo>
                  <a:close/>
                  <a:moveTo>
                    <a:pt x="84" y="55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83" y="86"/>
                    <a:pt x="82" y="86"/>
                    <a:pt x="81" y="86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4" y="55"/>
                    <a:pt x="84" y="55"/>
                    <a:pt x="84" y="55"/>
                  </a:cubicBezTo>
                  <a:close/>
                  <a:moveTo>
                    <a:pt x="77" y="59"/>
                  </a:moveTo>
                  <a:cubicBezTo>
                    <a:pt x="77" y="86"/>
                    <a:pt x="77" y="86"/>
                    <a:pt x="77" y="86"/>
                  </a:cubicBezTo>
                  <a:cubicBezTo>
                    <a:pt x="76" y="86"/>
                    <a:pt x="75" y="86"/>
                    <a:pt x="74" y="8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7" y="59"/>
                    <a:pt x="77" y="59"/>
                    <a:pt x="77" y="59"/>
                  </a:cubicBezTo>
                  <a:close/>
                  <a:moveTo>
                    <a:pt x="70" y="54"/>
                  </a:moveTo>
                  <a:cubicBezTo>
                    <a:pt x="70" y="86"/>
                    <a:pt x="70" y="86"/>
                    <a:pt x="70" y="86"/>
                  </a:cubicBezTo>
                  <a:cubicBezTo>
                    <a:pt x="69" y="86"/>
                    <a:pt x="68" y="86"/>
                    <a:pt x="66" y="8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70" y="54"/>
                    <a:pt x="70" y="54"/>
                    <a:pt x="70" y="54"/>
                  </a:cubicBezTo>
                  <a:close/>
                  <a:moveTo>
                    <a:pt x="63" y="59"/>
                  </a:moveTo>
                  <a:cubicBezTo>
                    <a:pt x="63" y="86"/>
                    <a:pt x="63" y="86"/>
                    <a:pt x="63" y="86"/>
                  </a:cubicBezTo>
                  <a:cubicBezTo>
                    <a:pt x="62" y="86"/>
                    <a:pt x="60" y="86"/>
                    <a:pt x="59" y="86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3" y="59"/>
                    <a:pt x="63" y="59"/>
                    <a:pt x="63" y="59"/>
                  </a:cubicBezTo>
                  <a:close/>
                  <a:moveTo>
                    <a:pt x="56" y="65"/>
                  </a:moveTo>
                  <a:cubicBezTo>
                    <a:pt x="56" y="86"/>
                    <a:pt x="56" y="86"/>
                    <a:pt x="56" y="86"/>
                  </a:cubicBezTo>
                  <a:cubicBezTo>
                    <a:pt x="54" y="86"/>
                    <a:pt x="53" y="86"/>
                    <a:pt x="52" y="86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6" y="65"/>
                    <a:pt x="56" y="65"/>
                    <a:pt x="56" y="65"/>
                  </a:cubicBezTo>
                  <a:close/>
                  <a:moveTo>
                    <a:pt x="48" y="71"/>
                  </a:move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6" y="86"/>
                    <a:pt x="45" y="86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8" y="71"/>
                    <a:pt x="48" y="71"/>
                    <a:pt x="48" y="71"/>
                  </a:cubicBezTo>
                  <a:close/>
                  <a:moveTo>
                    <a:pt x="41" y="75"/>
                  </a:moveTo>
                  <a:cubicBezTo>
                    <a:pt x="41" y="86"/>
                    <a:pt x="41" y="86"/>
                    <a:pt x="41" y="86"/>
                  </a:cubicBezTo>
                  <a:cubicBezTo>
                    <a:pt x="40" y="86"/>
                    <a:pt x="39" y="86"/>
                    <a:pt x="38" y="8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1" y="75"/>
                    <a:pt x="41" y="75"/>
                    <a:pt x="41" y="75"/>
                  </a:cubicBezTo>
                  <a:close/>
                  <a:moveTo>
                    <a:pt x="34" y="70"/>
                  </a:moveTo>
                  <a:cubicBezTo>
                    <a:pt x="34" y="86"/>
                    <a:pt x="34" y="86"/>
                    <a:pt x="34" y="86"/>
                  </a:cubicBezTo>
                  <a:cubicBezTo>
                    <a:pt x="33" y="86"/>
                    <a:pt x="32" y="86"/>
                    <a:pt x="31" y="86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27" y="67"/>
                  </a:moveTo>
                  <a:cubicBezTo>
                    <a:pt x="27" y="86"/>
                    <a:pt x="27" y="86"/>
                    <a:pt x="27" y="86"/>
                  </a:cubicBezTo>
                  <a:cubicBezTo>
                    <a:pt x="26" y="86"/>
                    <a:pt x="25" y="86"/>
                    <a:pt x="23" y="8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7" y="67"/>
                    <a:pt x="27" y="67"/>
                    <a:pt x="27" y="67"/>
                  </a:cubicBezTo>
                  <a:close/>
                  <a:moveTo>
                    <a:pt x="20" y="71"/>
                  </a:moveTo>
                  <a:cubicBezTo>
                    <a:pt x="20" y="86"/>
                    <a:pt x="20" y="86"/>
                    <a:pt x="20" y="86"/>
                  </a:cubicBezTo>
                  <a:cubicBezTo>
                    <a:pt x="19" y="86"/>
                    <a:pt x="17" y="86"/>
                    <a:pt x="16" y="86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0" y="71"/>
                    <a:pt x="20" y="71"/>
                    <a:pt x="20" y="71"/>
                  </a:cubicBezTo>
                  <a:close/>
                  <a:moveTo>
                    <a:pt x="5" y="79"/>
                  </a:move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5" y="79"/>
                    <a:pt x="5" y="79"/>
                    <a:pt x="5" y="79"/>
                  </a:cubicBezTo>
                  <a:close/>
                  <a:moveTo>
                    <a:pt x="0" y="58"/>
                  </a:moveTo>
                  <a:cubicBezTo>
                    <a:pt x="7" y="70"/>
                    <a:pt x="7" y="70"/>
                    <a:pt x="7" y="70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13" y="75"/>
                  </a:moveTo>
                  <a:cubicBezTo>
                    <a:pt x="13" y="86"/>
                    <a:pt x="13" y="86"/>
                    <a:pt x="13" y="86"/>
                  </a:cubicBezTo>
                  <a:cubicBezTo>
                    <a:pt x="11" y="86"/>
                    <a:pt x="10" y="86"/>
                    <a:pt x="9" y="8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3" y="75"/>
                    <a:pt x="13" y="75"/>
                    <a:pt x="13" y="75"/>
                  </a:cubicBezTo>
                  <a:close/>
                  <a:moveTo>
                    <a:pt x="21" y="22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2" y="33"/>
                    <a:pt x="31" y="38"/>
                    <a:pt x="31" y="3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1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TextBox 30"/>
            <p:cNvSpPr txBox="1"/>
            <p:nvPr/>
          </p:nvSpPr>
          <p:spPr>
            <a:xfrm>
              <a:off x="4381275" y="1789097"/>
              <a:ext cx="1005403" cy="584775"/>
            </a:xfrm>
            <a:prstGeom prst="rect">
              <a:avLst/>
            </a:prstGeom>
            <a:noFill/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学习</a:t>
              </a:r>
              <a:endParaRPr lang="en-US" altLang="zh-CN" sz="3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grpSp>
        <p:nvGrpSpPr>
          <p:cNvPr id="36" name="组合 31"/>
          <p:cNvGrpSpPr/>
          <p:nvPr/>
        </p:nvGrpSpPr>
        <p:grpSpPr>
          <a:xfrm>
            <a:off x="7884747" y="3048817"/>
            <a:ext cx="1052491" cy="1051202"/>
            <a:chOff x="5160169" y="2154238"/>
            <a:chExt cx="1295400" cy="1293813"/>
          </a:xfrm>
        </p:grpSpPr>
        <p:grpSp>
          <p:nvGrpSpPr>
            <p:cNvPr id="37" name="组合 85"/>
            <p:cNvGrpSpPr/>
            <p:nvPr/>
          </p:nvGrpSpPr>
          <p:grpSpPr>
            <a:xfrm>
              <a:off x="5160169" y="2154238"/>
              <a:ext cx="1295400" cy="1293813"/>
              <a:chOff x="5160169" y="2154238"/>
              <a:chExt cx="1295400" cy="1293813"/>
            </a:xfrm>
          </p:grpSpPr>
          <p:sp>
            <p:nvSpPr>
              <p:cNvPr id="40" name="Oval 53"/>
              <p:cNvSpPr>
                <a:spLocks noChangeArrowheads="1"/>
              </p:cNvSpPr>
              <p:nvPr/>
            </p:nvSpPr>
            <p:spPr bwMode="auto">
              <a:xfrm>
                <a:off x="5160169" y="2154238"/>
                <a:ext cx="1295400" cy="129381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60000"/>
                </a:schemeClr>
              </a:solidFill>
              <a:ln w="28575">
                <a:solidFill>
                  <a:srgbClr val="FFFFFF"/>
                </a:solidFill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Oval 54"/>
              <p:cNvSpPr>
                <a:spLocks noChangeArrowheads="1"/>
              </p:cNvSpPr>
              <p:nvPr/>
            </p:nvSpPr>
            <p:spPr bwMode="auto">
              <a:xfrm>
                <a:off x="5304632" y="2295526"/>
                <a:ext cx="1008062" cy="10096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600"/>
                  </a:spcAft>
                  <a:defRPr/>
                </a:pPr>
                <a:endParaRPr lang="zh-CN" altLang="en-US" sz="12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5611507" y="2488208"/>
              <a:ext cx="392724" cy="391763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TextBox 35"/>
            <p:cNvSpPr txBox="1"/>
            <p:nvPr/>
          </p:nvSpPr>
          <p:spPr>
            <a:xfrm>
              <a:off x="5490672" y="2840037"/>
              <a:ext cx="700833" cy="400110"/>
            </a:xfrm>
            <a:prstGeom prst="rect">
              <a:avLst/>
            </a:prstGeom>
            <a:noFill/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社会</a:t>
              </a:r>
              <a:endParaRPr lang="en-US" altLang="zh-CN" sz="2000" b="1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5" y="3818255"/>
            <a:ext cx="4989830" cy="27647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55037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813" y="1545809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课堂小结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3720" y="2463183"/>
            <a:ext cx="753894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数据分析的常用方法。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3865" y="3113530"/>
          <a:ext cx="8093075" cy="2828494"/>
        </p:xfrm>
        <a:graphic>
          <a:graphicData uri="http://schemas.openxmlformats.org/drawingml/2006/table">
            <a:tbl>
              <a:tblPr/>
              <a:tblGrid>
                <a:gridCol w="24441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26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762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2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 panose="020F0502020204030204"/>
                          <a:ea typeface="楷体_GB2312" panose="02010609030101010101" pitchFamily="49" charset="-122"/>
                          <a:cs typeface="Times New Roman" panose="02020603050405020304"/>
                        </a:rPr>
                        <a:t>数据分析方法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Calibri" panose="020F0502020204030204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 panose="020F0502020204030204"/>
                          <a:ea typeface="楷体_GB2312" panose="02010609030101010101" pitchFamily="49" charset="-122"/>
                          <a:cs typeface="Times New Roman" panose="02020603050405020304"/>
                        </a:rPr>
                        <a:t>使用工具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Calibri" panose="020F0502020204030204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 panose="020F0502020204030204"/>
                          <a:ea typeface="楷体_GB2312" panose="02010609030101010101" pitchFamily="49" charset="-122"/>
                          <a:cs typeface="Times New Roman" panose="02020603050405020304"/>
                        </a:rPr>
                        <a:t>特点</a:t>
                      </a:r>
                      <a:endParaRPr lang="zh-CN" sz="2000" kern="100" dirty="0">
                        <a:solidFill>
                          <a:schemeClr val="tx1"/>
                        </a:solidFill>
                        <a:latin typeface="Calibri" panose="020F0502020204030204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9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1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楷体_GB2312" panose="02010609030101010101" pitchFamily="49" charset="-122"/>
                          <a:cs typeface="Times New Roman" panose="02020603050405020304"/>
                        </a:rPr>
                        <a:t>结构分析法</a:t>
                      </a:r>
                      <a:endParaRPr lang="zh-CN" sz="2000" kern="100" dirty="0">
                        <a:latin typeface="Calibri" panose="020F0502020204030204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楷体_GB2312" panose="02010609030101010101" pitchFamily="49" charset="-122"/>
                          <a:cs typeface="Times New Roman" panose="02020603050405020304"/>
                        </a:rPr>
                        <a:t>用电子表格软件</a:t>
                      </a:r>
                      <a:endParaRPr lang="zh-CN" sz="2000" kern="100" dirty="0">
                        <a:latin typeface="Calibri" panose="020F0502020204030204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楷体_GB2312" panose="02010609030101010101" pitchFamily="49" charset="-122"/>
                          <a:cs typeface="Times New Roman" panose="02020603050405020304"/>
                        </a:rPr>
                        <a:t>揭示部分与整体的关系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9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1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楷体_GB2312" panose="02010609030101010101" pitchFamily="49" charset="-122"/>
                          <a:cs typeface="Times New Roman" panose="02020603050405020304"/>
                        </a:rPr>
                        <a:t>平均分析法</a:t>
                      </a:r>
                      <a:endParaRPr lang="zh-CN" sz="2000" kern="100" dirty="0">
                        <a:latin typeface="Calibri" panose="020F0502020204030204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楷体_GB2312" panose="02010609030101010101" pitchFamily="49" charset="-122"/>
                          <a:cs typeface="Times New Roman" panose="02020603050405020304"/>
                        </a:rPr>
                        <a:t>用编程工具</a:t>
                      </a:r>
                      <a:endParaRPr lang="zh-CN" sz="2000" kern="100" dirty="0">
                        <a:latin typeface="Calibri" panose="020F0502020204030204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楷体_GB2312" panose="02010609030101010101" pitchFamily="49" charset="-122"/>
                          <a:cs typeface="Times New Roman" panose="02020603050405020304"/>
                        </a:rPr>
                        <a:t>反映总体的一般水平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9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919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楷体_GB2312" panose="02010609030101010101" pitchFamily="49" charset="-122"/>
                          <a:cs typeface="Times New Roman" panose="02020603050405020304"/>
                        </a:rPr>
                        <a:t>对比分析法</a:t>
                      </a:r>
                      <a:endParaRPr lang="zh-CN" sz="2000" kern="100" dirty="0">
                        <a:latin typeface="Calibri" panose="020F0502020204030204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楷体_GB2312" panose="02010609030101010101" pitchFamily="49" charset="-122"/>
                          <a:cs typeface="Times New Roman" panose="02020603050405020304"/>
                        </a:rPr>
                        <a:t>用在线数据分析平台</a:t>
                      </a:r>
                      <a:endParaRPr lang="zh-CN" sz="2000" kern="100" dirty="0">
                        <a:latin typeface="Calibri" panose="020F0502020204030204"/>
                        <a:ea typeface="楷体_GB2312" panose="0201060903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楷体_GB2312" panose="02010609030101010101" pitchFamily="49" charset="-122"/>
                          <a:cs typeface="Times New Roman" panose="02020603050405020304"/>
                        </a:rPr>
                        <a:t>对比两个以上数据的差异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9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7646" y="2382928"/>
            <a:ext cx="284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作业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6220" y="3339465"/>
            <a:ext cx="8671560" cy="2322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完成教科书第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页的用编程工具进行数据分析的“实践活动”。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上网查找“同比”“环比”等概念，并学习进行数据分析。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利用在线数据分析平台尝试对文本、图像等多媒体数据进行分析。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教科书第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109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0" indent="0" algn="just"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749" y="184280"/>
            <a:ext cx="6272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导课</a:t>
            </a:r>
            <a:r>
              <a:rPr lang="en-US" altLang="zh-CN" sz="40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</a:t>
            </a:r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50378" y="165604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813" y="129907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项目实施</a:t>
            </a:r>
          </a:p>
        </p:txBody>
      </p:sp>
      <p:sp>
        <p:nvSpPr>
          <p:cNvPr id="34" name="矩形 33"/>
          <p:cNvSpPr/>
          <p:nvPr/>
        </p:nvSpPr>
        <p:spPr>
          <a:xfrm>
            <a:off x="6109698" y="2534888"/>
            <a:ext cx="2358777" cy="684795"/>
          </a:xfrm>
          <a:prstGeom prst="rect">
            <a:avLst/>
          </a:prstGeom>
        </p:spPr>
        <p:txBody>
          <a:bodyPr wrap="square" lIns="68571" tIns="34286" rIns="68571" bIns="34286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南水北调工程的</a:t>
            </a: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起因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是什么？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121243" y="4300131"/>
            <a:ext cx="2384128" cy="117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对当地</a:t>
            </a: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今后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的经济和社会可持续发展战略作用是什么？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charset="-122"/>
            </a:endParaRPr>
          </a:p>
        </p:txBody>
      </p:sp>
      <p:sp>
        <p:nvSpPr>
          <p:cNvPr id="36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3618239" y="3623220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382905" y="3205480"/>
            <a:ext cx="3368675" cy="805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1" tIns="34286" rIns="68571" bIns="3428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如今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中线工程完工供水对沿途四省市有什么具体影响？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charset="-122"/>
            </a:endParaRPr>
          </a:p>
        </p:txBody>
      </p:sp>
      <p:sp>
        <p:nvSpPr>
          <p:cNvPr id="38" name="形状 37"/>
          <p:cNvSpPr/>
          <p:nvPr/>
        </p:nvSpPr>
        <p:spPr>
          <a:xfrm>
            <a:off x="3892671" y="3190120"/>
            <a:ext cx="1400989" cy="1401200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39" name="组合 14"/>
          <p:cNvGrpSpPr/>
          <p:nvPr/>
        </p:nvGrpSpPr>
        <p:grpSpPr>
          <a:xfrm rot="2736489">
            <a:off x="4806602" y="2843435"/>
            <a:ext cx="433670" cy="380074"/>
            <a:chOff x="4212441" y="1835306"/>
            <a:chExt cx="645570" cy="565784"/>
          </a:xfrm>
          <a:solidFill>
            <a:schemeClr val="accent2"/>
          </a:solidFill>
        </p:grpSpPr>
        <p:sp>
          <p:nvSpPr>
            <p:cNvPr id="40" name="Freeform 143"/>
            <p:cNvSpPr/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Freeform 144"/>
            <p:cNvSpPr/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Freeform 145"/>
            <p:cNvSpPr/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Freeform 146"/>
            <p:cNvSpPr/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组合 19"/>
          <p:cNvGrpSpPr/>
          <p:nvPr/>
        </p:nvGrpSpPr>
        <p:grpSpPr>
          <a:xfrm>
            <a:off x="4374171" y="3710295"/>
            <a:ext cx="415802" cy="331624"/>
            <a:chOff x="3009633" y="2833220"/>
            <a:chExt cx="591168" cy="471487"/>
          </a:xfrm>
          <a:solidFill>
            <a:schemeClr val="accent1"/>
          </a:solidFill>
        </p:grpSpPr>
        <p:sp>
          <p:nvSpPr>
            <p:cNvPr id="45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8" name="组合 23"/>
          <p:cNvGrpSpPr/>
          <p:nvPr/>
        </p:nvGrpSpPr>
        <p:grpSpPr>
          <a:xfrm>
            <a:off x="4814314" y="4501200"/>
            <a:ext cx="318868" cy="415805"/>
            <a:chOff x="6889388" y="2720789"/>
            <a:chExt cx="453350" cy="591172"/>
          </a:xfrm>
          <a:solidFill>
            <a:schemeClr val="accent6"/>
          </a:solidFill>
        </p:grpSpPr>
        <p:sp>
          <p:nvSpPr>
            <p:cNvPr id="49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Freeform 198"/>
            <p:cNvSpPr/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1" name="空心弧 50"/>
          <p:cNvSpPr/>
          <p:nvPr/>
        </p:nvSpPr>
        <p:spPr>
          <a:xfrm>
            <a:off x="4395360" y="4107028"/>
            <a:ext cx="1203665" cy="1204148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52" name="任意多边形 51"/>
          <p:cNvSpPr/>
          <p:nvPr/>
        </p:nvSpPr>
        <p:spPr>
          <a:xfrm rot="17307692">
            <a:off x="4663481" y="2802415"/>
            <a:ext cx="1214450" cy="654324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任意多边形 52"/>
          <p:cNvSpPr/>
          <p:nvPr/>
        </p:nvSpPr>
        <p:spPr>
          <a:xfrm rot="17307692">
            <a:off x="4366425" y="2464055"/>
            <a:ext cx="797547" cy="558426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等腰三角形 58"/>
          <p:cNvSpPr>
            <a:spLocks noChangeAspect="1" noChangeArrowheads="1"/>
          </p:cNvSpPr>
          <p:nvPr/>
        </p:nvSpPr>
        <p:spPr bwMode="auto">
          <a:xfrm rot="5400000" flipV="1">
            <a:off x="5811715" y="2808087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</p:txBody>
      </p:sp>
      <p:sp>
        <p:nvSpPr>
          <p:cNvPr id="60" name="等腰三角形 18"/>
          <p:cNvSpPr>
            <a:spLocks noChangeAspect="1" noChangeArrowheads="1"/>
          </p:cNvSpPr>
          <p:nvPr/>
        </p:nvSpPr>
        <p:spPr bwMode="auto">
          <a:xfrm rot="5400000" flipV="1">
            <a:off x="5826229" y="4822763"/>
            <a:ext cx="179437" cy="154736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68571" tIns="34286" rIns="68571" bIns="34286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50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 animBg="1"/>
      <p:bldP spid="36" grpId="1" animBg="1"/>
      <p:bldP spid="37" grpId="0"/>
      <p:bldP spid="52" grpId="0" animBg="1"/>
      <p:bldP spid="53" grpId="0" animBg="1"/>
      <p:bldP spid="59" grpId="0" animBg="1"/>
      <p:bldP spid="59" grpId="1" animBg="1"/>
      <p:bldP spid="60" grpId="0" animBg="1"/>
      <p:bldP spid="6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导课</a:t>
            </a:r>
            <a:r>
              <a:rPr lang="en-US" altLang="zh-CN" sz="40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" y="1204595"/>
            <a:ext cx="7662545" cy="5316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导课</a:t>
            </a:r>
            <a:r>
              <a:rPr lang="en-US" altLang="zh-CN" sz="40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</a:t>
            </a:r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弧形 29"/>
          <p:cNvSpPr/>
          <p:nvPr/>
        </p:nvSpPr>
        <p:spPr>
          <a:xfrm>
            <a:off x="542435" y="3566562"/>
            <a:ext cx="742950" cy="742950"/>
          </a:xfrm>
          <a:prstGeom prst="arc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flipV="1">
            <a:off x="3089182" y="3305310"/>
            <a:ext cx="742950" cy="742950"/>
          </a:xfrm>
          <a:prstGeom prst="arc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/>
          <p:cNvSpPr/>
          <p:nvPr/>
        </p:nvSpPr>
        <p:spPr>
          <a:xfrm>
            <a:off x="5635929" y="3305310"/>
            <a:ext cx="742950" cy="742950"/>
          </a:xfrm>
          <a:prstGeom prst="arc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1274671" y="3676785"/>
            <a:ext cx="174902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3821418" y="3676785"/>
            <a:ext cx="174902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6368165" y="3669414"/>
            <a:ext cx="2215169" cy="737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16200000">
            <a:off x="616910" y="3022954"/>
            <a:ext cx="59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rot="16200000">
            <a:off x="5710404" y="3024383"/>
            <a:ext cx="59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rot="5400000" flipV="1">
            <a:off x="3163656" y="4334545"/>
            <a:ext cx="59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12"/>
          <p:cNvGrpSpPr/>
          <p:nvPr/>
        </p:nvGrpSpPr>
        <p:grpSpPr>
          <a:xfrm>
            <a:off x="1147077" y="3108767"/>
            <a:ext cx="2066810" cy="2141279"/>
            <a:chOff x="1936749" y="2438050"/>
            <a:chExt cx="2332038" cy="2405251"/>
          </a:xfrm>
        </p:grpSpPr>
        <p:grpSp>
          <p:nvGrpSpPr>
            <p:cNvPr id="63" name="组合 39"/>
            <p:cNvGrpSpPr/>
            <p:nvPr/>
          </p:nvGrpSpPr>
          <p:grpSpPr>
            <a:xfrm>
              <a:off x="2164556" y="2438050"/>
              <a:ext cx="1876425" cy="540066"/>
              <a:chOff x="2164556" y="2438050"/>
              <a:chExt cx="1876425" cy="540066"/>
            </a:xfrm>
          </p:grpSpPr>
          <p:sp>
            <p:nvSpPr>
              <p:cNvPr id="67" name="任意多边形 66"/>
              <p:cNvSpPr/>
              <p:nvPr/>
            </p:nvSpPr>
            <p:spPr>
              <a:xfrm rot="10800000">
                <a:off x="2164556" y="2470646"/>
                <a:ext cx="1876425" cy="507470"/>
              </a:xfrm>
              <a:custGeom>
                <a:avLst/>
                <a:gdLst>
                  <a:gd name="connsiteX0" fmla="*/ 1876425 w 1876425"/>
                  <a:gd name="connsiteY0" fmla="*/ 441562 h 441562"/>
                  <a:gd name="connsiteX1" fmla="*/ 0 w 1876425"/>
                  <a:gd name="connsiteY1" fmla="*/ 441562 h 441562"/>
                  <a:gd name="connsiteX2" fmla="*/ 0 w 1876425"/>
                  <a:gd name="connsiteY2" fmla="*/ 81562 h 441562"/>
                  <a:gd name="connsiteX3" fmla="*/ 862947 w 1876425"/>
                  <a:gd name="connsiteY3" fmla="*/ 81562 h 441562"/>
                  <a:gd name="connsiteX4" fmla="*/ 939134 w 1876425"/>
                  <a:gd name="connsiteY4" fmla="*/ 0 h 441562"/>
                  <a:gd name="connsiteX5" fmla="*/ 1015321 w 1876425"/>
                  <a:gd name="connsiteY5" fmla="*/ 81562 h 441562"/>
                  <a:gd name="connsiteX6" fmla="*/ 1876425 w 1876425"/>
                  <a:gd name="connsiteY6" fmla="*/ 81562 h 44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6425" h="441562">
                    <a:moveTo>
                      <a:pt x="1876425" y="441562"/>
                    </a:moveTo>
                    <a:lnTo>
                      <a:pt x="0" y="441562"/>
                    </a:lnTo>
                    <a:lnTo>
                      <a:pt x="0" y="81562"/>
                    </a:lnTo>
                    <a:lnTo>
                      <a:pt x="862947" y="81562"/>
                    </a:lnTo>
                    <a:lnTo>
                      <a:pt x="939134" y="0"/>
                    </a:lnTo>
                    <a:lnTo>
                      <a:pt x="1015321" y="81562"/>
                    </a:lnTo>
                    <a:lnTo>
                      <a:pt x="1876425" y="81562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52"/>
              <p:cNvSpPr txBox="1"/>
              <p:nvPr/>
            </p:nvSpPr>
            <p:spPr>
              <a:xfrm>
                <a:off x="2717580" y="2438050"/>
                <a:ext cx="790770" cy="4494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  <a:sym typeface="Calibri" panose="020F0502020204030204" pitchFamily="34" charset="0"/>
                  </a:rPr>
                  <a:t>数据</a:t>
                </a:r>
              </a:p>
            </p:txBody>
          </p:sp>
        </p:grpSp>
        <p:grpSp>
          <p:nvGrpSpPr>
            <p:cNvPr id="64" name="组合 40"/>
            <p:cNvGrpSpPr/>
            <p:nvPr/>
          </p:nvGrpSpPr>
          <p:grpSpPr>
            <a:xfrm>
              <a:off x="1936749" y="3147133"/>
              <a:ext cx="2332038" cy="1696168"/>
              <a:chOff x="1936749" y="3147133"/>
              <a:chExt cx="2332038" cy="1696168"/>
            </a:xfrm>
          </p:grpSpPr>
          <p:sp>
            <p:nvSpPr>
              <p:cNvPr id="65" name="任意多边形 64"/>
              <p:cNvSpPr/>
              <p:nvPr/>
            </p:nvSpPr>
            <p:spPr>
              <a:xfrm rot="10800000">
                <a:off x="1936749" y="3147133"/>
                <a:ext cx="2332038" cy="1696168"/>
              </a:xfrm>
              <a:custGeom>
                <a:avLst/>
                <a:gdLst>
                  <a:gd name="connsiteX0" fmla="*/ 1165097 w 2332038"/>
                  <a:gd name="connsiteY0" fmla="*/ 1696168 h 1696168"/>
                  <a:gd name="connsiteX1" fmla="*/ 1088911 w 2332038"/>
                  <a:gd name="connsiteY1" fmla="*/ 1614607 h 1696168"/>
                  <a:gd name="connsiteX2" fmla="*/ 0 w 2332038"/>
                  <a:gd name="connsiteY2" fmla="*/ 1614607 h 1696168"/>
                  <a:gd name="connsiteX3" fmla="*/ 0 w 2332038"/>
                  <a:gd name="connsiteY3" fmla="*/ 0 h 1696168"/>
                  <a:gd name="connsiteX4" fmla="*/ 2332038 w 2332038"/>
                  <a:gd name="connsiteY4" fmla="*/ 0 h 1696168"/>
                  <a:gd name="connsiteX5" fmla="*/ 2332038 w 2332038"/>
                  <a:gd name="connsiteY5" fmla="*/ 1614607 h 1696168"/>
                  <a:gd name="connsiteX6" fmla="*/ 1241283 w 2332038"/>
                  <a:gd name="connsiteY6" fmla="*/ 1614607 h 16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2038" h="1696168">
                    <a:moveTo>
                      <a:pt x="1165097" y="1696168"/>
                    </a:moveTo>
                    <a:lnTo>
                      <a:pt x="1088911" y="1614607"/>
                    </a:lnTo>
                    <a:lnTo>
                      <a:pt x="0" y="1614607"/>
                    </a:lnTo>
                    <a:lnTo>
                      <a:pt x="0" y="0"/>
                    </a:lnTo>
                    <a:lnTo>
                      <a:pt x="2332038" y="0"/>
                    </a:lnTo>
                    <a:lnTo>
                      <a:pt x="2332038" y="1614607"/>
                    </a:lnTo>
                    <a:lnTo>
                      <a:pt x="1241283" y="1614607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文本框 53"/>
              <p:cNvSpPr txBox="1"/>
              <p:nvPr/>
            </p:nvSpPr>
            <p:spPr>
              <a:xfrm>
                <a:off x="2042750" y="3320513"/>
                <a:ext cx="2120035" cy="1001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750"/>
                  </a:spcBef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数据收集、整理、存储</a:t>
                </a:r>
                <a:endParaRPr lang="en-US" altLang="zh-CN" sz="20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</p:grpSp>
      </p:grpSp>
      <p:grpSp>
        <p:nvGrpSpPr>
          <p:cNvPr id="69" name="组合 19"/>
          <p:cNvGrpSpPr/>
          <p:nvPr/>
        </p:nvGrpSpPr>
        <p:grpSpPr>
          <a:xfrm>
            <a:off x="3715090" y="2117064"/>
            <a:ext cx="2167733" cy="2131405"/>
            <a:chOff x="5332414" y="1276511"/>
            <a:chExt cx="2465234" cy="2432144"/>
          </a:xfrm>
        </p:grpSpPr>
        <p:grpSp>
          <p:nvGrpSpPr>
            <p:cNvPr id="70" name="组合 46"/>
            <p:cNvGrpSpPr/>
            <p:nvPr/>
          </p:nvGrpSpPr>
          <p:grpSpPr>
            <a:xfrm>
              <a:off x="5560220" y="3141696"/>
              <a:ext cx="1876425" cy="566959"/>
              <a:chOff x="5560220" y="3141696"/>
              <a:chExt cx="1876425" cy="566959"/>
            </a:xfrm>
          </p:grpSpPr>
          <p:sp>
            <p:nvSpPr>
              <p:cNvPr id="74" name="任意多边形 73"/>
              <p:cNvSpPr/>
              <p:nvPr/>
            </p:nvSpPr>
            <p:spPr>
              <a:xfrm rot="10800000">
                <a:off x="5560220" y="3141696"/>
                <a:ext cx="1876425" cy="537106"/>
              </a:xfrm>
              <a:custGeom>
                <a:avLst/>
                <a:gdLst>
                  <a:gd name="connsiteX0" fmla="*/ 937291 w 1876425"/>
                  <a:gd name="connsiteY0" fmla="*/ 441562 h 441562"/>
                  <a:gd name="connsiteX1" fmla="*/ 861105 w 1876425"/>
                  <a:gd name="connsiteY1" fmla="*/ 360000 h 441562"/>
                  <a:gd name="connsiteX2" fmla="*/ 0 w 1876425"/>
                  <a:gd name="connsiteY2" fmla="*/ 360000 h 441562"/>
                  <a:gd name="connsiteX3" fmla="*/ 0 w 1876425"/>
                  <a:gd name="connsiteY3" fmla="*/ 0 h 441562"/>
                  <a:gd name="connsiteX4" fmla="*/ 1876425 w 1876425"/>
                  <a:gd name="connsiteY4" fmla="*/ 0 h 441562"/>
                  <a:gd name="connsiteX5" fmla="*/ 1876425 w 1876425"/>
                  <a:gd name="connsiteY5" fmla="*/ 360000 h 441562"/>
                  <a:gd name="connsiteX6" fmla="*/ 1013478 w 1876425"/>
                  <a:gd name="connsiteY6" fmla="*/ 360000 h 44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6425" h="441562">
                    <a:moveTo>
                      <a:pt x="937291" y="441562"/>
                    </a:moveTo>
                    <a:lnTo>
                      <a:pt x="861105" y="360000"/>
                    </a:lnTo>
                    <a:lnTo>
                      <a:pt x="0" y="360000"/>
                    </a:lnTo>
                    <a:lnTo>
                      <a:pt x="0" y="0"/>
                    </a:lnTo>
                    <a:lnTo>
                      <a:pt x="1876425" y="0"/>
                    </a:lnTo>
                    <a:lnTo>
                      <a:pt x="1876425" y="360000"/>
                    </a:lnTo>
                    <a:lnTo>
                      <a:pt x="1013478" y="36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56"/>
              <p:cNvSpPr txBox="1"/>
              <p:nvPr/>
            </p:nvSpPr>
            <p:spPr>
              <a:xfrm>
                <a:off x="6111488" y="3252090"/>
                <a:ext cx="797017" cy="456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作用</a:t>
                </a:r>
              </a:p>
            </p:txBody>
          </p:sp>
        </p:grpSp>
        <p:grpSp>
          <p:nvGrpSpPr>
            <p:cNvPr id="71" name="组合 47"/>
            <p:cNvGrpSpPr/>
            <p:nvPr/>
          </p:nvGrpSpPr>
          <p:grpSpPr>
            <a:xfrm>
              <a:off x="5332414" y="1276511"/>
              <a:ext cx="2465234" cy="1696168"/>
              <a:chOff x="5332414" y="1276511"/>
              <a:chExt cx="2465234" cy="1696168"/>
            </a:xfrm>
          </p:grpSpPr>
          <p:sp>
            <p:nvSpPr>
              <p:cNvPr id="72" name="任意多边形 71"/>
              <p:cNvSpPr/>
              <p:nvPr/>
            </p:nvSpPr>
            <p:spPr>
              <a:xfrm rot="10800000">
                <a:off x="5332414" y="1276511"/>
                <a:ext cx="2332038" cy="1696168"/>
              </a:xfrm>
              <a:custGeom>
                <a:avLst/>
                <a:gdLst>
                  <a:gd name="connsiteX0" fmla="*/ 2332038 w 2332038"/>
                  <a:gd name="connsiteY0" fmla="*/ 1696168 h 1696168"/>
                  <a:gd name="connsiteX1" fmla="*/ 0 w 2332038"/>
                  <a:gd name="connsiteY1" fmla="*/ 1696168 h 1696168"/>
                  <a:gd name="connsiteX2" fmla="*/ 0 w 2332038"/>
                  <a:gd name="connsiteY2" fmla="*/ 81561 h 1696168"/>
                  <a:gd name="connsiteX3" fmla="*/ 1090755 w 2332038"/>
                  <a:gd name="connsiteY3" fmla="*/ 81561 h 1696168"/>
                  <a:gd name="connsiteX4" fmla="*/ 1166941 w 2332038"/>
                  <a:gd name="connsiteY4" fmla="*/ 0 h 1696168"/>
                  <a:gd name="connsiteX5" fmla="*/ 1243127 w 2332038"/>
                  <a:gd name="connsiteY5" fmla="*/ 81561 h 1696168"/>
                  <a:gd name="connsiteX6" fmla="*/ 2332038 w 2332038"/>
                  <a:gd name="connsiteY6" fmla="*/ 81561 h 16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2038" h="1696168">
                    <a:moveTo>
                      <a:pt x="2332038" y="1696168"/>
                    </a:moveTo>
                    <a:lnTo>
                      <a:pt x="0" y="1696168"/>
                    </a:lnTo>
                    <a:lnTo>
                      <a:pt x="0" y="81561"/>
                    </a:lnTo>
                    <a:lnTo>
                      <a:pt x="1090755" y="81561"/>
                    </a:lnTo>
                    <a:lnTo>
                      <a:pt x="1166941" y="0"/>
                    </a:lnTo>
                    <a:lnTo>
                      <a:pt x="1243127" y="81561"/>
                    </a:lnTo>
                    <a:lnTo>
                      <a:pt x="2332038" y="8156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文本框 58"/>
              <p:cNvSpPr txBox="1"/>
              <p:nvPr/>
            </p:nvSpPr>
            <p:spPr>
              <a:xfrm>
                <a:off x="5354229" y="1362008"/>
                <a:ext cx="2443419" cy="1410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750"/>
                  </a:spcBef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收集整理存储的这些数据到底有什么作用？</a:t>
                </a:r>
                <a:endParaRPr lang="en-US" altLang="zh-CN" sz="20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</p:grpSp>
      </p:grpSp>
      <p:grpSp>
        <p:nvGrpSpPr>
          <p:cNvPr id="76" name="组合 26"/>
          <p:cNvGrpSpPr/>
          <p:nvPr/>
        </p:nvGrpSpPr>
        <p:grpSpPr>
          <a:xfrm>
            <a:off x="6282621" y="3183195"/>
            <a:ext cx="2353872" cy="2091738"/>
            <a:chOff x="8727434" y="2400894"/>
            <a:chExt cx="2332038" cy="2886710"/>
          </a:xfrm>
        </p:grpSpPr>
        <p:grpSp>
          <p:nvGrpSpPr>
            <p:cNvPr id="77" name="组合 53"/>
            <p:cNvGrpSpPr/>
            <p:nvPr/>
          </p:nvGrpSpPr>
          <p:grpSpPr>
            <a:xfrm>
              <a:off x="8955241" y="2400894"/>
              <a:ext cx="1876425" cy="577222"/>
              <a:chOff x="8955241" y="2400894"/>
              <a:chExt cx="1876425" cy="577222"/>
            </a:xfrm>
          </p:grpSpPr>
          <p:sp>
            <p:nvSpPr>
              <p:cNvPr id="81" name="任意多边形 80"/>
              <p:cNvSpPr/>
              <p:nvPr/>
            </p:nvSpPr>
            <p:spPr>
              <a:xfrm rot="10800000">
                <a:off x="8955241" y="2478568"/>
                <a:ext cx="1876425" cy="499548"/>
              </a:xfrm>
              <a:custGeom>
                <a:avLst/>
                <a:gdLst>
                  <a:gd name="connsiteX0" fmla="*/ 1876425 w 1876425"/>
                  <a:gd name="connsiteY0" fmla="*/ 441562 h 441562"/>
                  <a:gd name="connsiteX1" fmla="*/ 0 w 1876425"/>
                  <a:gd name="connsiteY1" fmla="*/ 441562 h 441562"/>
                  <a:gd name="connsiteX2" fmla="*/ 0 w 1876425"/>
                  <a:gd name="connsiteY2" fmla="*/ 81562 h 441562"/>
                  <a:gd name="connsiteX3" fmla="*/ 862947 w 1876425"/>
                  <a:gd name="connsiteY3" fmla="*/ 81562 h 441562"/>
                  <a:gd name="connsiteX4" fmla="*/ 939134 w 1876425"/>
                  <a:gd name="connsiteY4" fmla="*/ 0 h 441562"/>
                  <a:gd name="connsiteX5" fmla="*/ 1015321 w 1876425"/>
                  <a:gd name="connsiteY5" fmla="*/ 81562 h 441562"/>
                  <a:gd name="connsiteX6" fmla="*/ 1876425 w 1876425"/>
                  <a:gd name="connsiteY6" fmla="*/ 81562 h 44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6425" h="441562">
                    <a:moveTo>
                      <a:pt x="1876425" y="441562"/>
                    </a:moveTo>
                    <a:lnTo>
                      <a:pt x="0" y="441562"/>
                    </a:lnTo>
                    <a:lnTo>
                      <a:pt x="0" y="81562"/>
                    </a:lnTo>
                    <a:lnTo>
                      <a:pt x="862947" y="81562"/>
                    </a:lnTo>
                    <a:lnTo>
                      <a:pt x="939134" y="0"/>
                    </a:lnTo>
                    <a:lnTo>
                      <a:pt x="1015321" y="81562"/>
                    </a:lnTo>
                    <a:lnTo>
                      <a:pt x="1876425" y="815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文本框 65"/>
              <p:cNvSpPr txBox="1"/>
              <p:nvPr/>
            </p:nvSpPr>
            <p:spPr>
              <a:xfrm>
                <a:off x="9494196" y="2400894"/>
                <a:ext cx="694333" cy="552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决策</a:t>
                </a:r>
              </a:p>
            </p:txBody>
          </p:sp>
        </p:grpSp>
        <p:grpSp>
          <p:nvGrpSpPr>
            <p:cNvPr id="78" name="组合 54"/>
            <p:cNvGrpSpPr/>
            <p:nvPr/>
          </p:nvGrpSpPr>
          <p:grpSpPr>
            <a:xfrm>
              <a:off x="8727434" y="3147131"/>
              <a:ext cx="2332038" cy="2140473"/>
              <a:chOff x="8727434" y="3147131"/>
              <a:chExt cx="2332038" cy="2140473"/>
            </a:xfrm>
          </p:grpSpPr>
          <p:sp>
            <p:nvSpPr>
              <p:cNvPr id="79" name="任意多边形 78"/>
              <p:cNvSpPr/>
              <p:nvPr/>
            </p:nvSpPr>
            <p:spPr>
              <a:xfrm>
                <a:off x="8727434" y="3147131"/>
                <a:ext cx="2332038" cy="2140473"/>
              </a:xfrm>
              <a:custGeom>
                <a:avLst/>
                <a:gdLst>
                  <a:gd name="connsiteX0" fmla="*/ 1166941 w 2332038"/>
                  <a:gd name="connsiteY0" fmla="*/ 0 h 1696168"/>
                  <a:gd name="connsiteX1" fmla="*/ 1243127 w 2332038"/>
                  <a:gd name="connsiteY1" fmla="*/ 81561 h 1696168"/>
                  <a:gd name="connsiteX2" fmla="*/ 2332038 w 2332038"/>
                  <a:gd name="connsiteY2" fmla="*/ 81561 h 1696168"/>
                  <a:gd name="connsiteX3" fmla="*/ 2332038 w 2332038"/>
                  <a:gd name="connsiteY3" fmla="*/ 1696168 h 1696168"/>
                  <a:gd name="connsiteX4" fmla="*/ 0 w 2332038"/>
                  <a:gd name="connsiteY4" fmla="*/ 1696168 h 1696168"/>
                  <a:gd name="connsiteX5" fmla="*/ 0 w 2332038"/>
                  <a:gd name="connsiteY5" fmla="*/ 81561 h 1696168"/>
                  <a:gd name="connsiteX6" fmla="*/ 1090755 w 2332038"/>
                  <a:gd name="connsiteY6" fmla="*/ 81561 h 169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2038" h="1696168">
                    <a:moveTo>
                      <a:pt x="1166941" y="0"/>
                    </a:moveTo>
                    <a:lnTo>
                      <a:pt x="1243127" y="81561"/>
                    </a:lnTo>
                    <a:lnTo>
                      <a:pt x="2332038" y="81561"/>
                    </a:lnTo>
                    <a:lnTo>
                      <a:pt x="2332038" y="1696168"/>
                    </a:lnTo>
                    <a:lnTo>
                      <a:pt x="0" y="1696168"/>
                    </a:lnTo>
                    <a:lnTo>
                      <a:pt x="0" y="81561"/>
                    </a:lnTo>
                    <a:lnTo>
                      <a:pt x="1090755" y="815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66"/>
              <p:cNvSpPr txBox="1"/>
              <p:nvPr/>
            </p:nvSpPr>
            <p:spPr>
              <a:xfrm>
                <a:off x="8833435" y="3320514"/>
                <a:ext cx="2120035" cy="1153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  <a:spcBef>
                    <a:spcPts val="750"/>
                  </a:spcBef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如何去分析处理才能有助决策？ </a:t>
                </a:r>
                <a:endParaRPr lang="en-US" altLang="zh-CN" sz="20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</p:grpSp>
      </p:grpSp>
      <p:sp>
        <p:nvSpPr>
          <p:cNvPr id="83" name="椭圆 82"/>
          <p:cNvSpPr/>
          <p:nvPr/>
        </p:nvSpPr>
        <p:spPr>
          <a:xfrm>
            <a:off x="649591" y="3412468"/>
            <a:ext cx="528638" cy="5286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68"/>
          <p:cNvSpPr txBox="1"/>
          <p:nvPr/>
        </p:nvSpPr>
        <p:spPr>
          <a:xfrm>
            <a:off x="674673" y="3461229"/>
            <a:ext cx="457176" cy="4154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100" b="1" dirty="0">
                <a:solidFill>
                  <a:srgbClr val="E5F5F7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01</a:t>
            </a:r>
            <a:endParaRPr lang="zh-CN" altLang="en-US" sz="2100" b="1" dirty="0">
              <a:solidFill>
                <a:srgbClr val="E5F5F7"/>
              </a:solidFill>
              <a:latin typeface="Adobe Myungjo Std M" panose="02020600000000000000" pitchFamily="18" charset="-128"/>
            </a:endParaRPr>
          </a:p>
        </p:txBody>
      </p:sp>
      <p:grpSp>
        <p:nvGrpSpPr>
          <p:cNvPr id="85" name="组合 36"/>
          <p:cNvGrpSpPr/>
          <p:nvPr/>
        </p:nvGrpSpPr>
        <p:grpSpPr>
          <a:xfrm>
            <a:off x="3196338" y="3412468"/>
            <a:ext cx="528638" cy="528638"/>
            <a:chOff x="4498975" y="2705100"/>
            <a:chExt cx="704850" cy="704850"/>
          </a:xfrm>
        </p:grpSpPr>
        <p:sp>
          <p:nvSpPr>
            <p:cNvPr id="86" name="椭圆 85"/>
            <p:cNvSpPr/>
            <p:nvPr/>
          </p:nvSpPr>
          <p:spPr>
            <a:xfrm>
              <a:off x="4498975" y="2705100"/>
              <a:ext cx="704850" cy="704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69"/>
            <p:cNvSpPr txBox="1"/>
            <p:nvPr/>
          </p:nvSpPr>
          <p:spPr>
            <a:xfrm>
              <a:off x="4529246" y="2762077"/>
              <a:ext cx="609567" cy="55399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5F5F7"/>
                  </a:solidFill>
                  <a:latin typeface="Adobe Myungjo Std M" panose="02020600000000000000" pitchFamily="18" charset="-128"/>
                  <a:ea typeface="Adobe Myungjo Std M" panose="02020600000000000000" pitchFamily="18" charset="-128"/>
                </a:rPr>
                <a:t>02</a:t>
              </a:r>
              <a:endParaRPr lang="zh-CN" altLang="en-US" sz="2100" b="1" dirty="0">
                <a:solidFill>
                  <a:srgbClr val="E5F5F7"/>
                </a:solidFill>
                <a:latin typeface="Adobe Myungjo Std M" panose="02020600000000000000" pitchFamily="18" charset="-128"/>
              </a:endParaRPr>
            </a:p>
          </p:txBody>
        </p:sp>
      </p:grpSp>
      <p:grpSp>
        <p:nvGrpSpPr>
          <p:cNvPr id="88" name="组合 39"/>
          <p:cNvGrpSpPr/>
          <p:nvPr/>
        </p:nvGrpSpPr>
        <p:grpSpPr>
          <a:xfrm>
            <a:off x="5743085" y="3412468"/>
            <a:ext cx="528638" cy="528638"/>
            <a:chOff x="7894637" y="2705100"/>
            <a:chExt cx="704850" cy="704850"/>
          </a:xfrm>
        </p:grpSpPr>
        <p:sp>
          <p:nvSpPr>
            <p:cNvPr id="89" name="椭圆 88"/>
            <p:cNvSpPr/>
            <p:nvPr/>
          </p:nvSpPr>
          <p:spPr>
            <a:xfrm>
              <a:off x="7894637" y="2705100"/>
              <a:ext cx="704850" cy="704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70"/>
            <p:cNvSpPr txBox="1"/>
            <p:nvPr/>
          </p:nvSpPr>
          <p:spPr>
            <a:xfrm>
              <a:off x="7923965" y="2770116"/>
              <a:ext cx="609567" cy="55399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zh-CN" sz="2100" b="1" dirty="0">
                  <a:solidFill>
                    <a:srgbClr val="E5F5F7"/>
                  </a:solidFill>
                  <a:latin typeface="Adobe Myungjo Std M" panose="02020600000000000000" pitchFamily="18" charset="-128"/>
                  <a:ea typeface="Adobe Myungjo Std M" panose="02020600000000000000" pitchFamily="18" charset="-128"/>
                </a:rPr>
                <a:t>03</a:t>
              </a:r>
              <a:endParaRPr lang="zh-CN" altLang="en-US" sz="2100" b="1" dirty="0">
                <a:solidFill>
                  <a:srgbClr val="E5F5F7"/>
                </a:solidFill>
                <a:latin typeface="Adobe Myungjo Std M" panose="02020600000000000000" pitchFamily="18" charset="-128"/>
              </a:endParaRPr>
            </a:p>
          </p:txBody>
        </p:sp>
      </p:grpSp>
      <p:grpSp>
        <p:nvGrpSpPr>
          <p:cNvPr id="91" name="组合 42"/>
          <p:cNvGrpSpPr/>
          <p:nvPr/>
        </p:nvGrpSpPr>
        <p:grpSpPr>
          <a:xfrm>
            <a:off x="5863338" y="2348168"/>
            <a:ext cx="288132" cy="288132"/>
            <a:chOff x="8054974" y="1286036"/>
            <a:chExt cx="384176" cy="384176"/>
          </a:xfrm>
        </p:grpSpPr>
        <p:sp>
          <p:nvSpPr>
            <p:cNvPr id="92" name="椭圆 91"/>
            <p:cNvSpPr/>
            <p:nvPr/>
          </p:nvSpPr>
          <p:spPr>
            <a:xfrm>
              <a:off x="8054974" y="1286036"/>
              <a:ext cx="384176" cy="3841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3" name="图片 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402" y="1335489"/>
              <a:ext cx="281320" cy="281320"/>
            </a:xfrm>
            <a:prstGeom prst="rect">
              <a:avLst/>
            </a:prstGeom>
          </p:spPr>
        </p:pic>
      </p:grpSp>
      <p:grpSp>
        <p:nvGrpSpPr>
          <p:cNvPr id="94" name="组合 45"/>
          <p:cNvGrpSpPr/>
          <p:nvPr/>
        </p:nvGrpSpPr>
        <p:grpSpPr>
          <a:xfrm>
            <a:off x="3316590" y="4727986"/>
            <a:ext cx="288132" cy="288132"/>
            <a:chOff x="4659311" y="4459126"/>
            <a:chExt cx="384176" cy="384176"/>
          </a:xfrm>
          <a:solidFill>
            <a:srgbClr val="00726E"/>
          </a:solidFill>
        </p:grpSpPr>
        <p:sp>
          <p:nvSpPr>
            <p:cNvPr id="95" name="椭圆 94"/>
            <p:cNvSpPr/>
            <p:nvPr/>
          </p:nvSpPr>
          <p:spPr>
            <a:xfrm>
              <a:off x="4659311" y="4459126"/>
              <a:ext cx="384176" cy="3841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6" name="图片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409" y="4546224"/>
              <a:ext cx="209979" cy="209979"/>
            </a:xfrm>
            <a:prstGeom prst="rect">
              <a:avLst/>
            </a:prstGeom>
            <a:noFill/>
          </p:spPr>
        </p:pic>
      </p:grpSp>
      <p:grpSp>
        <p:nvGrpSpPr>
          <p:cNvPr id="97" name="组合 48"/>
          <p:cNvGrpSpPr/>
          <p:nvPr/>
        </p:nvGrpSpPr>
        <p:grpSpPr>
          <a:xfrm>
            <a:off x="769844" y="2348168"/>
            <a:ext cx="288132" cy="288132"/>
            <a:chOff x="1263649" y="1286036"/>
            <a:chExt cx="384176" cy="384176"/>
          </a:xfrm>
          <a:solidFill>
            <a:srgbClr val="92D050"/>
          </a:solidFill>
        </p:grpSpPr>
        <p:sp>
          <p:nvSpPr>
            <p:cNvPr id="98" name="椭圆 97"/>
            <p:cNvSpPr/>
            <p:nvPr/>
          </p:nvSpPr>
          <p:spPr>
            <a:xfrm>
              <a:off x="1263649" y="1286036"/>
              <a:ext cx="384176" cy="384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035" y="1337329"/>
              <a:ext cx="342856" cy="277323"/>
            </a:xfrm>
            <a:prstGeom prst="rect">
              <a:avLst/>
            </a:prstGeom>
            <a:grp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5749" y="184280"/>
            <a:ext cx="6347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导课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>
            <a:off x="2381871" y="3183229"/>
            <a:ext cx="1162975" cy="58592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V="1">
            <a:off x="2429188" y="4319571"/>
            <a:ext cx="1177802" cy="7151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V="1">
            <a:off x="4876496" y="2421722"/>
            <a:ext cx="1969117" cy="14628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5284868" y="4266305"/>
            <a:ext cx="1180731" cy="7457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53"/>
          <p:cNvGrpSpPr/>
          <p:nvPr/>
        </p:nvGrpSpPr>
        <p:grpSpPr>
          <a:xfrm>
            <a:off x="3356289" y="2982110"/>
            <a:ext cx="2136112" cy="2106612"/>
            <a:chOff x="3761296" y="1104900"/>
            <a:chExt cx="1571096" cy="1549400"/>
          </a:xfrm>
        </p:grpSpPr>
        <p:sp>
          <p:nvSpPr>
            <p:cNvPr id="121" name="椭圆 120"/>
            <p:cNvSpPr/>
            <p:nvPr/>
          </p:nvSpPr>
          <p:spPr>
            <a:xfrm>
              <a:off x="3761296" y="1104900"/>
              <a:ext cx="1549400" cy="1549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" name="文本框 34"/>
            <p:cNvSpPr txBox="1"/>
            <p:nvPr/>
          </p:nvSpPr>
          <p:spPr>
            <a:xfrm>
              <a:off x="3782992" y="1458404"/>
              <a:ext cx="1549400" cy="10447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+mj-cs"/>
                </a:rPr>
                <a:t>项目“用水分析助决策”</a:t>
              </a:r>
              <a:endParaRPr lang="en-US" altLang="zh-CN" sz="2400" b="1" kern="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400" b="1" kern="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+mj-cs"/>
                </a:rPr>
                <a:t>数据</a:t>
              </a:r>
            </a:p>
          </p:txBody>
        </p:sp>
      </p:grpSp>
      <p:grpSp>
        <p:nvGrpSpPr>
          <p:cNvPr id="123" name="组合 51"/>
          <p:cNvGrpSpPr/>
          <p:nvPr/>
        </p:nvGrpSpPr>
        <p:grpSpPr>
          <a:xfrm>
            <a:off x="6013917" y="1638515"/>
            <a:ext cx="2512381" cy="1411550"/>
            <a:chOff x="6500585" y="849600"/>
            <a:chExt cx="1549400" cy="1037208"/>
          </a:xfrm>
        </p:grpSpPr>
        <p:sp>
          <p:nvSpPr>
            <p:cNvPr id="124" name="椭圆 123"/>
            <p:cNvSpPr/>
            <p:nvPr/>
          </p:nvSpPr>
          <p:spPr>
            <a:xfrm>
              <a:off x="6608192" y="849600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5" name="文本框 40"/>
            <p:cNvSpPr txBox="1"/>
            <p:nvPr/>
          </p:nvSpPr>
          <p:spPr>
            <a:xfrm>
              <a:off x="6500585" y="1021945"/>
              <a:ext cx="1549400" cy="5258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b="1" kern="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+mj-cs"/>
                </a:rPr>
                <a:t>    采集</a:t>
              </a:r>
              <a:endParaRPr lang="en-US" altLang="zh-CN" sz="3200" b="1" kern="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endParaRPr>
            </a:p>
          </p:txBody>
        </p:sp>
      </p:grpSp>
      <p:grpSp>
        <p:nvGrpSpPr>
          <p:cNvPr id="126" name="组合 54"/>
          <p:cNvGrpSpPr/>
          <p:nvPr/>
        </p:nvGrpSpPr>
        <p:grpSpPr>
          <a:xfrm>
            <a:off x="1058753" y="2249579"/>
            <a:ext cx="2819555" cy="1411200"/>
            <a:chOff x="1533352" y="1121088"/>
            <a:chExt cx="1738546" cy="1037208"/>
          </a:xfrm>
        </p:grpSpPr>
        <p:sp>
          <p:nvSpPr>
            <p:cNvPr id="127" name="椭圆 126"/>
            <p:cNvSpPr/>
            <p:nvPr/>
          </p:nvSpPr>
          <p:spPr>
            <a:xfrm>
              <a:off x="1533352" y="1121088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8" name="文本框 43"/>
            <p:cNvSpPr txBox="1"/>
            <p:nvPr/>
          </p:nvSpPr>
          <p:spPr>
            <a:xfrm>
              <a:off x="1722498" y="1298554"/>
              <a:ext cx="1549400" cy="5259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b="1" kern="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+mj-cs"/>
                </a:rPr>
                <a:t>整理</a:t>
              </a:r>
              <a:endParaRPr lang="en-US" altLang="zh-CN" sz="3200" b="1" kern="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endParaRPr>
            </a:p>
          </p:txBody>
        </p:sp>
      </p:grpSp>
      <p:grpSp>
        <p:nvGrpSpPr>
          <p:cNvPr id="129" name="组合 52"/>
          <p:cNvGrpSpPr/>
          <p:nvPr/>
        </p:nvGrpSpPr>
        <p:grpSpPr>
          <a:xfrm>
            <a:off x="6346074" y="4548221"/>
            <a:ext cx="2564383" cy="1522648"/>
            <a:chOff x="7901496" y="1876554"/>
            <a:chExt cx="1818229" cy="1038210"/>
          </a:xfrm>
        </p:grpSpPr>
        <p:sp>
          <p:nvSpPr>
            <p:cNvPr id="130" name="椭圆 129"/>
            <p:cNvSpPr/>
            <p:nvPr/>
          </p:nvSpPr>
          <p:spPr>
            <a:xfrm>
              <a:off x="7901496" y="1877556"/>
              <a:ext cx="1037208" cy="10372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1" name="文本框 46"/>
            <p:cNvSpPr txBox="1"/>
            <p:nvPr/>
          </p:nvSpPr>
          <p:spPr>
            <a:xfrm>
              <a:off x="8170325" y="1876554"/>
              <a:ext cx="1549400" cy="8597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6000" b="1" kern="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+mj-cs"/>
                </a:rPr>
                <a:t>？</a:t>
              </a:r>
              <a:endParaRPr lang="en-US" altLang="zh-CN" sz="6000" b="1" kern="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endParaRPr>
            </a:p>
          </p:txBody>
        </p:sp>
      </p:grpSp>
      <p:grpSp>
        <p:nvGrpSpPr>
          <p:cNvPr id="132" name="组合 50"/>
          <p:cNvGrpSpPr/>
          <p:nvPr/>
        </p:nvGrpSpPr>
        <p:grpSpPr>
          <a:xfrm>
            <a:off x="1103625" y="4346206"/>
            <a:ext cx="2407312" cy="1522800"/>
            <a:chOff x="5312792" y="2183560"/>
            <a:chExt cx="1693128" cy="1006852"/>
          </a:xfrm>
        </p:grpSpPr>
        <p:sp>
          <p:nvSpPr>
            <p:cNvPr id="133" name="椭圆 132"/>
            <p:cNvSpPr/>
            <p:nvPr/>
          </p:nvSpPr>
          <p:spPr>
            <a:xfrm>
              <a:off x="5312792" y="2183560"/>
              <a:ext cx="1027983" cy="10068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文本框 49"/>
            <p:cNvSpPr txBox="1"/>
            <p:nvPr/>
          </p:nvSpPr>
          <p:spPr>
            <a:xfrm>
              <a:off x="5456520" y="2383039"/>
              <a:ext cx="1549400" cy="4731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3200" b="1" kern="0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+mj-cs"/>
                </a:rPr>
                <a:t>存储</a:t>
              </a:r>
              <a:endParaRPr lang="en-US" altLang="zh-CN" sz="3200" b="1" kern="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“数据分析”主要内容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73042" y="2814235"/>
            <a:ext cx="8099076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数据分析的作用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数据分析的基本方法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数据分析体验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1550373"/>
            <a:ext cx="8678007" cy="413922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知识回顾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3"/>
            <a:ext cx="8678007" cy="413922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17"/>
          <p:cNvSpPr txBox="1"/>
          <p:nvPr/>
        </p:nvSpPr>
        <p:spPr>
          <a:xfrm>
            <a:off x="1494934" y="2876739"/>
            <a:ext cx="850605" cy="41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</a:t>
            </a:r>
          </a:p>
        </p:txBody>
      </p:sp>
      <p:sp>
        <p:nvSpPr>
          <p:cNvPr id="31" name="右箭头 30"/>
          <p:cNvSpPr/>
          <p:nvPr/>
        </p:nvSpPr>
        <p:spPr>
          <a:xfrm>
            <a:off x="2292510" y="3016607"/>
            <a:ext cx="1456525" cy="189703"/>
          </a:xfrm>
          <a:prstGeom prst="rightArrow">
            <a:avLst/>
          </a:prstGeom>
          <a:solidFill>
            <a:srgbClr val="466E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2" name="文本框 17"/>
          <p:cNvSpPr txBox="1"/>
          <p:nvPr/>
        </p:nvSpPr>
        <p:spPr>
          <a:xfrm>
            <a:off x="2593632" y="2529411"/>
            <a:ext cx="85060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分析</a:t>
            </a:r>
          </a:p>
        </p:txBody>
      </p:sp>
      <p:sp>
        <p:nvSpPr>
          <p:cNvPr id="33" name="文本框 17"/>
          <p:cNvSpPr txBox="1"/>
          <p:nvPr/>
        </p:nvSpPr>
        <p:spPr>
          <a:xfrm>
            <a:off x="5058666" y="2543695"/>
            <a:ext cx="850605" cy="41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知识</a:t>
            </a:r>
          </a:p>
        </p:txBody>
      </p:sp>
      <p:sp>
        <p:nvSpPr>
          <p:cNvPr id="34" name="文本框 17"/>
          <p:cNvSpPr txBox="1"/>
          <p:nvPr/>
        </p:nvSpPr>
        <p:spPr>
          <a:xfrm>
            <a:off x="3890804" y="2879807"/>
            <a:ext cx="850605" cy="41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</a:t>
            </a:r>
          </a:p>
        </p:txBody>
      </p:sp>
      <p:sp>
        <p:nvSpPr>
          <p:cNvPr id="35" name="文本框 17"/>
          <p:cNvSpPr txBox="1"/>
          <p:nvPr/>
        </p:nvSpPr>
        <p:spPr>
          <a:xfrm>
            <a:off x="6350468" y="2874578"/>
            <a:ext cx="850605" cy="41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决策</a:t>
            </a:r>
          </a:p>
        </p:txBody>
      </p:sp>
      <p:sp>
        <p:nvSpPr>
          <p:cNvPr id="36" name="右箭头 35"/>
          <p:cNvSpPr/>
          <p:nvPr/>
        </p:nvSpPr>
        <p:spPr>
          <a:xfrm>
            <a:off x="4762808" y="3016607"/>
            <a:ext cx="1456525" cy="189703"/>
          </a:xfrm>
          <a:prstGeom prst="rightArrow">
            <a:avLst/>
          </a:prstGeom>
          <a:solidFill>
            <a:srgbClr val="466E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12388" y="3274174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知识回顾</a:t>
            </a:r>
          </a:p>
        </p:txBody>
      </p:sp>
      <p:sp>
        <p:nvSpPr>
          <p:cNvPr id="40" name="等腰三角形 8"/>
          <p:cNvSpPr/>
          <p:nvPr/>
        </p:nvSpPr>
        <p:spPr>
          <a:xfrm rot="5400000">
            <a:off x="531839" y="363114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48" name="文本框 17"/>
          <p:cNvSpPr txBox="1"/>
          <p:nvPr/>
        </p:nvSpPr>
        <p:spPr>
          <a:xfrm>
            <a:off x="1112162" y="4196813"/>
            <a:ext cx="1538182" cy="41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数据收集</a:t>
            </a:r>
          </a:p>
        </p:txBody>
      </p:sp>
      <p:sp>
        <p:nvSpPr>
          <p:cNvPr id="49" name="右箭头 48"/>
          <p:cNvSpPr/>
          <p:nvPr/>
        </p:nvSpPr>
        <p:spPr>
          <a:xfrm>
            <a:off x="2490846" y="4333566"/>
            <a:ext cx="350882" cy="217976"/>
          </a:xfrm>
          <a:prstGeom prst="rightArrow">
            <a:avLst/>
          </a:prstGeom>
          <a:solidFill>
            <a:srgbClr val="466E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50" name="文本框 17"/>
          <p:cNvSpPr txBox="1"/>
          <p:nvPr/>
        </p:nvSpPr>
        <p:spPr>
          <a:xfrm>
            <a:off x="4647762" y="4185407"/>
            <a:ext cx="1467299" cy="41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数据存储</a:t>
            </a:r>
          </a:p>
        </p:txBody>
      </p:sp>
      <p:sp>
        <p:nvSpPr>
          <p:cNvPr id="51" name="文本框 17"/>
          <p:cNvSpPr txBox="1"/>
          <p:nvPr/>
        </p:nvSpPr>
        <p:spPr>
          <a:xfrm>
            <a:off x="2936562" y="4212001"/>
            <a:ext cx="1456660" cy="41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数据整理</a:t>
            </a:r>
          </a:p>
        </p:txBody>
      </p:sp>
      <p:sp>
        <p:nvSpPr>
          <p:cNvPr id="52" name="文本框 17"/>
          <p:cNvSpPr txBox="1"/>
          <p:nvPr/>
        </p:nvSpPr>
        <p:spPr>
          <a:xfrm>
            <a:off x="6377102" y="4180405"/>
            <a:ext cx="1509830" cy="41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数据分析</a:t>
            </a:r>
          </a:p>
        </p:txBody>
      </p:sp>
      <p:sp>
        <p:nvSpPr>
          <p:cNvPr id="53" name="右箭头 52"/>
          <p:cNvSpPr/>
          <p:nvPr/>
        </p:nvSpPr>
        <p:spPr>
          <a:xfrm>
            <a:off x="4216865" y="4333566"/>
            <a:ext cx="350882" cy="217976"/>
          </a:xfrm>
          <a:prstGeom prst="rightArrow">
            <a:avLst/>
          </a:prstGeom>
          <a:solidFill>
            <a:srgbClr val="466E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5949971" y="4333566"/>
            <a:ext cx="350882" cy="217976"/>
          </a:xfrm>
          <a:prstGeom prst="rightArrow">
            <a:avLst/>
          </a:prstGeom>
          <a:solidFill>
            <a:srgbClr val="466E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34" grpId="0"/>
      <p:bldP spid="35" grpId="0"/>
      <p:bldP spid="48" grpId="0"/>
      <p:bldP spid="50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3.3.1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数据分析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温故知新</a:t>
            </a:r>
            <a:r>
              <a:rPr lang="en-US" altLang="zh-CN" sz="3200" dirty="0">
                <a:solidFill>
                  <a:srgbClr val="466E8C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定义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7956" y="3011337"/>
            <a:ext cx="8099076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指用适当的计算方法与工具对收集来的数据进行处理，提取有用信息，形成结论，从而支持决策。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9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1270</Words>
  <Application>Microsoft Office PowerPoint</Application>
  <PresentationFormat>全屏显示(4:3)</PresentationFormat>
  <Paragraphs>202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楷体</vt:lpstr>
      <vt:lpstr>微软雅黑</vt:lpstr>
      <vt:lpstr>Times New Roman</vt:lpstr>
      <vt:lpstr>Calibri</vt:lpstr>
      <vt:lpstr>Adobe Myungjo Std M</vt:lpstr>
      <vt:lpstr>楷体_GB2312</vt:lpstr>
      <vt:lpstr>黑体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132</cp:revision>
  <dcterms:created xsi:type="dcterms:W3CDTF">2019-04-15T01:46:00Z</dcterms:created>
  <dcterms:modified xsi:type="dcterms:W3CDTF">2019-08-22T06:50:49Z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