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8" r:id="rId2"/>
    <p:sldId id="257" r:id="rId3"/>
    <p:sldId id="264" r:id="rId4"/>
    <p:sldId id="28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63" r:id="rId16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8"/>
      <p:bold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62C5D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3930" y="2890391"/>
            <a:ext cx="5196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演示：用电子表格计算统计数据，形成图表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49" y="184280"/>
            <a:ext cx="6272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099" y="2971131"/>
            <a:ext cx="809907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访问中华人民共和国国家统计局官方网站，在线获取分析数据。</a:t>
            </a: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74549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07-16nsbd.CSV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3445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导入所需库并设置别名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/>
              <a:t>import pandas as </a:t>
            </a:r>
            <a:r>
              <a:rPr lang="en-US" altLang="zh-CN" sz="1400" dirty="0" err="1"/>
              <a:t>pd</a:t>
            </a:r>
            <a:endParaRPr lang="en-US" altLang="zh-CN" sz="1400" dirty="0"/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 as </a:t>
            </a:r>
            <a:r>
              <a:rPr lang="en-US" altLang="zh-CN" sz="1400" dirty="0" err="1"/>
              <a:t>np</a:t>
            </a:r>
            <a:endParaRPr lang="en-US" altLang="zh-CN" sz="1400" dirty="0"/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 err="1"/>
              <a:t>df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pd.read_csv</a:t>
            </a:r>
            <a:r>
              <a:rPr lang="en-US" altLang="zh-CN" sz="1400" dirty="0"/>
              <a:t>(</a:t>
            </a:r>
            <a:r>
              <a:rPr lang="zh-CN" altLang="en-US" sz="1400" dirty="0"/>
              <a:t>“</a:t>
            </a:r>
            <a:r>
              <a:rPr lang="en-US" altLang="zh-CN" sz="1400" dirty="0"/>
              <a:t>07-16nsbd.csv</a:t>
            </a:r>
            <a:r>
              <a:rPr lang="zh-CN" altLang="en-US" sz="1400" dirty="0"/>
              <a:t>”</a:t>
            </a:r>
            <a:r>
              <a:rPr lang="en-US" altLang="zh-CN" sz="1400" dirty="0"/>
              <a:t>, encoding=</a:t>
            </a:r>
            <a:r>
              <a:rPr lang="zh-CN" altLang="en-US" sz="1400" dirty="0"/>
              <a:t>“ </a:t>
            </a:r>
            <a:r>
              <a:rPr lang="en-US" altLang="zh-CN" sz="1400" dirty="0" err="1" smtClean="0"/>
              <a:t>gbk</a:t>
            </a:r>
            <a:r>
              <a:rPr lang="zh-CN" altLang="en-US" sz="1400" dirty="0" smtClean="0"/>
              <a:t>”</a:t>
            </a:r>
            <a:r>
              <a:rPr lang="en-US" altLang="zh-CN" sz="1400" dirty="0"/>
              <a:t>, header=1)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为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增加“平均水资源总量”列</a:t>
            </a:r>
            <a:r>
              <a:rPr lang="en-US" altLang="zh-CN" sz="1400" dirty="0"/>
              <a:t>,</a:t>
            </a:r>
            <a:r>
              <a:rPr lang="zh-CN" altLang="en-US" sz="1400" dirty="0"/>
              <a:t>并计算各地区</a:t>
            </a:r>
            <a:r>
              <a:rPr lang="en-US" altLang="zh-CN" sz="1400" dirty="0"/>
              <a:t>2007</a:t>
            </a:r>
            <a:r>
              <a:rPr lang="zh-CN" altLang="en-US" sz="1400" dirty="0"/>
              <a:t>年至</a:t>
            </a:r>
            <a:r>
              <a:rPr lang="en-US" altLang="zh-CN" sz="1400" dirty="0"/>
              <a:t>2016</a:t>
            </a:r>
            <a:r>
              <a:rPr lang="zh-CN" altLang="en-US" sz="1400" dirty="0"/>
              <a:t>年水资源量的平均值填入该列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 err="1"/>
              <a:t>df</a:t>
            </a:r>
            <a:r>
              <a:rPr lang="en-US" altLang="zh-CN" sz="1400" dirty="0"/>
              <a:t>[</a:t>
            </a:r>
            <a:r>
              <a:rPr lang="zh-CN" altLang="en-US" sz="1400" dirty="0"/>
              <a:t>“平均水资源总量”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df.mean</a:t>
            </a:r>
            <a:r>
              <a:rPr lang="en-US" altLang="zh-CN" sz="1400" dirty="0"/>
              <a:t>(axis=1)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显示各地区十年的平均水资源总量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/>
              <a:t>print(</a:t>
            </a:r>
            <a:r>
              <a:rPr lang="en-US" altLang="zh-CN" sz="1400" dirty="0" err="1"/>
              <a:t>df</a:t>
            </a:r>
            <a:r>
              <a:rPr lang="en-US" altLang="zh-CN" sz="1400" dirty="0"/>
              <a:t>[[</a:t>
            </a:r>
            <a:r>
              <a:rPr lang="zh-CN" altLang="en-US" sz="1400" dirty="0"/>
              <a:t>“地区”</a:t>
            </a:r>
            <a:r>
              <a:rPr lang="en-US" altLang="zh-CN" sz="1400" dirty="0"/>
              <a:t>,</a:t>
            </a:r>
            <a:r>
              <a:rPr lang="zh-CN" altLang="en-US" sz="1400" dirty="0"/>
              <a:t>“平均水资源总量”</a:t>
            </a:r>
            <a:r>
              <a:rPr lang="en-US" altLang="zh-CN" sz="1400" dirty="0"/>
              <a:t>]])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 err="1"/>
              <a:t>df.to_csv</a:t>
            </a:r>
            <a:r>
              <a:rPr lang="en-US" altLang="zh-CN" sz="1400" dirty="0"/>
              <a:t>(</a:t>
            </a:r>
            <a:r>
              <a:rPr lang="zh-CN" altLang="en-US" sz="1400" dirty="0"/>
              <a:t>“</a:t>
            </a:r>
            <a:r>
              <a:rPr lang="en-US" altLang="zh-CN" sz="1400" dirty="0"/>
              <a:t>nsbd_avg.csv</a:t>
            </a:r>
            <a:r>
              <a:rPr lang="zh-CN" altLang="en-US" sz="1400" dirty="0"/>
              <a:t> ”</a:t>
            </a:r>
            <a:r>
              <a:rPr lang="en-US" altLang="zh-CN" sz="1400" dirty="0"/>
              <a:t>, encoding=</a:t>
            </a:r>
            <a:r>
              <a:rPr lang="zh-CN" altLang="en-US" sz="1400" dirty="0"/>
              <a:t>“</a:t>
            </a:r>
            <a:r>
              <a:rPr lang="en-US" altLang="zh-CN" sz="1400" dirty="0" err="1" smtClean="0"/>
              <a:t>gbk</a:t>
            </a:r>
            <a:r>
              <a:rPr lang="zh-CN" altLang="en-US" sz="1400" dirty="0" smtClean="0"/>
              <a:t> ”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float_format</a:t>
            </a:r>
            <a:r>
              <a:rPr lang="en-US" altLang="zh-CN" sz="1400" dirty="0"/>
              <a:t>=</a:t>
            </a:r>
            <a:r>
              <a:rPr lang="zh-CN" altLang="en-US" sz="1400" dirty="0"/>
              <a:t>“</a:t>
            </a:r>
            <a:r>
              <a:rPr lang="en-US" altLang="zh-CN" sz="1400" dirty="0"/>
              <a:t>%.</a:t>
            </a:r>
            <a:r>
              <a:rPr lang="en-US" altLang="zh-CN" sz="1400" dirty="0" smtClean="0"/>
              <a:t>3f</a:t>
            </a:r>
            <a:r>
              <a:rPr lang="zh-CN" altLang="en-US" sz="1400" dirty="0" smtClean="0"/>
              <a:t> ”</a:t>
            </a:r>
            <a:r>
              <a:rPr lang="en-US" altLang="zh-CN" sz="1400" dirty="0"/>
              <a:t>)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2"/>
            <a:ext cx="8678007" cy="502798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74549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小结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数据分析的概念、意义、方法及应用。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74549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我们从国家统计数据中还可以获取大量数据，如用水结构、产业结构和污水处理率等，感兴趣的同学可以探讨，除了南水北调，还有没有其他办法解决京津冀的缺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水问题？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4789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3.3.1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9582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南水北调是一项伟大的工程。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南水北调的必要性，用数据说明。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用适当的计算方法与工具对收集来的数据进行处理，提取有用信息，形成结论从而支持决策。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分析水资源数据，论证南水北调的必要性。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745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请举例说明生活中数据分析有什么作用？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例如：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从刚刚过去的期中考试的分数中，如何获取有用信息？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……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74549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数据分析的作用？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了解事物的现状。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剖析事物的发展历程。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预测事物的未来走向。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74549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数据分析的常用方法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对比分析法。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平均分析法。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结构分析法。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3930" y="2890391"/>
            <a:ext cx="5196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讨论：如何分析数据论证“南水北调”工程必要性？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49" y="184280"/>
            <a:ext cx="6272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042" y="2484029"/>
            <a:ext cx="8099076" cy="2451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北京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天津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、河北、河南、湖北沿线的水资源数据的对比。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五省市人均水资源数据对比。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五省市水资源结构分布占比。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五省市水资源消耗占比。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408</Words>
  <Application>Microsoft Office PowerPoint</Application>
  <PresentationFormat>全屏显示(4:3)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楷体_GB2312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108</cp:revision>
  <dcterms:created xsi:type="dcterms:W3CDTF">2019-04-15T01:46:00Z</dcterms:created>
  <dcterms:modified xsi:type="dcterms:W3CDTF">2019-08-29T09:37:06Z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