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68" r:id="rId3"/>
    <p:sldId id="257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63" r:id="rId21"/>
  </p:sldIdLst>
  <p:sldSz cx="9144000" cy="6858000" type="screen4x3"/>
  <p:notesSz cx="6858000" cy="9144000"/>
  <p:embeddedFontLst>
    <p:embeddedFont>
      <p:font typeface="楷体_GB2312" panose="02010609030101010101" pitchFamily="49" charset="-122"/>
      <p:regular r:id="rId26"/>
    </p:embeddedFont>
    <p:embeddedFont>
      <p:font typeface="微软雅黑" panose="020B0503020204020204" charset="-122"/>
      <p:regular r:id="rId27"/>
    </p:embeddedFont>
    <p:embeddedFont>
      <p:font typeface="Simplified Arabic" panose="02020603050405020304" pitchFamily="18" charset="-78"/>
      <p:regular r:id="rId28"/>
    </p:embeddedFont>
    <p:embeddedFont>
      <p:font typeface="Calibri Light" panose="020F0302020204030204" charset="0"/>
      <p:regular r:id="rId29"/>
      <p:italic r:id="rId30"/>
    </p:embeddedFont>
    <p:embeddedFont>
      <p:font typeface="Calibri" panose="020F0502020204030204" charset="0"/>
      <p:regular r:id="rId31"/>
      <p:bold r:id="rId32"/>
      <p:italic r:id="rId33"/>
      <p:boldItalic r:id="rId34"/>
    </p:embeddedFont>
  </p:embeddedFontLst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杨聪晖" initials="杨聪晖" lastIdx="1" clrIdx="0"/>
  <p:cmAuthor id="2" name="xiangyuanhong" initials="x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545F"/>
    <a:srgbClr val="5EB6E8"/>
    <a:srgbClr val="62C5DC"/>
    <a:srgbClr val="466E8C"/>
    <a:srgbClr val="7BA9CA"/>
    <a:srgbClr val="F2F2F2"/>
    <a:srgbClr val="508EFF"/>
    <a:srgbClr val="BB9F7A"/>
    <a:srgbClr val="649788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1" autoAdjust="0"/>
    <p:restoredTop sz="92033" autoAdjust="0"/>
  </p:normalViewPr>
  <p:slideViewPr>
    <p:cSldViewPr snapToGrid="0" showGuides="1">
      <p:cViewPr varScale="1">
        <p:scale>
          <a:sx n="100" d="100"/>
          <a:sy n="100" d="100"/>
        </p:scale>
        <p:origin x="139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gs" Target="tags/tag1.xml"/><Relationship Id="rId34" Type="http://schemas.openxmlformats.org/officeDocument/2006/relationships/font" Target="fonts/font9.fntdata"/><Relationship Id="rId33" Type="http://schemas.openxmlformats.org/officeDocument/2006/relationships/font" Target="fonts/font8.fntdata"/><Relationship Id="rId32" Type="http://schemas.openxmlformats.org/officeDocument/2006/relationships/font" Target="fonts/font7.fntdata"/><Relationship Id="rId31" Type="http://schemas.openxmlformats.org/officeDocument/2006/relationships/font" Target="fonts/font6.fntdata"/><Relationship Id="rId30" Type="http://schemas.openxmlformats.org/officeDocument/2006/relationships/font" Target="fonts/font5.fntdata"/><Relationship Id="rId3" Type="http://schemas.openxmlformats.org/officeDocument/2006/relationships/slide" Target="slides/slide1.xml"/><Relationship Id="rId29" Type="http://schemas.openxmlformats.org/officeDocument/2006/relationships/font" Target="fonts/font4.fntdata"/><Relationship Id="rId28" Type="http://schemas.openxmlformats.org/officeDocument/2006/relationships/font" Target="fonts/font3.fntdata"/><Relationship Id="rId27" Type="http://schemas.openxmlformats.org/officeDocument/2006/relationships/font" Target="fonts/font2.fntdata"/><Relationship Id="rId26" Type="http://schemas.openxmlformats.org/officeDocument/2006/relationships/font" Target="fonts/font1.fntdata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13160-C854-4C5D-BE71-81B558B848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A2FEA-6412-488D-BE65-011F74FA7FE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A2FEA-6412-488D-BE65-011F74FA7F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122464" y="5743939"/>
            <a:ext cx="1538459" cy="1455746"/>
          </a:xfrm>
          <a:prstGeom prst="rect">
            <a:avLst/>
          </a:prstGeom>
          <a:blipFill>
            <a:blip r:embed="rId2" cstate="print">
              <a:alphaModFix amt="8000"/>
              <a:lum bright="70000" contrast="-7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</a:fld>
            <a:endParaRPr lang="zh-CN" altLang="en-US"/>
          </a:p>
        </p:txBody>
      </p:sp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10C6A-1790-43CC-A551-D863ABA546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7BAD4-E04C-445F-81CE-722F526F02A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hyperlink" Target="&#25968;&#25454;&#21487;&#35270;&#21270;&#31616;&#20171;.mp4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:\2019人教音像社\信息技术\设计图【待补充】\图片2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315" y="-61612"/>
            <a:ext cx="9401398" cy="696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59" y="6206704"/>
            <a:ext cx="2635423" cy="3126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72" y="6171070"/>
            <a:ext cx="2615134" cy="348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5749" y="184280"/>
            <a:ext cx="67299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3.3.2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数据可视化</a:t>
            </a:r>
            <a:endParaRPr lang="zh-CN" altLang="en-US" sz="4000" b="1" kern="0" dirty="0">
              <a:solidFill>
                <a:srgbClr val="466E8C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+mj-cs"/>
            </a:endParaRPr>
          </a:p>
        </p:txBody>
      </p:sp>
      <p:pic>
        <p:nvPicPr>
          <p:cNvPr id="3" name="图片 2">
            <a:hlinkClick r:id="rId1" tooltip="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1268730"/>
            <a:ext cx="7048500" cy="43205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812415" y="5735955"/>
            <a:ext cx="401256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请在幻灯片播放模式下观看视频</a:t>
            </a:r>
            <a:endParaRPr lang="zh-CN" altLang="en-US" sz="20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5749" y="184280"/>
            <a:ext cx="67299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3.3.2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数据可视化</a:t>
            </a:r>
            <a:endParaRPr lang="zh-CN" altLang="en-US" sz="4000" b="1" kern="0" dirty="0">
              <a:solidFill>
                <a:srgbClr val="466E8C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+mj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8815" y="1047501"/>
            <a:ext cx="5686532" cy="73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思考并回答</a:t>
            </a:r>
            <a:endParaRPr lang="en-US" altLang="zh-CN" sz="3200" dirty="0">
              <a:solidFill>
                <a:srgbClr val="466E8C"/>
              </a:solidFill>
              <a:effectLst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74515" y="3424406"/>
            <a:ext cx="75114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zh-CN" altLang="en-US" dirty="0"/>
              <a:t>　　使用</a:t>
            </a:r>
            <a:r>
              <a:rPr lang="en-US" altLang="zh-CN" dirty="0" err="1"/>
              <a:t>Echarts</a:t>
            </a:r>
            <a:r>
              <a:rPr lang="zh-CN" altLang="en-US" dirty="0"/>
              <a:t>在线平台生成数据可视化图表有什么优点和缺点？</a:t>
            </a:r>
            <a:endParaRPr lang="zh-CN" altLang="en-US" dirty="0"/>
          </a:p>
        </p:txBody>
      </p:sp>
      <p:sp>
        <p:nvSpPr>
          <p:cNvPr id="7" name="等腰三角形 8"/>
          <p:cNvSpPr/>
          <p:nvPr/>
        </p:nvSpPr>
        <p:spPr>
          <a:xfrm rot="5400000">
            <a:off x="508266" y="1404476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8" name="任意多边形 16"/>
          <p:cNvSpPr/>
          <p:nvPr/>
        </p:nvSpPr>
        <p:spPr>
          <a:xfrm rot="10800000" flipH="1">
            <a:off x="232996" y="1992084"/>
            <a:ext cx="8678007" cy="4648201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5"/>
          <p:cNvSpPr txBox="1"/>
          <p:nvPr/>
        </p:nvSpPr>
        <p:spPr>
          <a:xfrm>
            <a:off x="774514" y="3985998"/>
            <a:ext cx="7626535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zh-CN" altLang="en-US" dirty="0"/>
              <a:t>　　如果想制作出符合项目需求的数据可视化形式，是否可以借助其他工具？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5749" y="184280"/>
            <a:ext cx="67299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3.3.2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数据可视化</a:t>
            </a:r>
            <a:endParaRPr lang="zh-CN" altLang="en-US" sz="4000" b="1" kern="0" dirty="0">
              <a:solidFill>
                <a:srgbClr val="466E8C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+mj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8815" y="1047501"/>
            <a:ext cx="5686532" cy="73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学生活动</a:t>
            </a:r>
            <a:endParaRPr lang="en-US" altLang="zh-CN" sz="3200" dirty="0">
              <a:solidFill>
                <a:srgbClr val="466E8C"/>
              </a:solidFill>
              <a:effectLst/>
            </a:endParaRPr>
          </a:p>
        </p:txBody>
      </p:sp>
      <p:sp>
        <p:nvSpPr>
          <p:cNvPr id="7" name="等腰三角形 8"/>
          <p:cNvSpPr/>
          <p:nvPr/>
        </p:nvSpPr>
        <p:spPr>
          <a:xfrm rot="5400000">
            <a:off x="508266" y="1404476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8" name="任意多边形 16"/>
          <p:cNvSpPr/>
          <p:nvPr/>
        </p:nvSpPr>
        <p:spPr>
          <a:xfrm rot="10800000" flipH="1">
            <a:off x="232996" y="1992084"/>
            <a:ext cx="8678007" cy="4648201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5"/>
          <p:cNvSpPr txBox="1"/>
          <p:nvPr/>
        </p:nvSpPr>
        <p:spPr>
          <a:xfrm>
            <a:off x="888815" y="2849234"/>
            <a:ext cx="7752360" cy="29330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 algn="just">
              <a:spcAft>
                <a:spcPts val="1000"/>
              </a:spcAft>
              <a:buNone/>
            </a:pPr>
            <a:r>
              <a:rPr lang="zh-CN" altLang="en-US" dirty="0">
                <a:solidFill>
                  <a:srgbClr val="FF0000"/>
                </a:solidFill>
              </a:rPr>
              <a:t>　　小组活动二（教科书第</a:t>
            </a:r>
            <a:r>
              <a:rPr lang="en-US" altLang="zh-CN" dirty="0">
                <a:solidFill>
                  <a:srgbClr val="FF0000"/>
                </a:solidFill>
              </a:rPr>
              <a:t>122</a:t>
            </a:r>
            <a:r>
              <a:rPr lang="zh-CN" altLang="en-US" dirty="0">
                <a:solidFill>
                  <a:srgbClr val="FF0000"/>
                </a:solidFill>
              </a:rPr>
              <a:t>页）：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indent="0" algn="just">
              <a:spcAft>
                <a:spcPts val="1000"/>
              </a:spcAft>
              <a:buNone/>
            </a:pPr>
            <a:r>
              <a:rPr lang="zh-CN" altLang="en-US" dirty="0">
                <a:solidFill>
                  <a:srgbClr val="FF0000"/>
                </a:solidFill>
              </a:rPr>
              <a:t>　　</a:t>
            </a:r>
            <a:r>
              <a:rPr lang="zh-CN" altLang="en-US" dirty="0"/>
              <a:t>活动主题：编写程序为</a:t>
            </a:r>
            <a:r>
              <a:rPr lang="en-US" altLang="zh-CN" dirty="0"/>
              <a:t>《</a:t>
            </a:r>
            <a:r>
              <a:rPr lang="zh-CN" altLang="en-US" dirty="0"/>
              <a:t>新一代人工智能发展规划</a:t>
            </a:r>
            <a:r>
              <a:rPr lang="en-US" altLang="zh-CN" dirty="0"/>
              <a:t>》</a:t>
            </a:r>
            <a:r>
              <a:rPr lang="zh-CN" altLang="en-US" dirty="0"/>
              <a:t>制作词云。</a:t>
            </a:r>
            <a:endParaRPr lang="zh-CN" altLang="en-US" dirty="0"/>
          </a:p>
          <a:p>
            <a:pPr marL="0" indent="0" algn="just">
              <a:spcAft>
                <a:spcPts val="1000"/>
              </a:spcAft>
              <a:buNone/>
            </a:pPr>
            <a:r>
              <a:rPr lang="zh-CN" altLang="en-US" dirty="0"/>
              <a:t>　　活动内容：</a:t>
            </a:r>
            <a:r>
              <a:t>学习</a:t>
            </a:r>
            <a:r>
              <a:rPr lang="zh-CN"/>
              <a:t>教科书</a:t>
            </a:r>
            <a:r>
              <a:t>第119页“用词云将数据可视化”和第121页技术支持</a:t>
            </a:r>
            <a:r>
              <a:rPr lang="en-US"/>
              <a:t>“</a:t>
            </a:r>
            <a:r>
              <a:t>制作词云使用的库和函数”的相关内容，了解词云的概念、作用、表现方式和编程实现方法，以小组为单位编写程序为《新一代人工智能发展规划》制作词云，并提交</a:t>
            </a:r>
            <a:r>
              <a:rPr lang="en-US"/>
              <a:t>“</a:t>
            </a:r>
            <a:r>
              <a:t>词云制作实验报告</a:t>
            </a:r>
            <a:r>
              <a:rPr lang="en-US"/>
              <a:t>”</a:t>
            </a:r>
            <a: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5749" y="184280"/>
            <a:ext cx="67299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3.3.2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数据可视化</a:t>
            </a:r>
            <a:endParaRPr lang="zh-CN" altLang="en-US" sz="4000" b="1" kern="0" dirty="0">
              <a:solidFill>
                <a:srgbClr val="466E8C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+mj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8815" y="1047501"/>
            <a:ext cx="5686532" cy="73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项目活动</a:t>
            </a:r>
            <a:endParaRPr lang="en-US" altLang="zh-CN" sz="3200" dirty="0">
              <a:solidFill>
                <a:srgbClr val="466E8C"/>
              </a:solidFill>
              <a:effectLst/>
            </a:endParaRPr>
          </a:p>
        </p:txBody>
      </p:sp>
      <p:sp>
        <p:nvSpPr>
          <p:cNvPr id="7" name="等腰三角形 8"/>
          <p:cNvSpPr/>
          <p:nvPr/>
        </p:nvSpPr>
        <p:spPr>
          <a:xfrm rot="5400000">
            <a:off x="508266" y="1404476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8" name="任意多边形 16"/>
          <p:cNvSpPr/>
          <p:nvPr/>
        </p:nvSpPr>
        <p:spPr>
          <a:xfrm rot="10800000" flipH="1">
            <a:off x="232996" y="1992084"/>
            <a:ext cx="8678007" cy="4648201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5"/>
          <p:cNvSpPr txBox="1"/>
          <p:nvPr/>
        </p:nvSpPr>
        <p:spPr>
          <a:xfrm>
            <a:off x="888815" y="2477759"/>
            <a:ext cx="7752360" cy="318960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zh-CN" altLang="en-US" dirty="0">
                <a:solidFill>
                  <a:srgbClr val="FF0000"/>
                </a:solidFill>
              </a:rPr>
              <a:t>　　项目活动：完成项目数据分析及可视化（教科书第</a:t>
            </a:r>
            <a:r>
              <a:rPr lang="en-US" altLang="zh-CN" dirty="0">
                <a:solidFill>
                  <a:srgbClr val="FF0000"/>
                </a:solidFill>
              </a:rPr>
              <a:t>123</a:t>
            </a:r>
            <a:r>
              <a:rPr lang="zh-CN" altLang="en-US" dirty="0">
                <a:solidFill>
                  <a:srgbClr val="FF0000"/>
                </a:solidFill>
              </a:rPr>
              <a:t>页）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zh-CN" altLang="en-US" dirty="0">
                <a:solidFill>
                  <a:srgbClr val="FF0000"/>
                </a:solidFill>
              </a:rPr>
              <a:t>　　</a:t>
            </a:r>
            <a:r>
              <a:rPr lang="zh-CN" altLang="en-US" dirty="0"/>
              <a:t>活动主题：完成项目数据分析及可视化。</a:t>
            </a:r>
            <a:endParaRPr lang="zh-CN" altLang="en-US" dirty="0"/>
          </a:p>
          <a:p>
            <a:pPr marL="0" indent="0">
              <a:spcAft>
                <a:spcPts val="1000"/>
              </a:spcAft>
              <a:buNone/>
            </a:pPr>
            <a:r>
              <a:rPr lang="zh-CN" altLang="en-US" dirty="0"/>
              <a:t>　　活动内容：</a:t>
            </a:r>
            <a:endParaRPr lang="zh-CN" altLang="en-US" dirty="0"/>
          </a:p>
          <a:p>
            <a:pPr marL="0" indent="0">
              <a:spcAft>
                <a:spcPts val="1000"/>
              </a:spcAft>
              <a:buNone/>
            </a:pPr>
            <a:r>
              <a:rPr lang="en-US" altLang="zh-CN" dirty="0"/>
              <a:t>    1.在前面完成项目数据分析的基础上，展开小组讨论，为所分析的数据选用恰当的数据可视化形式。</a:t>
            </a:r>
            <a:endParaRPr lang="en-US" altLang="zh-CN" dirty="0"/>
          </a:p>
          <a:p>
            <a:pPr marL="0" indent="0">
              <a:spcAft>
                <a:spcPts val="1000"/>
              </a:spcAft>
              <a:buNone/>
            </a:pPr>
            <a:r>
              <a:rPr lang="en-US" altLang="zh-CN" dirty="0"/>
              <a:t>    2.</a:t>
            </a:r>
            <a:r>
              <a:rPr lang="en-US" altLang="zh-CN" dirty="0">
                <a:sym typeface="+mn-ea"/>
              </a:rPr>
              <a:t>上网</a:t>
            </a:r>
            <a:r>
              <a:rPr lang="zh-CN" altLang="en-US" dirty="0">
                <a:sym typeface="+mn-ea"/>
              </a:rPr>
              <a:t>了解</a:t>
            </a:r>
            <a:r>
              <a:rPr lang="en-US" altLang="zh-CN" dirty="0">
                <a:sym typeface="+mn-ea"/>
              </a:rPr>
              <a:t>m</a:t>
            </a:r>
            <a:r>
              <a:rPr lang="en-US" altLang="zh-CN" dirty="0"/>
              <a:t>atplotlib模块</a:t>
            </a:r>
            <a:r>
              <a:rPr lang="zh-CN" altLang="en-US" dirty="0"/>
              <a:t>的用法介绍</a:t>
            </a:r>
            <a:r>
              <a:rPr lang="en-US" altLang="zh-CN" dirty="0"/>
              <a:t>，编程或使用其他工具实现数据可视化，并完成“项目数据分析方法和可视化实验报告”。</a:t>
            </a:r>
            <a:endParaRPr lang="en-US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5749" y="184280"/>
            <a:ext cx="67299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3.3.2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数据可视化</a:t>
            </a:r>
            <a:endParaRPr lang="zh-CN" altLang="en-US" sz="4000" b="1" kern="0" dirty="0">
              <a:solidFill>
                <a:srgbClr val="466E8C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+mj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8815" y="1047501"/>
            <a:ext cx="5686532" cy="73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展示与评价</a:t>
            </a:r>
            <a:endParaRPr lang="en-US" altLang="zh-CN" sz="3200" dirty="0">
              <a:solidFill>
                <a:srgbClr val="466E8C"/>
              </a:solidFill>
              <a:effectLst/>
            </a:endParaRPr>
          </a:p>
        </p:txBody>
      </p:sp>
      <p:sp>
        <p:nvSpPr>
          <p:cNvPr id="7" name="等腰三角形 8"/>
          <p:cNvSpPr/>
          <p:nvPr/>
        </p:nvSpPr>
        <p:spPr>
          <a:xfrm rot="5400000">
            <a:off x="508266" y="1404476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8" name="任意多边形 16"/>
          <p:cNvSpPr/>
          <p:nvPr/>
        </p:nvSpPr>
        <p:spPr>
          <a:xfrm rot="10800000" flipH="1">
            <a:off x="232996" y="1992084"/>
            <a:ext cx="8678007" cy="4648201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5"/>
          <p:cNvSpPr txBox="1"/>
          <p:nvPr/>
        </p:nvSpPr>
        <p:spPr>
          <a:xfrm>
            <a:off x="889000" y="2576830"/>
            <a:ext cx="7625715" cy="206629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zh-CN" altLang="en-US" dirty="0"/>
              <a:t>　　各小组展示本组的</a:t>
            </a:r>
            <a:r>
              <a:rPr lang="en-US" altLang="zh-CN" dirty="0"/>
              <a:t>“</a:t>
            </a:r>
            <a:r>
              <a:rPr lang="zh-CN" altLang="en-US" dirty="0"/>
              <a:t>项目数据分析方法和可视化实验报告</a:t>
            </a:r>
            <a:r>
              <a:rPr lang="en-US" altLang="zh-CN" dirty="0"/>
              <a:t>”</a:t>
            </a:r>
            <a:r>
              <a:rPr lang="zh-CN" altLang="en-US" dirty="0"/>
              <a:t>，介绍选择可视化形式的原因、使用的工具或技术手段以及带来的社会影响和价值等。</a:t>
            </a:r>
            <a:endParaRPr lang="en-US" altLang="zh-CN" dirty="0"/>
          </a:p>
          <a:p>
            <a:pPr marL="0" indent="0">
              <a:spcAft>
                <a:spcPts val="1000"/>
              </a:spcAft>
              <a:buNone/>
            </a:pPr>
            <a:r>
              <a:rPr lang="zh-CN" altLang="en-US" dirty="0"/>
              <a:t>　　对照</a:t>
            </a:r>
            <a:r>
              <a:rPr lang="en-US" altLang="zh-CN" dirty="0"/>
              <a:t>“</a:t>
            </a:r>
            <a:r>
              <a:rPr lang="zh-CN" altLang="en-US" dirty="0"/>
              <a:t>数据可视化评价量规表</a:t>
            </a:r>
            <a:r>
              <a:rPr lang="en-US" altLang="zh-CN" dirty="0"/>
              <a:t>”</a:t>
            </a:r>
            <a:r>
              <a:rPr lang="zh-CN" altLang="en-US" dirty="0"/>
              <a:t>中的内容，各组之间展开互评，指出其他小组的优点，并对其他小组的不足之处提出修改意见。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5749" y="184280"/>
            <a:ext cx="67299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3.3.2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数据可视化</a:t>
            </a:r>
            <a:endParaRPr lang="zh-CN" altLang="en-US" sz="4000" b="1" kern="0" dirty="0">
              <a:solidFill>
                <a:srgbClr val="466E8C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+mj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8815" y="1047501"/>
            <a:ext cx="5686532" cy="73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小组活动</a:t>
            </a:r>
            <a:endParaRPr lang="en-US" altLang="zh-CN" sz="3200" dirty="0">
              <a:solidFill>
                <a:srgbClr val="466E8C"/>
              </a:solidFill>
              <a:effectLst/>
            </a:endParaRPr>
          </a:p>
        </p:txBody>
      </p:sp>
      <p:sp>
        <p:nvSpPr>
          <p:cNvPr id="7" name="等腰三角形 8"/>
          <p:cNvSpPr/>
          <p:nvPr/>
        </p:nvSpPr>
        <p:spPr>
          <a:xfrm rot="5400000">
            <a:off x="508266" y="1404476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8" name="任意多边形 16"/>
          <p:cNvSpPr/>
          <p:nvPr/>
        </p:nvSpPr>
        <p:spPr>
          <a:xfrm rot="10800000" flipH="1">
            <a:off x="232996" y="1992084"/>
            <a:ext cx="8678007" cy="4648201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5"/>
          <p:cNvSpPr txBox="1"/>
          <p:nvPr/>
        </p:nvSpPr>
        <p:spPr>
          <a:xfrm>
            <a:off x="990600" y="2516404"/>
            <a:ext cx="7195458" cy="23228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zh-CN" altLang="en-US" dirty="0">
                <a:solidFill>
                  <a:srgbClr val="FF0000"/>
                </a:solidFill>
              </a:rPr>
              <a:t>　　小组活动三：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zh-CN" altLang="en-US" dirty="0"/>
              <a:t>　　活动主题：修改与完善。</a:t>
            </a:r>
            <a:endParaRPr lang="zh-CN" altLang="en-US" dirty="0"/>
          </a:p>
          <a:p>
            <a:pPr marL="0" indent="0">
              <a:spcAft>
                <a:spcPts val="1000"/>
              </a:spcAft>
              <a:buNone/>
            </a:pPr>
            <a:r>
              <a:rPr lang="zh-CN" altLang="en-US" dirty="0"/>
              <a:t>　　活动内容：各小组根据展示与评价结果，修改和完善本组的</a:t>
            </a:r>
            <a:r>
              <a:rPr lang="en-US" altLang="zh-CN" dirty="0"/>
              <a:t>“</a:t>
            </a:r>
            <a:r>
              <a:rPr lang="zh-CN" altLang="en-US" dirty="0"/>
              <a:t>项目数据分析方法和可视化实验报告</a:t>
            </a:r>
            <a:r>
              <a:rPr lang="en-US" altLang="zh-CN" dirty="0"/>
              <a:t>”</a:t>
            </a:r>
            <a:r>
              <a:rPr lang="zh-CN" altLang="en-US" dirty="0"/>
              <a:t>。</a:t>
            </a:r>
            <a:endParaRPr lang="zh-CN" altLang="en-US" dirty="0"/>
          </a:p>
          <a:p>
            <a:pPr marL="0" indent="0">
              <a:spcAft>
                <a:spcPts val="1000"/>
              </a:spcAft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5749" y="184280"/>
            <a:ext cx="67299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3.3.2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数据可视化</a:t>
            </a:r>
            <a:endParaRPr lang="zh-CN" altLang="en-US" sz="4000" b="1" kern="0" dirty="0">
              <a:solidFill>
                <a:srgbClr val="466E8C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+mj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8815" y="1047501"/>
            <a:ext cx="5686532" cy="73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数据可视化学习总结</a:t>
            </a:r>
            <a:endParaRPr lang="en-US" altLang="zh-CN" sz="3200" dirty="0">
              <a:solidFill>
                <a:srgbClr val="466E8C"/>
              </a:solidFill>
              <a:effectLst/>
            </a:endParaRPr>
          </a:p>
        </p:txBody>
      </p:sp>
      <p:sp>
        <p:nvSpPr>
          <p:cNvPr id="7" name="等腰三角形 8"/>
          <p:cNvSpPr/>
          <p:nvPr/>
        </p:nvSpPr>
        <p:spPr>
          <a:xfrm rot="5400000">
            <a:off x="508266" y="1404476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8" name="任意多边形 16"/>
          <p:cNvSpPr/>
          <p:nvPr/>
        </p:nvSpPr>
        <p:spPr>
          <a:xfrm rot="10800000" flipH="1">
            <a:off x="232996" y="1992084"/>
            <a:ext cx="8678007" cy="4648201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2405803" y="2562116"/>
            <a:ext cx="5770796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>
              <a:defRPr sz="24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>
              <a:defRPr sz="24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eaLnBrk="0" hangingPunct="0"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eaLnBrk="0" hangingPunct="0"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eaLnBrk="0" hangingPunct="0"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eaLnBrk="0" hangingPunct="0"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楷体_GB2312" panose="02010609030101010101" pitchFamily="49" charset="-122"/>
                <a:cs typeface="Simplified Arabic" panose="02020603050405020304" pitchFamily="18" charset="-78"/>
              </a:rPr>
              <a:t>       数据可视化是指以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楷体_GB2312" panose="02010609030101010101" pitchFamily="49" charset="-122"/>
                <a:cs typeface="Simplified Arabic" panose="02020603050405020304" pitchFamily="18" charset="-78"/>
              </a:rPr>
              <a:t>图形、图像和动画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楷体_GB2312" panose="02010609030101010101" pitchFamily="49" charset="-122"/>
                <a:cs typeface="Simplified Arabic" panose="02020603050405020304" pitchFamily="18" charset="-78"/>
              </a:rPr>
              <a:t>等方式直观生动地呈现数据及数据分析结果，揭示数据之间的关系、趋势和规律等。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charset="-122"/>
              <a:ea typeface="楷体_GB2312" panose="02010609030101010101" pitchFamily="49" charset="-122"/>
              <a:cs typeface="Simplified Arabic" panose="02020603050405020304" pitchFamily="18" charset="-78"/>
            </a:endParaRPr>
          </a:p>
        </p:txBody>
      </p:sp>
      <p:sp>
        <p:nvSpPr>
          <p:cNvPr id="11" name="文本框 4"/>
          <p:cNvSpPr txBox="1">
            <a:spLocks noChangeArrowheads="1"/>
          </p:cNvSpPr>
          <p:nvPr/>
        </p:nvSpPr>
        <p:spPr bwMode="auto">
          <a:xfrm>
            <a:off x="2405743" y="4672122"/>
            <a:ext cx="5769428" cy="95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>
              <a:defRPr sz="24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>
              <a:defRPr sz="24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eaLnBrk="0" hangingPunct="0"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eaLnBrk="0" hangingPunct="0"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eaLnBrk="0" hangingPunct="0"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eaLnBrk="0" hangingPunct="0"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楷体_GB2312" panose="02010609030101010101" pitchFamily="49" charset="-122"/>
                <a:cs typeface="Simplified Arabic" panose="02020603050405020304" pitchFamily="18" charset="-78"/>
              </a:rPr>
              <a:t>       能够观察事物变化的趋势、揭示想法和关系、总结或汇聚数据、形成论点或意见等。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charset="-122"/>
              <a:ea typeface="楷体_GB2312" panose="02010609030101010101" pitchFamily="49" charset="-122"/>
              <a:cs typeface="Simplified Arabic" panose="02020603050405020304" pitchFamily="18" charset="-78"/>
            </a:endParaRPr>
          </a:p>
        </p:txBody>
      </p:sp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712107" y="2954482"/>
            <a:ext cx="1000125" cy="49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>
              <a:defRPr sz="24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>
              <a:defRPr sz="24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eaLnBrk="0" hangingPunct="0"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eaLnBrk="0" hangingPunct="0"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eaLnBrk="0" hangingPunct="0"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eaLnBrk="0" hangingPunct="0"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楷体_GB2312" panose="02010609030101010101" pitchFamily="49" charset="-122"/>
                <a:cs typeface="Simplified Arabic" panose="02020603050405020304" pitchFamily="18" charset="-78"/>
              </a:rPr>
              <a:t>概念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charset="-122"/>
              <a:ea typeface="楷体_GB2312" panose="02010609030101010101" pitchFamily="49" charset="-122"/>
              <a:cs typeface="Simplified Arabic" panose="02020603050405020304" pitchFamily="18" charset="-78"/>
            </a:endParaRPr>
          </a:p>
        </p:txBody>
      </p:sp>
      <p:sp>
        <p:nvSpPr>
          <p:cNvPr id="13" name="文本框 3"/>
          <p:cNvSpPr txBox="1">
            <a:spLocks noChangeArrowheads="1"/>
          </p:cNvSpPr>
          <p:nvPr/>
        </p:nvSpPr>
        <p:spPr bwMode="auto">
          <a:xfrm>
            <a:off x="743857" y="4788263"/>
            <a:ext cx="1000125" cy="49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>
              <a:defRPr sz="24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>
              <a:defRPr sz="24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eaLnBrk="0" hangingPunct="0"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eaLnBrk="0" hangingPunct="0"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eaLnBrk="0" hangingPunct="0"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eaLnBrk="0" hangingPunct="0"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楷体_GB2312" panose="02010609030101010101" pitchFamily="49" charset="-122"/>
                <a:cs typeface="Simplified Arabic" panose="02020603050405020304" pitchFamily="18" charset="-78"/>
              </a:rPr>
              <a:t>作用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charset="-122"/>
              <a:ea typeface="楷体_GB2312" panose="02010609030101010101" pitchFamily="49" charset="-122"/>
              <a:cs typeface="Simplified Arabic" panose="02020603050405020304" pitchFamily="18" charset="-78"/>
            </a:endParaRPr>
          </a:p>
        </p:txBody>
      </p:sp>
      <p:sp>
        <p:nvSpPr>
          <p:cNvPr id="15" name="右箭头 1"/>
          <p:cNvSpPr>
            <a:spLocks noChangeArrowheads="1"/>
          </p:cNvSpPr>
          <p:nvPr/>
        </p:nvSpPr>
        <p:spPr bwMode="auto">
          <a:xfrm>
            <a:off x="1559832" y="3156318"/>
            <a:ext cx="574675" cy="272682"/>
          </a:xfrm>
          <a:prstGeom prst="rightArrow">
            <a:avLst>
              <a:gd name="adj1" fmla="val 50000"/>
              <a:gd name="adj2" fmla="val 4978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sz="2000"/>
          </a:p>
        </p:txBody>
      </p:sp>
      <p:sp>
        <p:nvSpPr>
          <p:cNvPr id="17" name="右箭头 1"/>
          <p:cNvSpPr>
            <a:spLocks noChangeArrowheads="1"/>
          </p:cNvSpPr>
          <p:nvPr/>
        </p:nvSpPr>
        <p:spPr bwMode="auto">
          <a:xfrm>
            <a:off x="1582510" y="4957336"/>
            <a:ext cx="574675" cy="272682"/>
          </a:xfrm>
          <a:prstGeom prst="rightArrow">
            <a:avLst>
              <a:gd name="adj1" fmla="val 50000"/>
              <a:gd name="adj2" fmla="val 4978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5749" y="184280"/>
            <a:ext cx="67299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3.3.2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数据可视化</a:t>
            </a:r>
            <a:endParaRPr lang="zh-CN" altLang="en-US" sz="4000" b="1" kern="0" dirty="0">
              <a:solidFill>
                <a:srgbClr val="466E8C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+mj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8815" y="1047501"/>
            <a:ext cx="5686532" cy="73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数据可视化学习总结</a:t>
            </a:r>
            <a:endParaRPr lang="en-US" altLang="zh-CN" sz="3200" dirty="0">
              <a:solidFill>
                <a:srgbClr val="466E8C"/>
              </a:solidFill>
              <a:effectLst/>
            </a:endParaRPr>
          </a:p>
        </p:txBody>
      </p:sp>
      <p:sp>
        <p:nvSpPr>
          <p:cNvPr id="7" name="等腰三角形 8"/>
          <p:cNvSpPr/>
          <p:nvPr/>
        </p:nvSpPr>
        <p:spPr>
          <a:xfrm rot="5400000">
            <a:off x="508266" y="1404476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8" name="任意多边形 16"/>
          <p:cNvSpPr/>
          <p:nvPr/>
        </p:nvSpPr>
        <p:spPr>
          <a:xfrm rot="10800000" flipH="1">
            <a:off x="232996" y="1992084"/>
            <a:ext cx="8678007" cy="4648201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3"/>
          <p:cNvSpPr txBox="1">
            <a:spLocks noChangeArrowheads="1"/>
          </p:cNvSpPr>
          <p:nvPr/>
        </p:nvSpPr>
        <p:spPr bwMode="auto">
          <a:xfrm>
            <a:off x="2405803" y="2694795"/>
            <a:ext cx="5770796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>
              <a:defRPr sz="24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>
              <a:defRPr sz="24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eaLnBrk="0" hangingPunct="0"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eaLnBrk="0" hangingPunct="0"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eaLnBrk="0" hangingPunct="0"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eaLnBrk="0" hangingPunct="0"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楷体_GB2312" panose="02010609030101010101" pitchFamily="49" charset="-122"/>
                <a:cs typeface="Simplified Arabic" panose="02020603050405020304" pitchFamily="18" charset="-78"/>
              </a:rPr>
              <a:t>　　数据可视化有多种形式，常见的有图表和词云等。实现数据可视化的方法也多种多样，如折线图、柱状图、饼图、散点图和雷达图等。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charset="-122"/>
              <a:ea typeface="楷体_GB2312" panose="02010609030101010101" pitchFamily="49" charset="-122"/>
              <a:cs typeface="Simplified Arabic" panose="02020603050405020304" pitchFamily="18" charset="-78"/>
            </a:endParaRPr>
          </a:p>
        </p:txBody>
      </p:sp>
      <p:sp>
        <p:nvSpPr>
          <p:cNvPr id="11" name="文本框 4"/>
          <p:cNvSpPr txBox="1">
            <a:spLocks noChangeArrowheads="1"/>
          </p:cNvSpPr>
          <p:nvPr/>
        </p:nvSpPr>
        <p:spPr bwMode="auto">
          <a:xfrm>
            <a:off x="2405743" y="4094099"/>
            <a:ext cx="576942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>
              <a:defRPr sz="24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>
              <a:defRPr sz="24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eaLnBrk="0" hangingPunct="0"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eaLnBrk="0" hangingPunct="0"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eaLnBrk="0" hangingPunct="0"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eaLnBrk="0" hangingPunct="0"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楷体_GB2312" panose="02010609030101010101" pitchFamily="49" charset="-122"/>
                <a:cs typeface="Simplified Arabic" panose="02020603050405020304" pitchFamily="18" charset="-78"/>
              </a:rPr>
              <a:t>　　数据分析和可视化的目的是对个人或社会产生正面的影响，以体现数据的价值性，我们要根据项目或活动的需要选用合适的可视化形式和实现方法。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charset="-122"/>
              <a:ea typeface="楷体_GB2312" panose="02010609030101010101" pitchFamily="49" charset="-122"/>
              <a:cs typeface="Simplified Arabic" panose="02020603050405020304" pitchFamily="18" charset="-78"/>
            </a:endParaRPr>
          </a:p>
        </p:txBody>
      </p:sp>
      <p:sp>
        <p:nvSpPr>
          <p:cNvPr id="12" name="文本框 3"/>
          <p:cNvSpPr txBox="1">
            <a:spLocks noChangeArrowheads="1"/>
          </p:cNvSpPr>
          <p:nvPr/>
        </p:nvSpPr>
        <p:spPr bwMode="auto">
          <a:xfrm>
            <a:off x="712107" y="2954482"/>
            <a:ext cx="1000125" cy="49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>
              <a:defRPr sz="24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>
              <a:defRPr sz="24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eaLnBrk="0" hangingPunct="0"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eaLnBrk="0" hangingPunct="0"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eaLnBrk="0" hangingPunct="0"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eaLnBrk="0" hangingPunct="0"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楷体_GB2312" panose="02010609030101010101" pitchFamily="49" charset="-122"/>
                <a:cs typeface="Simplified Arabic" panose="02020603050405020304" pitchFamily="18" charset="-78"/>
              </a:rPr>
              <a:t>实现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charset="-122"/>
              <a:ea typeface="楷体_GB2312" panose="02010609030101010101" pitchFamily="49" charset="-122"/>
              <a:cs typeface="Simplified Arabic" panose="02020603050405020304" pitchFamily="18" charset="-78"/>
            </a:endParaRPr>
          </a:p>
        </p:txBody>
      </p:sp>
      <p:sp>
        <p:nvSpPr>
          <p:cNvPr id="13" name="文本框 3"/>
          <p:cNvSpPr txBox="1">
            <a:spLocks noChangeArrowheads="1"/>
          </p:cNvSpPr>
          <p:nvPr/>
        </p:nvSpPr>
        <p:spPr bwMode="auto">
          <a:xfrm>
            <a:off x="743857" y="4788263"/>
            <a:ext cx="1000125" cy="49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1"/>
                </a:solidFill>
                <a:latin typeface="Verdana" panose="020B0604030504040204" pitchFamily="34" charset="0"/>
              </a:defRPr>
            </a:lvl1pPr>
            <a:lvl2pPr>
              <a:defRPr sz="24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>
              <a:defRPr sz="24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eaLnBrk="0" hangingPunct="0"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eaLnBrk="0" hangingPunct="0"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eaLnBrk="0" hangingPunct="0"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eaLnBrk="0" hangingPunct="0"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楷体_GB2312" panose="02010609030101010101" pitchFamily="49" charset="-122"/>
                <a:cs typeface="Simplified Arabic" panose="02020603050405020304" pitchFamily="18" charset="-78"/>
              </a:rPr>
              <a:t>意义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charset="-122"/>
              <a:ea typeface="楷体_GB2312" panose="02010609030101010101" pitchFamily="49" charset="-122"/>
              <a:cs typeface="Simplified Arabic" panose="02020603050405020304" pitchFamily="18" charset="-78"/>
            </a:endParaRPr>
          </a:p>
        </p:txBody>
      </p:sp>
      <p:sp>
        <p:nvSpPr>
          <p:cNvPr id="15" name="右箭头 1"/>
          <p:cNvSpPr>
            <a:spLocks noChangeArrowheads="1"/>
          </p:cNvSpPr>
          <p:nvPr/>
        </p:nvSpPr>
        <p:spPr bwMode="auto">
          <a:xfrm>
            <a:off x="1559832" y="3156318"/>
            <a:ext cx="574675" cy="272682"/>
          </a:xfrm>
          <a:prstGeom prst="rightArrow">
            <a:avLst>
              <a:gd name="adj1" fmla="val 50000"/>
              <a:gd name="adj2" fmla="val 4978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sz="2000"/>
          </a:p>
        </p:txBody>
      </p:sp>
      <p:sp>
        <p:nvSpPr>
          <p:cNvPr id="17" name="右箭头 1"/>
          <p:cNvSpPr>
            <a:spLocks noChangeArrowheads="1"/>
          </p:cNvSpPr>
          <p:nvPr/>
        </p:nvSpPr>
        <p:spPr bwMode="auto">
          <a:xfrm>
            <a:off x="1582510" y="4957336"/>
            <a:ext cx="574675" cy="272682"/>
          </a:xfrm>
          <a:prstGeom prst="rightArrow">
            <a:avLst>
              <a:gd name="adj1" fmla="val 50000"/>
              <a:gd name="adj2" fmla="val 4978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6675" y="2105025"/>
            <a:ext cx="9334500" cy="1704975"/>
          </a:xfrm>
          <a:prstGeom prst="rect">
            <a:avLst/>
          </a:prstGeom>
          <a:solidFill>
            <a:srgbClr val="62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904997" y="2330635"/>
            <a:ext cx="5334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 algn="dist"/>
            <a:r>
              <a:rPr lang="zh-CN" altLang="en-US" dirty="0">
                <a:solidFill>
                  <a:schemeClr val="bg1"/>
                </a:solidFill>
                <a:effectLst/>
              </a:rPr>
              <a:t>谢谢观看</a:t>
            </a:r>
            <a:endParaRPr lang="zh-CN" altLang="en-US" dirty="0">
              <a:solidFill>
                <a:schemeClr val="bg1"/>
              </a:solidFill>
              <a:effectLst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04997" y="3103556"/>
            <a:ext cx="533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000" b="1" ker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r>
              <a:rPr lang="en-US" altLang="zh-CN" sz="2000" dirty="0">
                <a:effectLst/>
              </a:rPr>
              <a:t>Thanks  for  watching</a:t>
            </a:r>
            <a:endParaRPr lang="zh-CN" altLang="en-US" sz="2000" dirty="0">
              <a:effectLst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59" y="6206704"/>
            <a:ext cx="2635423" cy="3126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72" y="6171070"/>
            <a:ext cx="2615134" cy="348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66675" y="2562225"/>
            <a:ext cx="9334500" cy="1704975"/>
          </a:xfrm>
          <a:prstGeom prst="rect">
            <a:avLst/>
          </a:prstGeom>
          <a:solidFill>
            <a:srgbClr val="62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339213" y="3060769"/>
            <a:ext cx="65227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 algn="ctr"/>
            <a:r>
              <a:rPr lang="en-US" altLang="zh-CN" dirty="0">
                <a:solidFill>
                  <a:schemeClr val="bg1"/>
                </a:solidFill>
                <a:effectLst/>
              </a:rPr>
              <a:t>3.3.2 </a:t>
            </a:r>
            <a:r>
              <a:rPr lang="zh-CN" altLang="en-US" dirty="0">
                <a:solidFill>
                  <a:schemeClr val="bg1"/>
                </a:solidFill>
                <a:effectLst/>
              </a:rPr>
              <a:t>数据可视化</a:t>
            </a:r>
            <a:endParaRPr lang="zh-CN" altLang="en-US" dirty="0">
              <a:solidFill>
                <a:schemeClr val="bg1"/>
              </a:solidFill>
              <a:effectLst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59" y="6206704"/>
            <a:ext cx="2635423" cy="3126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72" y="6171070"/>
            <a:ext cx="2615134" cy="3482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5749" y="184280"/>
            <a:ext cx="67299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3.3.2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数据可视化</a:t>
            </a:r>
            <a:endParaRPr lang="zh-CN" altLang="en-US" sz="4000" b="1" kern="0" dirty="0">
              <a:solidFill>
                <a:srgbClr val="466E8C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+mj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8815" y="1047501"/>
            <a:ext cx="5686532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情境</a:t>
            </a:r>
            <a:endParaRPr lang="en-US" altLang="zh-CN" sz="3200" dirty="0">
              <a:solidFill>
                <a:srgbClr val="466E8C"/>
              </a:solidFill>
              <a:effectLst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88815" y="2180398"/>
            <a:ext cx="73516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　以下是部分高中学生选科影响因素调查数据表。通过观察表格你能得到什么启示？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等腰三角形 8"/>
          <p:cNvSpPr/>
          <p:nvPr/>
        </p:nvSpPr>
        <p:spPr>
          <a:xfrm rot="5400000">
            <a:off x="508266" y="1404476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8" name="任意多边形 16"/>
          <p:cNvSpPr/>
          <p:nvPr/>
        </p:nvSpPr>
        <p:spPr>
          <a:xfrm rot="10800000" flipH="1">
            <a:off x="232996" y="1992085"/>
            <a:ext cx="8678007" cy="4376058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688391" y="3208407"/>
          <a:ext cx="7963807" cy="11493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8118"/>
                <a:gridCol w="952227"/>
                <a:gridCol w="845102"/>
                <a:gridCol w="749879"/>
                <a:gridCol w="970380"/>
                <a:gridCol w="631372"/>
                <a:gridCol w="751114"/>
                <a:gridCol w="903514"/>
                <a:gridCol w="664029"/>
                <a:gridCol w="898072"/>
              </a:tblGrid>
              <a:tr h="353449"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zh-CN" altLang="en-US" sz="1300" b="1" u="none" strike="noStrike" dirty="0">
                          <a:effectLst/>
                          <a:ea typeface="楷体_GB2312" panose="02010609030101010101" pitchFamily="49" charset="-122"/>
                        </a:rPr>
                        <a:t>在选择未来专业（职业）的时候，你更看重的是（      ）</a:t>
                      </a:r>
                      <a:endParaRPr lang="zh-CN" alt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marL="8945" marR="8945" marT="8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3819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u="none" strike="noStrike">
                          <a:effectLst/>
                          <a:ea typeface="楷体_GB2312" panose="02010609030101010101" pitchFamily="49" charset="-122"/>
                        </a:rPr>
                        <a:t>　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楷体_GB2312" panose="02010609030101010101" pitchFamily="49" charset="-122"/>
                      </a:endParaRPr>
                    </a:p>
                  </a:txBody>
                  <a:tcPr marL="8945" marR="8945" marT="8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u="none" strike="noStrike" dirty="0">
                          <a:effectLst/>
                          <a:ea typeface="楷体_GB2312" panose="02010609030101010101" pitchFamily="49" charset="-122"/>
                        </a:rPr>
                        <a:t>收入高、待遇好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楷体_GB2312" panose="02010609030101010101" pitchFamily="49" charset="-122"/>
                      </a:endParaRPr>
                    </a:p>
                  </a:txBody>
                  <a:tcPr marL="8945" marR="8945" marT="8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u="none" strike="noStrike" dirty="0">
                          <a:effectLst/>
                          <a:ea typeface="楷体_GB2312" panose="02010609030101010101" pitchFamily="49" charset="-122"/>
                        </a:rPr>
                        <a:t>工作稳定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楷体_GB2312" panose="02010609030101010101" pitchFamily="49" charset="-122"/>
                      </a:endParaRPr>
                    </a:p>
                  </a:txBody>
                  <a:tcPr marL="8945" marR="8945" marT="8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u="none" strike="noStrike" dirty="0">
                          <a:effectLst/>
                          <a:ea typeface="楷体_GB2312" panose="02010609030101010101" pitchFamily="49" charset="-122"/>
                        </a:rPr>
                        <a:t>符合家庭需求或期望 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楷体_GB2312" panose="02010609030101010101" pitchFamily="49" charset="-122"/>
                      </a:endParaRPr>
                    </a:p>
                  </a:txBody>
                  <a:tcPr marL="8945" marR="8945" marT="8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u="none" strike="noStrike" dirty="0">
                          <a:effectLst/>
                          <a:ea typeface="楷体_GB2312" panose="02010609030101010101" pitchFamily="49" charset="-122"/>
                        </a:rPr>
                        <a:t>不经常出差和加班、休闲时间充分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楷体_GB2312" panose="02010609030101010101" pitchFamily="49" charset="-122"/>
                      </a:endParaRPr>
                    </a:p>
                  </a:txBody>
                  <a:tcPr marL="8945" marR="8945" marT="8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u="none" strike="noStrike" dirty="0">
                          <a:effectLst/>
                          <a:ea typeface="楷体_GB2312" panose="02010609030101010101" pitchFamily="49" charset="-122"/>
                        </a:rPr>
                        <a:t>工作中人际关系和谐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楷体_GB2312" panose="02010609030101010101" pitchFamily="49" charset="-122"/>
                      </a:endParaRPr>
                    </a:p>
                  </a:txBody>
                  <a:tcPr marL="8945" marR="8945" marT="8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u="none" strike="noStrike" dirty="0">
                          <a:effectLst/>
                          <a:ea typeface="楷体_GB2312" panose="02010609030101010101" pitchFamily="49" charset="-122"/>
                        </a:rPr>
                        <a:t>工作内容符合兴趣爱好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楷体_GB2312" panose="02010609030101010101" pitchFamily="49" charset="-122"/>
                      </a:endParaRPr>
                    </a:p>
                  </a:txBody>
                  <a:tcPr marL="8945" marR="8945" marT="8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u="none" strike="noStrike">
                          <a:effectLst/>
                          <a:ea typeface="楷体_GB2312" panose="02010609030101010101" pitchFamily="49" charset="-122"/>
                        </a:rPr>
                        <a:t>提供培训、继续教育等机会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楷体_GB2312" panose="02010609030101010101" pitchFamily="49" charset="-122"/>
                      </a:endParaRPr>
                    </a:p>
                  </a:txBody>
                  <a:tcPr marL="8945" marR="8945" marT="8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u="none" strike="noStrike">
                          <a:effectLst/>
                          <a:ea typeface="楷体_GB2312" panose="02010609030101010101" pitchFamily="49" charset="-122"/>
                        </a:rPr>
                        <a:t>较高社会地位 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楷体_GB2312" panose="02010609030101010101" pitchFamily="49" charset="-122"/>
                      </a:endParaRPr>
                    </a:p>
                  </a:txBody>
                  <a:tcPr marL="8945" marR="8945" marT="8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u="none" strike="noStrike">
                          <a:effectLst/>
                          <a:ea typeface="楷体_GB2312" panose="02010609030101010101" pitchFamily="49" charset="-122"/>
                        </a:rPr>
                        <a:t>能够助人、为社会贡献  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楷体_GB2312" panose="02010609030101010101" pitchFamily="49" charset="-122"/>
                      </a:endParaRPr>
                    </a:p>
                  </a:txBody>
                  <a:tcPr marL="8945" marR="8945" marT="8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70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1" u="none" strike="noStrike">
                          <a:effectLst/>
                          <a:ea typeface="楷体_GB2312" panose="02010609030101010101" pitchFamily="49" charset="-122"/>
                        </a:rPr>
                        <a:t>人数</a:t>
                      </a:r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楷体_GB2312" panose="02010609030101010101" pitchFamily="49" charset="-122"/>
                      </a:endParaRPr>
                    </a:p>
                  </a:txBody>
                  <a:tcPr marL="8945" marR="8945" marT="8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>
                          <a:effectLst/>
                          <a:ea typeface="楷体_GB2312" panose="02010609030101010101" pitchFamily="49" charset="-122"/>
                        </a:rPr>
                        <a:t>166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楷体_GB2312" panose="02010609030101010101" pitchFamily="49" charset="-122"/>
                      </a:endParaRPr>
                    </a:p>
                  </a:txBody>
                  <a:tcPr marL="8945" marR="8945" marT="8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>
                          <a:effectLst/>
                          <a:ea typeface="楷体_GB2312" panose="02010609030101010101" pitchFamily="49" charset="-122"/>
                        </a:rPr>
                        <a:t>157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楷体_GB2312" panose="02010609030101010101" pitchFamily="49" charset="-122"/>
                      </a:endParaRPr>
                    </a:p>
                  </a:txBody>
                  <a:tcPr marL="8945" marR="8945" marT="8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>
                          <a:effectLst/>
                          <a:ea typeface="楷体_GB2312" panose="02010609030101010101" pitchFamily="49" charset="-122"/>
                        </a:rPr>
                        <a:t>79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楷体_GB2312" panose="02010609030101010101" pitchFamily="49" charset="-122"/>
                      </a:endParaRPr>
                    </a:p>
                  </a:txBody>
                  <a:tcPr marL="8945" marR="8945" marT="8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 dirty="0">
                          <a:effectLst/>
                          <a:ea typeface="楷体_GB2312" panose="02010609030101010101" pitchFamily="49" charset="-122"/>
                        </a:rPr>
                        <a:t>67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楷体_GB2312" panose="02010609030101010101" pitchFamily="49" charset="-122"/>
                      </a:endParaRPr>
                    </a:p>
                  </a:txBody>
                  <a:tcPr marL="8945" marR="8945" marT="8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 dirty="0">
                          <a:effectLst/>
                          <a:ea typeface="楷体_GB2312" panose="02010609030101010101" pitchFamily="49" charset="-122"/>
                        </a:rPr>
                        <a:t>121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楷体_GB2312" panose="02010609030101010101" pitchFamily="49" charset="-122"/>
                      </a:endParaRPr>
                    </a:p>
                  </a:txBody>
                  <a:tcPr marL="8945" marR="8945" marT="8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>
                          <a:effectLst/>
                          <a:ea typeface="楷体_GB2312" panose="02010609030101010101" pitchFamily="49" charset="-122"/>
                        </a:rPr>
                        <a:t>178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楷体_GB2312" panose="02010609030101010101" pitchFamily="49" charset="-122"/>
                      </a:endParaRPr>
                    </a:p>
                  </a:txBody>
                  <a:tcPr marL="8945" marR="8945" marT="8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 dirty="0">
                          <a:effectLst/>
                          <a:ea typeface="楷体_GB2312" panose="02010609030101010101" pitchFamily="49" charset="-122"/>
                        </a:rPr>
                        <a:t>52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楷体_GB2312" panose="02010609030101010101" pitchFamily="49" charset="-122"/>
                      </a:endParaRPr>
                    </a:p>
                  </a:txBody>
                  <a:tcPr marL="8945" marR="8945" marT="8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>
                          <a:effectLst/>
                          <a:ea typeface="楷体_GB2312" panose="02010609030101010101" pitchFamily="49" charset="-122"/>
                        </a:rPr>
                        <a:t>67</a:t>
                      </a:r>
                      <a:endParaRPr lang="en-US" altLang="zh-CN" sz="9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楷体_GB2312" panose="02010609030101010101" pitchFamily="49" charset="-122"/>
                      </a:endParaRPr>
                    </a:p>
                  </a:txBody>
                  <a:tcPr marL="8945" marR="8945" marT="8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1" u="none" strike="noStrike" dirty="0">
                          <a:effectLst/>
                          <a:ea typeface="楷体_GB2312" panose="02010609030101010101" pitchFamily="49" charset="-122"/>
                        </a:rPr>
                        <a:t>92</a:t>
                      </a:r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楷体_GB2312" panose="02010609030101010101" pitchFamily="49" charset="-122"/>
                      </a:endParaRPr>
                    </a:p>
                  </a:txBody>
                  <a:tcPr marL="8945" marR="8945" marT="8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610859" y="4572446"/>
          <a:ext cx="6159498" cy="1322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7846"/>
                <a:gridCol w="901235"/>
                <a:gridCol w="901235"/>
                <a:gridCol w="901235"/>
                <a:gridCol w="901235"/>
                <a:gridCol w="1015477"/>
                <a:gridCol w="901235"/>
              </a:tblGrid>
              <a:tr h="445860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ea typeface="楷体_GB2312" panose="02010609030101010101" pitchFamily="49" charset="-122"/>
                        </a:rPr>
                        <a:t>你在选择高考选考科目时主要考虑因素是（      ）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953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  <a:ea typeface="楷体_GB2312" panose="02010609030101010101" pitchFamily="49" charset="-122"/>
                        </a:rPr>
                        <a:t>选项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楷体_GB2312" panose="0201060903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  <a:ea typeface="楷体_GB2312" panose="02010609030101010101" pitchFamily="49" charset="-122"/>
                        </a:rPr>
                        <a:t>当前成绩  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楷体_GB2312" panose="0201060903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  <a:ea typeface="楷体_GB2312" panose="02010609030101010101" pitchFamily="49" charset="-122"/>
                        </a:rPr>
                        <a:t>学科兴趣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楷体_GB2312" panose="0201060903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  <a:ea typeface="楷体_GB2312" panose="02010609030101010101" pitchFamily="49" charset="-122"/>
                        </a:rPr>
                        <a:t>有信心学好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楷体_GB2312" panose="0201060903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  <a:ea typeface="楷体_GB2312" panose="02010609030101010101" pitchFamily="49" charset="-122"/>
                        </a:rPr>
                        <a:t>父母或重要他人的希望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楷体_GB2312" panose="0201060903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  <a:ea typeface="楷体_GB2312" panose="02010609030101010101" pitchFamily="49" charset="-122"/>
                        </a:rPr>
                        <a:t>高考时可以获得更多的专业选择 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楷体_GB2312" panose="0201060903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  <a:ea typeface="楷体_GB2312" panose="02010609030101010101" pitchFamily="49" charset="-122"/>
                        </a:rPr>
                        <a:t>有明确的专业（职业）方向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楷体_GB2312" panose="0201060903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  <a:ea typeface="楷体_GB2312" panose="02010609030101010101" pitchFamily="49" charset="-122"/>
                        </a:rPr>
                        <a:t>人数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楷体_GB2312" panose="0201060903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  <a:ea typeface="楷体_GB2312" panose="02010609030101010101" pitchFamily="49" charset="-122"/>
                        </a:rPr>
                        <a:t>152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楷体_GB2312" panose="0201060903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  <a:ea typeface="楷体_GB2312" panose="02010609030101010101" pitchFamily="49" charset="-122"/>
                        </a:rPr>
                        <a:t>191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楷体_GB2312" panose="0201060903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  <a:ea typeface="楷体_GB2312" panose="02010609030101010101" pitchFamily="49" charset="-122"/>
                        </a:rPr>
                        <a:t>104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楷体_GB2312" panose="0201060903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  <a:ea typeface="楷体_GB2312" panose="02010609030101010101" pitchFamily="49" charset="-122"/>
                        </a:rPr>
                        <a:t>35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楷体_GB2312" panose="0201060903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/>
                          <a:ea typeface="楷体_GB2312" panose="02010609030101010101" pitchFamily="49" charset="-122"/>
                        </a:rPr>
                        <a:t>152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楷体_GB2312" panose="0201060903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/>
                          <a:ea typeface="楷体_GB2312" panose="02010609030101010101" pitchFamily="49" charset="-122"/>
                        </a:rPr>
                        <a:t>89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楷体_GB2312" panose="0201060903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5749" y="184280"/>
            <a:ext cx="67299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3.3.2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数据可视化</a:t>
            </a:r>
            <a:endParaRPr lang="zh-CN" altLang="en-US" sz="4000" b="1" kern="0" dirty="0">
              <a:solidFill>
                <a:srgbClr val="466E8C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+mj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8815" y="1047501"/>
            <a:ext cx="5686532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情境</a:t>
            </a:r>
            <a:endParaRPr lang="en-US" altLang="zh-CN" sz="3200" dirty="0">
              <a:solidFill>
                <a:srgbClr val="466E8C"/>
              </a:solidFill>
              <a:effectLst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88815" y="2180398"/>
            <a:ext cx="73516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zh-CN" altLang="en-US" dirty="0"/>
              <a:t>　　从下面的图表中，你能得到什么启示？</a:t>
            </a:r>
            <a:endParaRPr lang="zh-CN" altLang="en-US" dirty="0"/>
          </a:p>
        </p:txBody>
      </p:sp>
      <p:sp>
        <p:nvSpPr>
          <p:cNvPr id="7" name="等腰三角形 8"/>
          <p:cNvSpPr/>
          <p:nvPr/>
        </p:nvSpPr>
        <p:spPr>
          <a:xfrm rot="5400000">
            <a:off x="508266" y="1404476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8" name="任意多边形 16"/>
          <p:cNvSpPr/>
          <p:nvPr/>
        </p:nvSpPr>
        <p:spPr>
          <a:xfrm rot="10800000" flipH="1">
            <a:off x="232996" y="1992085"/>
            <a:ext cx="8678007" cy="4376058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1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99" y="2913761"/>
            <a:ext cx="3809001" cy="2142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650" y="2913761"/>
            <a:ext cx="4307023" cy="180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5749" y="184280"/>
            <a:ext cx="67299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3.3.2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数据可视化</a:t>
            </a:r>
            <a:endParaRPr lang="zh-CN" altLang="en-US" sz="4000" b="1" kern="0" dirty="0">
              <a:solidFill>
                <a:srgbClr val="466E8C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+mj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8815" y="1047501"/>
            <a:ext cx="5686532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情</a:t>
            </a:r>
            <a:r>
              <a:rPr lang="zh-CN" altLang="en-US" sz="3200" dirty="0">
                <a:solidFill>
                  <a:srgbClr val="466E8C"/>
                </a:solidFill>
                <a:effectLst/>
                <a:sym typeface="+mn-ea"/>
              </a:rPr>
              <a:t>境</a:t>
            </a:r>
            <a:endParaRPr lang="en-US" altLang="zh-CN" sz="3200" dirty="0">
              <a:solidFill>
                <a:srgbClr val="466E8C"/>
              </a:solidFill>
              <a:effectLst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88815" y="2180398"/>
            <a:ext cx="73516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zh-CN" altLang="en-US" dirty="0"/>
              <a:t>　　比较两种展现数据的形式，它们在呈现数据方面有什么异同？各自有什么优缺点？</a:t>
            </a:r>
            <a:endParaRPr lang="zh-CN" altLang="en-US" dirty="0"/>
          </a:p>
        </p:txBody>
      </p:sp>
      <p:sp>
        <p:nvSpPr>
          <p:cNvPr id="7" name="等腰三角形 8"/>
          <p:cNvSpPr/>
          <p:nvPr/>
        </p:nvSpPr>
        <p:spPr>
          <a:xfrm rot="5400000">
            <a:off x="508266" y="1404476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8" name="任意多边形 16"/>
          <p:cNvSpPr/>
          <p:nvPr/>
        </p:nvSpPr>
        <p:spPr>
          <a:xfrm rot="10800000" flipH="1">
            <a:off x="232996" y="1992085"/>
            <a:ext cx="8678007" cy="4376058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534301" y="3042179"/>
          <a:ext cx="6159498" cy="12477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7846"/>
                <a:gridCol w="901235"/>
                <a:gridCol w="901235"/>
                <a:gridCol w="901235"/>
                <a:gridCol w="901235"/>
                <a:gridCol w="1015477"/>
                <a:gridCol w="901235"/>
              </a:tblGrid>
              <a:tr h="371475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ea typeface="楷体_GB2312" panose="02010609030101010101" pitchFamily="49" charset="-122"/>
                        </a:rPr>
                        <a:t>你在选择高考选考科目时主要考虑因素是（      ）</a:t>
                      </a:r>
                      <a:endParaRPr lang="zh-CN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953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  <a:ea typeface="楷体_GB2312" panose="02010609030101010101" pitchFamily="49" charset="-122"/>
                        </a:rPr>
                        <a:t>选项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楷体_GB2312" panose="0201060903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  <a:ea typeface="楷体_GB2312" panose="02010609030101010101" pitchFamily="49" charset="-122"/>
                        </a:rPr>
                        <a:t>当前成绩  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楷体_GB2312" panose="0201060903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  <a:ea typeface="楷体_GB2312" panose="02010609030101010101" pitchFamily="49" charset="-122"/>
                        </a:rPr>
                        <a:t>学科兴趣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楷体_GB2312" panose="0201060903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 dirty="0">
                          <a:effectLst/>
                          <a:ea typeface="楷体_GB2312" panose="02010609030101010101" pitchFamily="49" charset="-122"/>
                        </a:rPr>
                        <a:t>有信心学好</a:t>
                      </a:r>
                      <a:endParaRPr lang="zh-CN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楷体_GB2312" panose="0201060903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  <a:ea typeface="楷体_GB2312" panose="02010609030101010101" pitchFamily="49" charset="-122"/>
                        </a:rPr>
                        <a:t>父母或重要他人的希望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楷体_GB2312" panose="0201060903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  <a:ea typeface="楷体_GB2312" panose="02010609030101010101" pitchFamily="49" charset="-122"/>
                        </a:rPr>
                        <a:t>高考时可以获得更多的专业选择 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楷体_GB2312" panose="0201060903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  <a:ea typeface="楷体_GB2312" panose="02010609030101010101" pitchFamily="49" charset="-122"/>
                        </a:rPr>
                        <a:t>有明确的专业（职业）方向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楷体_GB2312" panose="0201060903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1" u="none" strike="noStrike">
                          <a:effectLst/>
                          <a:ea typeface="楷体_GB2312" panose="02010609030101010101" pitchFamily="49" charset="-122"/>
                        </a:rPr>
                        <a:t>人数</a:t>
                      </a:r>
                      <a:endParaRPr lang="zh-CN" altLang="en-US" sz="1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楷体_GB2312" panose="0201060903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  <a:ea typeface="楷体_GB2312" panose="02010609030101010101" pitchFamily="49" charset="-122"/>
                        </a:rPr>
                        <a:t>152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楷体_GB2312" panose="0201060903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/>
                          <a:ea typeface="楷体_GB2312" panose="02010609030101010101" pitchFamily="49" charset="-122"/>
                        </a:rPr>
                        <a:t>191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楷体_GB2312" panose="0201060903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  <a:ea typeface="楷体_GB2312" panose="02010609030101010101" pitchFamily="49" charset="-122"/>
                        </a:rPr>
                        <a:t>104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楷体_GB2312" panose="0201060903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/>
                          <a:ea typeface="楷体_GB2312" panose="02010609030101010101" pitchFamily="49" charset="-122"/>
                        </a:rPr>
                        <a:t>35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楷体_GB2312" panose="0201060903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>
                          <a:effectLst/>
                          <a:ea typeface="楷体_GB2312" panose="02010609030101010101" pitchFamily="49" charset="-122"/>
                        </a:rPr>
                        <a:t>152</a:t>
                      </a:r>
                      <a:endParaRPr lang="en-US" altLang="zh-CN" sz="1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楷体_GB2312" panose="0201060903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1" u="none" strike="noStrike" dirty="0">
                          <a:effectLst/>
                          <a:ea typeface="楷体_GB2312" panose="02010609030101010101" pitchFamily="49" charset="-122"/>
                        </a:rPr>
                        <a:t>89</a:t>
                      </a:r>
                      <a:endParaRPr lang="en-US" altLang="zh-CN" sz="10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楷体_GB2312" panose="02010609030101010101" pitchFamily="49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3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971" y="4377042"/>
            <a:ext cx="3994376" cy="1674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5749" y="184280"/>
            <a:ext cx="67299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3.3.2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数据可视化</a:t>
            </a:r>
            <a:endParaRPr lang="zh-CN" altLang="en-US" sz="4000" b="1" kern="0" dirty="0">
              <a:solidFill>
                <a:srgbClr val="466E8C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+mj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8815" y="1047501"/>
            <a:ext cx="5686532" cy="73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感受数据可视化</a:t>
            </a:r>
            <a:endParaRPr lang="en-US" altLang="zh-CN" sz="3200" dirty="0">
              <a:solidFill>
                <a:srgbClr val="466E8C"/>
              </a:solidFill>
              <a:effectLst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88815" y="2180398"/>
            <a:ext cx="7351672" cy="41261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zh-CN" altLang="en-US" dirty="0"/>
              <a:t>　　手机上的天气预报</a:t>
            </a:r>
            <a:endParaRPr lang="zh-CN" altLang="en-US" dirty="0"/>
          </a:p>
        </p:txBody>
      </p:sp>
      <p:sp>
        <p:nvSpPr>
          <p:cNvPr id="7" name="等腰三角形 8"/>
          <p:cNvSpPr/>
          <p:nvPr/>
        </p:nvSpPr>
        <p:spPr>
          <a:xfrm rot="5400000">
            <a:off x="508266" y="1404476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8" name="任意多边形 16"/>
          <p:cNvSpPr/>
          <p:nvPr/>
        </p:nvSpPr>
        <p:spPr>
          <a:xfrm rot="10800000" flipH="1">
            <a:off x="232996" y="1992085"/>
            <a:ext cx="8678007" cy="4376058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1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113" y="2688772"/>
            <a:ext cx="1600732" cy="3332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860" y="2688772"/>
            <a:ext cx="1600732" cy="3332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5749" y="184280"/>
            <a:ext cx="67299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3.3.2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数据可视化</a:t>
            </a:r>
            <a:endParaRPr lang="zh-CN" altLang="en-US" sz="4000" b="1" kern="0" dirty="0">
              <a:solidFill>
                <a:srgbClr val="466E8C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+mj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8815" y="1047501"/>
            <a:ext cx="5686532" cy="73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感受数据可视化</a:t>
            </a:r>
            <a:endParaRPr lang="en-US" altLang="zh-CN" sz="3200" dirty="0">
              <a:solidFill>
                <a:srgbClr val="466E8C"/>
              </a:solidFill>
              <a:effectLst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88815" y="2180398"/>
            <a:ext cx="7351672" cy="41261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zh-CN" altLang="en-US" dirty="0"/>
              <a:t>　　其他典型的可视化图表</a:t>
            </a:r>
            <a:endParaRPr lang="zh-CN" altLang="en-US" dirty="0"/>
          </a:p>
        </p:txBody>
      </p:sp>
      <p:sp>
        <p:nvSpPr>
          <p:cNvPr id="7" name="等腰三角形 8"/>
          <p:cNvSpPr/>
          <p:nvPr/>
        </p:nvSpPr>
        <p:spPr>
          <a:xfrm rot="5400000">
            <a:off x="508266" y="1404476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8" name="任意多边形 16"/>
          <p:cNvSpPr/>
          <p:nvPr/>
        </p:nvSpPr>
        <p:spPr>
          <a:xfrm rot="10800000" flipH="1">
            <a:off x="232996" y="1992084"/>
            <a:ext cx="8678007" cy="4648201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936875" y="2593340"/>
            <a:ext cx="3255010" cy="14458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26285" y="4090670"/>
            <a:ext cx="5092065" cy="21856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5749" y="184280"/>
            <a:ext cx="67299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3.3.2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数据可视化</a:t>
            </a:r>
            <a:endParaRPr lang="zh-CN" altLang="en-US" sz="4000" b="1" kern="0" dirty="0">
              <a:solidFill>
                <a:srgbClr val="466E8C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+mj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8815" y="1047501"/>
            <a:ext cx="5686532" cy="73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感受数据可视化</a:t>
            </a:r>
            <a:endParaRPr lang="en-US" altLang="zh-CN" sz="3200" dirty="0">
              <a:solidFill>
                <a:srgbClr val="466E8C"/>
              </a:solidFill>
              <a:effectLst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88815" y="2180398"/>
            <a:ext cx="7351672" cy="41261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zh-CN" altLang="en-US" dirty="0"/>
              <a:t>　　其他典型的可视化图表</a:t>
            </a:r>
            <a:endParaRPr lang="zh-CN" altLang="en-US" dirty="0"/>
          </a:p>
        </p:txBody>
      </p:sp>
      <p:sp>
        <p:nvSpPr>
          <p:cNvPr id="7" name="等腰三角形 8"/>
          <p:cNvSpPr/>
          <p:nvPr/>
        </p:nvSpPr>
        <p:spPr>
          <a:xfrm rot="5400000">
            <a:off x="508266" y="1404476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8" name="任意多边形 16"/>
          <p:cNvSpPr/>
          <p:nvPr/>
        </p:nvSpPr>
        <p:spPr>
          <a:xfrm rot="10800000" flipH="1">
            <a:off x="232996" y="1992084"/>
            <a:ext cx="8678007" cy="4648201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1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425" y="2647440"/>
            <a:ext cx="4792663" cy="355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5749" y="184280"/>
            <a:ext cx="67299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3.3.2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数据可视化</a:t>
            </a:r>
            <a:endParaRPr lang="zh-CN" altLang="en-US" sz="4000" b="1" kern="0" dirty="0">
              <a:solidFill>
                <a:srgbClr val="466E8C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+mj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8815" y="1047501"/>
            <a:ext cx="5686532" cy="73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感受数据可视化</a:t>
            </a:r>
            <a:endParaRPr lang="en-US" altLang="zh-CN" sz="3200" dirty="0">
              <a:solidFill>
                <a:srgbClr val="466E8C"/>
              </a:solidFill>
              <a:effectLst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88815" y="2326629"/>
            <a:ext cx="7351672" cy="3928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zh-CN" altLang="en-US" dirty="0">
                <a:solidFill>
                  <a:srgbClr val="FF0000"/>
                </a:solidFill>
              </a:rPr>
              <a:t>　　小组活动一（教科书第</a:t>
            </a:r>
            <a:r>
              <a:rPr lang="en-US" altLang="zh-CN" dirty="0">
                <a:solidFill>
                  <a:srgbClr val="FF0000"/>
                </a:solidFill>
              </a:rPr>
              <a:t>114</a:t>
            </a:r>
            <a:r>
              <a:rPr lang="zh-CN" altLang="en-US" dirty="0">
                <a:solidFill>
                  <a:srgbClr val="FF0000"/>
                </a:solidFill>
              </a:rPr>
              <a:t>页）：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zh-CN" altLang="en-US" dirty="0">
                <a:solidFill>
                  <a:srgbClr val="FF0000"/>
                </a:solidFill>
              </a:rPr>
              <a:t>    </a:t>
            </a:r>
            <a:r>
              <a:rPr lang="zh-CN" altLang="en-US" dirty="0"/>
              <a:t>活动主题：了解数据可视化。</a:t>
            </a:r>
            <a:endParaRPr lang="zh-CN" altLang="en-US" dirty="0"/>
          </a:p>
          <a:p>
            <a:pPr marL="0" indent="0">
              <a:spcAft>
                <a:spcPts val="1000"/>
              </a:spcAft>
              <a:buNone/>
            </a:pPr>
            <a:r>
              <a:rPr lang="zh-CN" altLang="en-US" dirty="0"/>
              <a:t>    活动内容：</a:t>
            </a:r>
            <a:endParaRPr lang="zh-CN" altLang="en-US" dirty="0"/>
          </a:p>
          <a:p>
            <a:pPr marL="0" indent="0">
              <a:spcAft>
                <a:spcPts val="1000"/>
              </a:spcAft>
              <a:buNone/>
            </a:pPr>
            <a:r>
              <a:rPr lang="zh-CN" altLang="en-US" dirty="0"/>
              <a:t>    1.学习微课</a:t>
            </a:r>
            <a:r>
              <a:rPr lang="en-US" altLang="zh-CN" dirty="0"/>
              <a:t>“</a:t>
            </a:r>
            <a:r>
              <a:rPr lang="zh-CN" altLang="en-US" dirty="0"/>
              <a:t>数据可视化简介</a:t>
            </a:r>
            <a:r>
              <a:rPr lang="en-US" altLang="zh-CN" dirty="0"/>
              <a:t>”</a:t>
            </a:r>
            <a:r>
              <a:rPr lang="zh-CN" altLang="en-US" dirty="0"/>
              <a:t>的内容，了解数据可视化的概念、作用和常见形式。</a:t>
            </a:r>
            <a:endParaRPr lang="zh-CN" altLang="en-US" dirty="0"/>
          </a:p>
          <a:p>
            <a:pPr marL="0" indent="0">
              <a:spcAft>
                <a:spcPts val="1000"/>
              </a:spcAft>
              <a:buNone/>
            </a:pPr>
            <a:r>
              <a:rPr lang="zh-CN" altLang="en-US" dirty="0"/>
              <a:t>    2.分别访问国家统计局官网中“国家数据”的“可视化图表”栏目和百度ECharts等网站，探索Echarts网站在线生成可视化图表的方法，并以小组为单位完成表格</a:t>
            </a:r>
            <a:r>
              <a:rPr lang="en-US" altLang="zh-CN" dirty="0"/>
              <a:t>“</a:t>
            </a:r>
            <a:r>
              <a:rPr lang="zh-CN" altLang="en-US" dirty="0"/>
              <a:t>数据可视化效果</a:t>
            </a:r>
            <a:r>
              <a:rPr lang="en-US" altLang="zh-CN" dirty="0"/>
              <a:t>”</a:t>
            </a:r>
            <a:r>
              <a:rPr lang="zh-CN" altLang="en-US" dirty="0"/>
              <a:t>（每个小组至少截取3个不同形式的数据可视化效果图）。</a:t>
            </a:r>
            <a:endParaRPr lang="zh-CN" altLang="en-US" dirty="0"/>
          </a:p>
        </p:txBody>
      </p:sp>
      <p:sp>
        <p:nvSpPr>
          <p:cNvPr id="7" name="等腰三角形 8"/>
          <p:cNvSpPr/>
          <p:nvPr/>
        </p:nvSpPr>
        <p:spPr>
          <a:xfrm rot="5400000">
            <a:off x="508266" y="1404476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8" name="任意多边形 16"/>
          <p:cNvSpPr/>
          <p:nvPr/>
        </p:nvSpPr>
        <p:spPr>
          <a:xfrm rot="10800000" flipH="1">
            <a:off x="232996" y="1992084"/>
            <a:ext cx="8678007" cy="4648201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DOC_GUID" val="{3ad4e25c-9d03-467f-9d80-52e4b3dbebcb}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2389</Words>
  <Application>WPS 演示</Application>
  <PresentationFormat>全屏显示(4:3)</PresentationFormat>
  <Paragraphs>296</Paragraphs>
  <Slides>18</Slides>
  <Notes>1</Notes>
  <HiddenSlides>0</HiddenSlides>
  <MMClips>1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宋体</vt:lpstr>
      <vt:lpstr>Wingdings</vt:lpstr>
      <vt:lpstr>楷体_GB2312</vt:lpstr>
      <vt:lpstr>微软雅黑</vt:lpstr>
      <vt:lpstr>黑体</vt:lpstr>
      <vt:lpstr>Verdana</vt:lpstr>
      <vt:lpstr>Simplified Arabic</vt:lpstr>
      <vt:lpstr>Arial Unicode MS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hammer Hsu</dc:creator>
  <cp:lastModifiedBy>朱敬文</cp:lastModifiedBy>
  <cp:revision>131</cp:revision>
  <dcterms:created xsi:type="dcterms:W3CDTF">2019-04-15T01:46:00Z</dcterms:created>
  <dcterms:modified xsi:type="dcterms:W3CDTF">2020-07-10T10:42:43Z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