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68" r:id="rId2"/>
    <p:sldId id="257" r:id="rId3"/>
    <p:sldId id="284" r:id="rId4"/>
    <p:sldId id="275" r:id="rId5"/>
    <p:sldId id="287" r:id="rId6"/>
    <p:sldId id="288" r:id="rId7"/>
    <p:sldId id="263" r:id="rId8"/>
  </p:sldIdLst>
  <p:sldSz cx="9144000" cy="6858000" type="screen4x3"/>
  <p:notesSz cx="6858000" cy="9144000"/>
  <p:custDataLst>
    <p:tags r:id="rId1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杨聪晖" initials="杨聪晖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545F"/>
    <a:srgbClr val="5EB6E8"/>
    <a:srgbClr val="62C5DC"/>
    <a:srgbClr val="466E8C"/>
    <a:srgbClr val="7BA9CA"/>
    <a:srgbClr val="F2F2F2"/>
    <a:srgbClr val="508EFF"/>
    <a:srgbClr val="BB9F7A"/>
    <a:srgbClr val="649788"/>
    <a:srgbClr val="1F4E7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1" autoAdjust="0"/>
    <p:restoredTop sz="96318" autoAdjust="0"/>
  </p:normalViewPr>
  <p:slideViewPr>
    <p:cSldViewPr snapToGrid="0" showGuides="1">
      <p:cViewPr varScale="1">
        <p:scale>
          <a:sx n="102" d="100"/>
          <a:sy n="102" d="100"/>
        </p:scale>
        <p:origin x="-1080" y="-102"/>
      </p:cViewPr>
      <p:guideLst>
        <p:guide orient="horz" pos="2142"/>
        <p:guide pos="290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713160-C854-4C5D-BE71-81B558B8483F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BA2FEA-6412-488D-BE65-011F74FA7FE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5639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6BA2FEA-6412-488D-BE65-011F74FA7FE4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/>
          <p:cNvSpPr/>
          <p:nvPr userDrawn="1"/>
        </p:nvSpPr>
        <p:spPr>
          <a:xfrm>
            <a:off x="-122464" y="5743939"/>
            <a:ext cx="1538459" cy="1455746"/>
          </a:xfrm>
          <a:prstGeom prst="rect">
            <a:avLst/>
          </a:prstGeom>
          <a:blipFill>
            <a:blip r:embed="rId2" cstate="print">
              <a:alphaModFix amt="8000"/>
              <a:lum bright="70000" contrast="-70000"/>
            </a:blip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11" name="图片 10" descr="图片5 - 副本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6813550" y="4735195"/>
            <a:ext cx="2674620" cy="25120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10C6A-1790-43CC-A551-D863ABA54688}" type="datetimeFigureOut">
              <a:rPr lang="zh-CN" altLang="en-US" smtClean="0"/>
              <a:t>2019/8/22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E7BAD4-E04C-445F-81CE-722F526F02A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F:\2019人教音像社\信息技术\设计图【待补充】\图片2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64315" y="-61612"/>
            <a:ext cx="9401398" cy="69603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-66675" y="25622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339213" y="3060769"/>
            <a:ext cx="65227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ctr"/>
            <a:r>
              <a:rPr lang="en-US" altLang="zh-CN" dirty="0" smtClean="0">
                <a:solidFill>
                  <a:schemeClr val="bg1"/>
                </a:solidFill>
                <a:effectLst/>
              </a:rPr>
              <a:t>3.4.1 </a:t>
            </a:r>
            <a:r>
              <a:rPr lang="zh-CN" altLang="en-US" dirty="0" smtClean="0">
                <a:solidFill>
                  <a:schemeClr val="bg1"/>
                </a:solidFill>
                <a:effectLst/>
              </a:rPr>
              <a:t>数据分析</a:t>
            </a:r>
            <a:r>
              <a:rPr lang="zh-CN" altLang="en-US" dirty="0">
                <a:solidFill>
                  <a:schemeClr val="bg1"/>
                </a:solidFill>
                <a:effectLst/>
              </a:rPr>
              <a:t>报告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3.4.1 </a:t>
            </a:r>
            <a:r>
              <a:rPr lang="zh-CN" altLang="en-US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数据分析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体验探索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2272" y="2098964"/>
            <a:ext cx="7234179" cy="78194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请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访问国家统计局和水利部等网站，查阅网站中数据报告的体例和内容，观察并思考：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50357" y="1900126"/>
            <a:ext cx="8678007" cy="4315478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" name="矩形 1"/>
          <p:cNvSpPr/>
          <p:nvPr/>
        </p:nvSpPr>
        <p:spPr>
          <a:xfrm>
            <a:off x="972272" y="2906937"/>
            <a:ext cx="4114800" cy="26727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1.数据分析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报告应该包含哪些内容？如何呈现数据分析结果？ 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2.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哪些数字化工具可以辅助撰写数据分析报告？</a:t>
            </a:r>
          </a:p>
          <a:p>
            <a:pPr>
              <a:lnSpc>
                <a:spcPct val="120000"/>
              </a:lnSpc>
              <a:spcAft>
                <a:spcPts val="1000"/>
              </a:spcAft>
            </a:pP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　　3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.如果只呈现数据分析结果，没有数据分析报告可以吗（数据分析报告有什么作用</a:t>
            </a:r>
            <a:r>
              <a:rPr lang="zh-CN" altLang="en-US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），为什么</a:t>
            </a:r>
            <a:r>
              <a:rPr lang="zh-CN" altLang="en-US" b="1" dirty="0">
                <a:solidFill>
                  <a:schemeClr val="tx1">
                    <a:lumMod val="85000"/>
                    <a:lumOff val="15000"/>
                  </a:schemeClr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？</a:t>
            </a:r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167960" y="3209911"/>
            <a:ext cx="3473215" cy="175100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3.4.1 </a:t>
            </a:r>
            <a:r>
              <a:rPr lang="zh-CN" altLang="en-US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数据分析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5686532" cy="7375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数据分析报告的作用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972272" y="2839744"/>
            <a:ext cx="7234179" cy="145680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对整个数据处理全过程的总结与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展示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为决策提供</a:t>
            </a: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参考。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将分析结果、可行性建议以及其他有价值的信息传递给使用者。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8" name="任意多边形 16"/>
          <p:cNvSpPr/>
          <p:nvPr/>
        </p:nvSpPr>
        <p:spPr>
          <a:xfrm rot="10800000" flipH="1">
            <a:off x="232996" y="2024937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3.4.1 </a:t>
            </a:r>
            <a:r>
              <a:rPr lang="zh-CN" altLang="en-US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数据分析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775236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制作思维导图</a:t>
            </a:r>
            <a:r>
              <a:rPr lang="en-US" altLang="zh-CN" sz="3200" dirty="0">
                <a:solidFill>
                  <a:srgbClr val="466E8C"/>
                </a:solidFill>
                <a:effectLst/>
                <a:latin typeface="楷体" panose="02010609060101010101" charset="-122"/>
                <a:ea typeface="楷体" panose="02010609060101010101" charset="-122"/>
              </a:rPr>
              <a:t>——</a:t>
            </a:r>
            <a:r>
              <a:rPr lang="zh-CN" altLang="en-US" sz="3200" dirty="0">
                <a:solidFill>
                  <a:srgbClr val="466E8C"/>
                </a:solidFill>
                <a:effectLst/>
              </a:rPr>
              <a:t>主题：数据分析报告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18941" y="3140692"/>
            <a:ext cx="7952783" cy="95821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以组为单位，制作思维导图，梳理本节所学知识。</a:t>
            </a:r>
          </a:p>
          <a:p>
            <a:pPr marL="0" indent="0">
              <a:spcAft>
                <a:spcPts val="1000"/>
              </a:spcAft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　各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小组思维导图以投影形式展示。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024937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箭头连接符 13"/>
          <p:cNvCxnSpPr/>
          <p:nvPr/>
        </p:nvCxnSpPr>
        <p:spPr>
          <a:xfrm>
            <a:off x="0" y="1047501"/>
            <a:ext cx="9144000" cy="0"/>
          </a:xfrm>
          <a:prstGeom prst="straightConnector1">
            <a:avLst/>
          </a:prstGeom>
          <a:ln>
            <a:solidFill>
              <a:srgbClr val="62C5DC"/>
            </a:solidFill>
            <a:headEnd type="oval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椭圆 17"/>
          <p:cNvSpPr/>
          <p:nvPr/>
        </p:nvSpPr>
        <p:spPr>
          <a:xfrm>
            <a:off x="8343785" y="283812"/>
            <a:ext cx="594780" cy="594780"/>
          </a:xfrm>
          <a:prstGeom prst="ellipse">
            <a:avLst/>
          </a:prstGeom>
          <a:solidFill>
            <a:srgbClr val="62C5DC"/>
          </a:solidFill>
          <a:ln w="25400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123444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2800" b="1" i="0" u="none" strike="noStrike" kern="0" cap="none" spc="0" normalizeH="0" baseline="0" noProof="0" dirty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@</a:t>
            </a:r>
            <a:endParaRPr kumimoji="0" lang="zh-CN" altLang="en-US" sz="2800" b="1" i="0" u="none" strike="noStrike" kern="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85749" y="184280"/>
            <a:ext cx="672990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3.4.1 </a:t>
            </a:r>
            <a:r>
              <a:rPr lang="zh-CN" altLang="en-US" sz="4000" b="1" kern="0" dirty="0" smtClean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数据分析</a:t>
            </a:r>
            <a:r>
              <a:rPr lang="zh-CN" altLang="en-US" sz="4000" b="1" kern="0" dirty="0">
                <a:solidFill>
                  <a:srgbClr val="466E8C"/>
                </a:solidFill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rPr>
              <a:t>报告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888815" y="1047501"/>
            <a:ext cx="7752360" cy="7155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zh-CN" altLang="en-US" sz="3200" dirty="0">
                <a:solidFill>
                  <a:srgbClr val="466E8C"/>
                </a:solidFill>
                <a:effectLst/>
              </a:rPr>
              <a:t>作业</a:t>
            </a:r>
            <a:endParaRPr lang="en-US" altLang="zh-CN" sz="3200" dirty="0">
              <a:solidFill>
                <a:srgbClr val="466E8C"/>
              </a:solidFill>
              <a:effectLst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4999" y="3413135"/>
            <a:ext cx="7952783" cy="41261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marL="457200" indent="-457200" fontAlgn="base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5pPr>
            <a:lvl6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6pPr>
            <a:lvl7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7pPr>
            <a:lvl8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8pPr>
            <a:lvl9pPr>
              <a:defRPr sz="2000" b="1">
                <a:latin typeface="楷体_GB2312" panose="02010609030101010101" pitchFamily="49" charset="-122"/>
                <a:ea typeface="楷体_GB2312" panose="02010609030101010101" pitchFamily="49" charset="-122"/>
              </a:defRPr>
            </a:lvl9pPr>
          </a:lstStyle>
          <a:p>
            <a:pPr marL="0" indent="0">
              <a:spcAft>
                <a:spcPts val="1000"/>
              </a:spcAft>
              <a:buNone/>
            </a:pPr>
            <a:r>
              <a:rPr lang="zh-CN" altLang="en-US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　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　请为你们小组的学习项目，准备制作数据分析报告的各种材料。</a:t>
            </a:r>
          </a:p>
        </p:txBody>
      </p:sp>
      <p:sp>
        <p:nvSpPr>
          <p:cNvPr id="7" name="等腰三角形 8"/>
          <p:cNvSpPr/>
          <p:nvPr/>
        </p:nvSpPr>
        <p:spPr>
          <a:xfrm rot="5400000">
            <a:off x="508266" y="1404476"/>
            <a:ext cx="193467" cy="166782"/>
          </a:xfrm>
          <a:prstGeom prst="triangle">
            <a:avLst/>
          </a:prstGeom>
          <a:solidFill>
            <a:srgbClr val="7BA9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2B333A"/>
              </a:solidFill>
            </a:endParaRPr>
          </a:p>
        </p:txBody>
      </p:sp>
      <p:sp>
        <p:nvSpPr>
          <p:cNvPr id="11" name="任意多边形 16"/>
          <p:cNvSpPr/>
          <p:nvPr/>
        </p:nvSpPr>
        <p:spPr>
          <a:xfrm rot="10800000" flipH="1">
            <a:off x="232996" y="2024937"/>
            <a:ext cx="8678007" cy="3652487"/>
          </a:xfrm>
          <a:custGeom>
            <a:avLst/>
            <a:gdLst>
              <a:gd name="connsiteX0" fmla="*/ 7831355 w 10491473"/>
              <a:gd name="connsiteY0" fmla="*/ 0 h 4877076"/>
              <a:gd name="connsiteX1" fmla="*/ 9266735 w 10491473"/>
              <a:gd name="connsiteY1" fmla="*/ 0 h 4877076"/>
              <a:gd name="connsiteX2" fmla="*/ 9506378 w 10491473"/>
              <a:gd name="connsiteY2" fmla="*/ 273194 h 4877076"/>
              <a:gd name="connsiteX3" fmla="*/ 9724144 w 10491473"/>
              <a:gd name="connsiteY3" fmla="*/ 273194 h 4877076"/>
              <a:gd name="connsiteX4" fmla="*/ 10491473 w 10491473"/>
              <a:gd name="connsiteY4" fmla="*/ 1040523 h 4877076"/>
              <a:gd name="connsiteX5" fmla="*/ 10491473 w 10491473"/>
              <a:gd name="connsiteY5" fmla="*/ 4877076 h 4877076"/>
              <a:gd name="connsiteX6" fmla="*/ 10083708 w 10491473"/>
              <a:gd name="connsiteY6" fmla="*/ 4877076 h 4877076"/>
              <a:gd name="connsiteX7" fmla="*/ 9976858 w 10491473"/>
              <a:gd name="connsiteY7" fmla="*/ 4718650 h 4877076"/>
              <a:gd name="connsiteX8" fmla="*/ 9017366 w 10491473"/>
              <a:gd name="connsiteY8" fmla="*/ 4718650 h 4877076"/>
              <a:gd name="connsiteX9" fmla="*/ 8910516 w 10491473"/>
              <a:gd name="connsiteY9" fmla="*/ 4877076 h 4877076"/>
              <a:gd name="connsiteX10" fmla="*/ 767329 w 10491473"/>
              <a:gd name="connsiteY10" fmla="*/ 4877076 h 4877076"/>
              <a:gd name="connsiteX11" fmla="*/ 0 w 10491473"/>
              <a:gd name="connsiteY11" fmla="*/ 4109747 h 4877076"/>
              <a:gd name="connsiteX12" fmla="*/ 0 w 10491473"/>
              <a:gd name="connsiteY12" fmla="*/ 3233529 h 4877076"/>
              <a:gd name="connsiteX13" fmla="*/ 177598 w 10491473"/>
              <a:gd name="connsiteY13" fmla="*/ 3068263 h 4877076"/>
              <a:gd name="connsiteX14" fmla="*/ 177598 w 10491473"/>
              <a:gd name="connsiteY14" fmla="*/ 2401062 h 4877076"/>
              <a:gd name="connsiteX15" fmla="*/ 0 w 10491473"/>
              <a:gd name="connsiteY15" fmla="*/ 2235796 h 4877076"/>
              <a:gd name="connsiteX16" fmla="*/ 0 w 10491473"/>
              <a:gd name="connsiteY16" fmla="*/ 273194 h 4877076"/>
              <a:gd name="connsiteX17" fmla="*/ 433369 w 10491473"/>
              <a:gd name="connsiteY17" fmla="*/ 273194 h 4877076"/>
              <a:gd name="connsiteX18" fmla="*/ 673292 w 10491473"/>
              <a:gd name="connsiteY18" fmla="*/ 1376 h 4877076"/>
              <a:gd name="connsiteX19" fmla="*/ 2113993 w 10491473"/>
              <a:gd name="connsiteY19" fmla="*/ 1376 h 4877076"/>
              <a:gd name="connsiteX20" fmla="*/ 2353916 w 10491473"/>
              <a:gd name="connsiteY20" fmla="*/ 273194 h 4877076"/>
              <a:gd name="connsiteX21" fmla="*/ 7591712 w 10491473"/>
              <a:gd name="connsiteY21" fmla="*/ 273194 h 48770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10491473" h="4877076">
                <a:moveTo>
                  <a:pt x="7831355" y="0"/>
                </a:moveTo>
                <a:lnTo>
                  <a:pt x="9266735" y="0"/>
                </a:lnTo>
                <a:lnTo>
                  <a:pt x="9506378" y="273194"/>
                </a:lnTo>
                <a:lnTo>
                  <a:pt x="9724144" y="273194"/>
                </a:lnTo>
                <a:lnTo>
                  <a:pt x="10491473" y="1040523"/>
                </a:lnTo>
                <a:lnTo>
                  <a:pt x="10491473" y="4877076"/>
                </a:lnTo>
                <a:lnTo>
                  <a:pt x="10083708" y="4877076"/>
                </a:lnTo>
                <a:lnTo>
                  <a:pt x="9976858" y="4718650"/>
                </a:lnTo>
                <a:lnTo>
                  <a:pt x="9017366" y="4718650"/>
                </a:lnTo>
                <a:lnTo>
                  <a:pt x="8910516" y="4877076"/>
                </a:lnTo>
                <a:lnTo>
                  <a:pt x="767329" y="4877076"/>
                </a:lnTo>
                <a:lnTo>
                  <a:pt x="0" y="4109747"/>
                </a:lnTo>
                <a:lnTo>
                  <a:pt x="0" y="3233529"/>
                </a:lnTo>
                <a:lnTo>
                  <a:pt x="177598" y="3068263"/>
                </a:lnTo>
                <a:lnTo>
                  <a:pt x="177598" y="2401062"/>
                </a:lnTo>
                <a:lnTo>
                  <a:pt x="0" y="2235796"/>
                </a:lnTo>
                <a:lnTo>
                  <a:pt x="0" y="273194"/>
                </a:lnTo>
                <a:lnTo>
                  <a:pt x="433369" y="273194"/>
                </a:lnTo>
                <a:lnTo>
                  <a:pt x="673292" y="1376"/>
                </a:lnTo>
                <a:lnTo>
                  <a:pt x="2113993" y="1376"/>
                </a:lnTo>
                <a:lnTo>
                  <a:pt x="2353916" y="273194"/>
                </a:lnTo>
                <a:lnTo>
                  <a:pt x="7591712" y="273194"/>
                </a:lnTo>
                <a:close/>
              </a:path>
            </a:pathLst>
          </a:custGeom>
          <a:noFill/>
          <a:ln>
            <a:solidFill>
              <a:srgbClr val="1F4E79">
                <a:alpha val="64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-66675" y="2105025"/>
            <a:ext cx="9334500" cy="1704975"/>
          </a:xfrm>
          <a:prstGeom prst="rect">
            <a:avLst/>
          </a:prstGeom>
          <a:solidFill>
            <a:srgbClr val="62C5D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1904997" y="2330635"/>
            <a:ext cx="53340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4000" b="1" kern="0">
                <a:solidFill>
                  <a:srgbClr val="8D3D4B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pPr algn="dist"/>
            <a:r>
              <a:rPr lang="zh-CN" altLang="en-US" dirty="0">
                <a:solidFill>
                  <a:schemeClr val="bg1"/>
                </a:solidFill>
                <a:effectLst/>
              </a:rPr>
              <a:t>谢谢观看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904997" y="3103556"/>
            <a:ext cx="5334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 algn="dist">
              <a:defRPr sz="4000" b="1" kern="0">
                <a:solidFill>
                  <a:schemeClr val="bg1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  <a:cs typeface="+mj-cs"/>
              </a:defRPr>
            </a:lvl1pPr>
          </a:lstStyle>
          <a:p>
            <a:r>
              <a:rPr lang="en-US" altLang="zh-CN" sz="2000" dirty="0" smtClean="0">
                <a:effectLst/>
              </a:rPr>
              <a:t>Thanks  for  watching</a:t>
            </a:r>
            <a:endParaRPr lang="zh-CN" altLang="en-US" sz="2000" dirty="0">
              <a:effectLst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659" y="6206704"/>
            <a:ext cx="2635423" cy="312657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2872" y="6171070"/>
            <a:ext cx="2615134" cy="34829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OC_GUID" val="{3ad4e25c-9d03-467f-9d80-52e4b3dbebcb}"/>
</p:tagLst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44</TotalTime>
  <Words>72</Words>
  <Application>Microsoft Office PowerPoint</Application>
  <PresentationFormat>全屏显示(4:3)</PresentationFormat>
  <Paragraphs>26</Paragraphs>
  <Slides>7</Slides>
  <Notes>1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8" baseType="lpstr"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hammer Hsu</dc:creator>
  <cp:lastModifiedBy>whaty</cp:lastModifiedBy>
  <cp:revision>113</cp:revision>
  <dcterms:created xsi:type="dcterms:W3CDTF">2019-04-15T01:46:00Z</dcterms:created>
  <dcterms:modified xsi:type="dcterms:W3CDTF">2019-08-22T06:45:27Z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2052-11.1.0.8894</vt:lpwstr>
  </property>
</Properties>
</file>