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87" r:id="rId4"/>
    <p:sldId id="291" r:id="rId5"/>
    <p:sldId id="292" r:id="rId6"/>
    <p:sldId id="293" r:id="rId7"/>
    <p:sldId id="294" r:id="rId8"/>
    <p:sldId id="295" r:id="rId9"/>
    <p:sldId id="296" r:id="rId10"/>
    <p:sldId id="303" r:id="rId11"/>
    <p:sldId id="302" r:id="rId12"/>
    <p:sldId id="304" r:id="rId13"/>
    <p:sldId id="298" r:id="rId14"/>
    <p:sldId id="297" r:id="rId15"/>
    <p:sldId id="300" r:id="rId16"/>
    <p:sldId id="263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楷体_GB2312" pitchFamily="49" charset="-122"/>
      <p:regular r:id="rId23"/>
    </p:embeddedFont>
    <p:embeddedFont>
      <p:font typeface="微软雅黑" pitchFamily="34" charset="-122"/>
      <p:regular r:id="rId24"/>
      <p:bold r:id="rId25"/>
    </p:embeddedFont>
    <p:embeddedFont>
      <p:font typeface="Calibri Light" pitchFamily="34" charset="0"/>
      <p:regular r:id="rId26"/>
      <p: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332"/>
    <a:srgbClr val="919191"/>
    <a:srgbClr val="466E8C"/>
    <a:srgbClr val="62C5DC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94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98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47650" y="344170"/>
            <a:ext cx="78867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2.1 </a:t>
            </a:r>
            <a:r>
              <a:rPr lang="zh-CN" altLang="en-US" sz="3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解决问题的一般过程和用计算机解决问题</a:t>
            </a:r>
            <a:endParaRPr lang="en-US" altLang="zh-CN" sz="3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8699" y="-51177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sandengkatong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55"/>
          <a:stretch>
            <a:fillRect/>
          </a:stretch>
        </p:blipFill>
        <p:spPr>
          <a:xfrm>
            <a:off x="6934200" y="2153735"/>
            <a:ext cx="1206057" cy="165710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63950" y="1341533"/>
            <a:ext cx="181610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参考答案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2230120"/>
            <a:ext cx="613410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97966" y="2312788"/>
            <a:ext cx="5550484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不同路口车流量不同，同一路口不同时段车流量也不同，因此红绿灯显示时长不是固定的，会随车流量而改变。如果设置红灯、绿灯显示时长均为35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，如何实现？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917841" y="246539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1248" y="4316941"/>
            <a:ext cx="5179009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请打开程序模板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“红灯变绿灯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倒计时35秒.py”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，完善、运行、验证，更改红灯、绿灯的显示时长。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2781123" y="44704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14" name="图片 13" descr="sandengkatong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55"/>
          <a:stretch>
            <a:fillRect/>
          </a:stretch>
        </p:blipFill>
        <p:spPr>
          <a:xfrm>
            <a:off x="6934200" y="2153735"/>
            <a:ext cx="1206057" cy="1657102"/>
          </a:xfrm>
          <a:prstGeom prst="rect">
            <a:avLst/>
          </a:prstGeom>
        </p:spPr>
      </p:pic>
      <p:pic>
        <p:nvPicPr>
          <p:cNvPr id="15" name="图片 14" descr="38mi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183" y="4316941"/>
            <a:ext cx="1466186" cy="109963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28386" y="1341533"/>
            <a:ext cx="3687228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巩固完善 发展思维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sandengkatong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55"/>
          <a:stretch>
            <a:fillRect/>
          </a:stretch>
        </p:blipFill>
        <p:spPr>
          <a:xfrm>
            <a:off x="6934200" y="2153735"/>
            <a:ext cx="1206057" cy="165710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63950" y="1341533"/>
            <a:ext cx="181610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参考答案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2227580"/>
            <a:ext cx="594360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42580" y="2228829"/>
            <a:ext cx="701079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请小组合作分析问题，确定问题求解模型，画出功能分解图，初步制订问题求解方案，填写在模板中并提交。</a:t>
            </a:r>
          </a:p>
        </p:txBody>
      </p:sp>
      <p:pic>
        <p:nvPicPr>
          <p:cNvPr id="5" name="图片 4" descr="zizhu.jpg"/>
          <p:cNvPicPr>
            <a:picLocks noChangeAspect="1"/>
          </p:cNvPicPr>
          <p:nvPr/>
        </p:nvPicPr>
        <p:blipFill>
          <a:blip r:embed="rId2" cstate="print"/>
          <a:srcRect l="9722" t="9674" r="3252" b="10756"/>
          <a:stretch>
            <a:fillRect/>
          </a:stretch>
        </p:blipFill>
        <p:spPr>
          <a:xfrm>
            <a:off x="942580" y="3499900"/>
            <a:ext cx="3933430" cy="2538587"/>
          </a:xfrm>
          <a:prstGeom prst="roundRect">
            <a:avLst>
              <a:gd name="adj" fmla="val 10569"/>
            </a:avLst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05815" y="1341533"/>
            <a:ext cx="753237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规划本章项目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自助式人行过街红绿灯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计算机编程解决问题的一般过程.png"/>
          <p:cNvPicPr>
            <a:picLocks noChangeAspect="1"/>
          </p:cNvPicPr>
          <p:nvPr/>
        </p:nvPicPr>
        <p:blipFill rotWithShape="1">
          <a:blip r:embed="rId2" cstate="print"/>
          <a:srcRect t="5582" b="5213"/>
          <a:stretch>
            <a:fillRect/>
          </a:stretch>
        </p:blipFill>
        <p:spPr>
          <a:xfrm>
            <a:off x="0" y="2057400"/>
            <a:ext cx="9144000" cy="26426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67696" y="1341533"/>
            <a:ext cx="10086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5825" y="2858646"/>
            <a:ext cx="7504357" cy="24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查阅资料，了解交通信号灯配置的相关知识等，进行全面衡量，既要考虑自己身为警察设计智能控制系统的目的，又要考虑司机、行人的因素，完善解决方案。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思考本章学习结束后，小组需解决的个性化问题。结合自己的实际需求，提出小组想要解决的实际问题，分析问题，分解功能，初步规划解决方案。</a:t>
            </a:r>
          </a:p>
        </p:txBody>
      </p:sp>
      <p:sp>
        <p:nvSpPr>
          <p:cNvPr id="7" name="矩形 6"/>
          <p:cNvSpPr/>
          <p:nvPr/>
        </p:nvSpPr>
        <p:spPr>
          <a:xfrm>
            <a:off x="1147179" y="2171162"/>
            <a:ext cx="10086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作业</a:t>
            </a:r>
          </a:p>
        </p:txBody>
      </p:sp>
      <p:sp>
        <p:nvSpPr>
          <p:cNvPr id="8" name="等腰三角形 8"/>
          <p:cNvSpPr/>
          <p:nvPr/>
        </p:nvSpPr>
        <p:spPr>
          <a:xfrm rot="5400000">
            <a:off x="812483" y="24292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 flipH="1">
            <a:off x="233045" y="1854835"/>
            <a:ext cx="8677910" cy="398970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0908" y="2768053"/>
            <a:ext cx="852731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2.1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解决问题的一般过程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和用计算机解决问题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11791" y="2219394"/>
            <a:ext cx="7417809" cy="1151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假如你是一名交通警察，在无信号灯或信号灯不能正常工作的路口，为保证道路畅通，你会如何进行交通疏导？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2" name="图片 11" descr="zhihui.jpg"/>
          <p:cNvPicPr>
            <a:picLocks noChangeAspect="1"/>
          </p:cNvPicPr>
          <p:nvPr/>
        </p:nvPicPr>
        <p:blipFill>
          <a:blip r:embed="rId2" cstate="print"/>
          <a:srcRect t="5360" b="8697"/>
          <a:stretch>
            <a:fillRect/>
          </a:stretch>
        </p:blipFill>
        <p:spPr>
          <a:xfrm>
            <a:off x="811791" y="3639907"/>
            <a:ext cx="4456909" cy="2538949"/>
          </a:xfrm>
          <a:prstGeom prst="roundRect">
            <a:avLst>
              <a:gd name="adj" fmla="val 9489"/>
            </a:avLst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728386" y="1341533"/>
            <a:ext cx="3687228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情境导入 分组探究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3590" y="1965178"/>
            <a:ext cx="302358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人解决问题的一般过程：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707" y="2365288"/>
            <a:ext cx="8351297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rgbClr val="466E8C"/>
                </a:solidFill>
              </a:rPr>
              <a:t>1.</a:t>
            </a:r>
            <a:r>
              <a:rPr lang="zh-CN" altLang="en-US" dirty="0">
                <a:solidFill>
                  <a:srgbClr val="466E8C"/>
                </a:solidFill>
              </a:rPr>
              <a:t>分析问题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收集相关资料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明确目标、条件、规则等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找出已知与未知的联系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rgbClr val="466E8C"/>
                </a:solidFill>
              </a:rPr>
              <a:t>2.</a:t>
            </a:r>
            <a:r>
              <a:rPr lang="zh-CN" altLang="en-US" dirty="0">
                <a:solidFill>
                  <a:srgbClr val="466E8C"/>
                </a:solidFill>
              </a:rPr>
              <a:t>寻找解决问题的途径与方法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将问题与已知条件或已有规则相关联，设计问题求解方案。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rgbClr val="466E8C"/>
                </a:solidFill>
              </a:rPr>
              <a:t>3.</a:t>
            </a:r>
            <a:r>
              <a:rPr lang="zh-CN" altLang="en-US" dirty="0">
                <a:solidFill>
                  <a:srgbClr val="466E8C"/>
                </a:solidFill>
              </a:rPr>
              <a:t>解决问题验证结果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依据确定的方法解决问题，检验答案、评估效果，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最终解决问题。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655724" y="1222661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互动总结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8329" y="3634733"/>
            <a:ext cx="715840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对比你作为交通警察指挥交通的过程，思考这两个过程有何不同。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328" y="3060595"/>
            <a:ext cx="71584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阅读教科书，了解计算机编程解决问题经历的过程。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2899" y="2165497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主题探究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858203" y="242360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08" y="2210213"/>
            <a:ext cx="4055919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计算机编程解决问题的一般过程：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708" y="2949623"/>
            <a:ext cx="3646532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466E8C"/>
                </a:solidFill>
              </a:rPr>
              <a:t>1.</a:t>
            </a:r>
            <a:r>
              <a:rPr lang="zh-CN" altLang="en-US" sz="1800" dirty="0">
                <a:solidFill>
                  <a:srgbClr val="466E8C"/>
                </a:solidFill>
              </a:rPr>
              <a:t>分析问题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明确目标、条件等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抽象建模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描述问题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66E8C"/>
                </a:solidFill>
              </a:rPr>
              <a:t>2.</a:t>
            </a:r>
            <a:r>
              <a:rPr lang="zh-CN" altLang="en-US" sz="1800" dirty="0">
                <a:solidFill>
                  <a:srgbClr val="466E8C"/>
                </a:solidFill>
              </a:rPr>
              <a:t>设计方案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功能分解（多次分解不唯一）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详细的步骤设计（算法设计）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06240" y="2949623"/>
            <a:ext cx="5117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466E8C"/>
                </a:solidFill>
              </a:rPr>
              <a:t>3.</a:t>
            </a:r>
            <a:r>
              <a:rPr lang="zh-CN" altLang="en-US" sz="1800" dirty="0">
                <a:solidFill>
                  <a:srgbClr val="466E8C"/>
                </a:solidFill>
              </a:rPr>
              <a:t>编程调试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编写程序（用程序设计语言描述算法）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调试程序（改正错误，验证结果）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66E8C"/>
                </a:solidFill>
              </a:rPr>
              <a:t>4.</a:t>
            </a:r>
            <a:r>
              <a:rPr lang="zh-CN" altLang="en-US" sz="1800" dirty="0">
                <a:solidFill>
                  <a:srgbClr val="466E8C"/>
                </a:solidFill>
              </a:rPr>
              <a:t>解决问题</a:t>
            </a:r>
            <a:endParaRPr lang="en-US" altLang="zh-CN" sz="1800" dirty="0">
              <a:solidFill>
                <a:srgbClr val="466E8C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检验答案、评估效果，最终解决问题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3655724" y="134153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主题探究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750" y="2193315"/>
            <a:ext cx="330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466E8C"/>
                </a:solidFill>
                <a:effectLst/>
              </a:rPr>
              <a:t>人解决问题的一般过程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1820" y="219025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r"/>
            <a:r>
              <a:rPr lang="zh-CN" altLang="en-US" sz="2000" dirty="0">
                <a:solidFill>
                  <a:srgbClr val="466E8C"/>
                </a:solidFill>
                <a:effectLst/>
              </a:rPr>
              <a:t>计算机编程解决问题的一般过程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285750" y="2755773"/>
            <a:ext cx="3780206" cy="2686050"/>
          </a:xfrm>
          <a:prstGeom prst="rect">
            <a:avLst/>
          </a:prstGeom>
          <a:noFill/>
          <a:ln w="12700">
            <a:solidFill>
              <a:srgbClr val="46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7500" y="2755773"/>
            <a:ext cx="1846720" cy="2686050"/>
          </a:xfrm>
          <a:prstGeom prst="rect">
            <a:avLst/>
          </a:prstGeom>
          <a:noFill/>
          <a:ln w="12700">
            <a:solidFill>
              <a:srgbClr val="46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4466" y="2967531"/>
            <a:ext cx="427026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分析问题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寻找解决问题的途径与方法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解决问题验证结果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75889" y="2743200"/>
            <a:ext cx="1822159" cy="2759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ts val="52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52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设计方案</a:t>
            </a:r>
          </a:p>
          <a:p>
            <a:pPr marL="0" indent="0">
              <a:lnSpc>
                <a:spcPts val="52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编程调试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52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4055198" y="4275710"/>
            <a:ext cx="2623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调试程序，分析、验证结果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82156" y="2938919"/>
            <a:ext cx="2020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抽象建模，描述问题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8007" y="3389171"/>
            <a:ext cx="2497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功能分解，适合计算机执行的步骤设计（算法设计）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076700" y="3253684"/>
            <a:ext cx="2590800" cy="8036"/>
          </a:xfrm>
          <a:prstGeom prst="straightConnector1">
            <a:avLst/>
          </a:prstGeom>
          <a:ln w="1905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076700" y="3936632"/>
            <a:ext cx="2590800" cy="15334"/>
          </a:xfrm>
          <a:prstGeom prst="straightConnector1">
            <a:avLst/>
          </a:prstGeom>
          <a:ln w="1905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83530" y="4606518"/>
            <a:ext cx="2583970" cy="609028"/>
            <a:chOff x="3159316" y="3404279"/>
            <a:chExt cx="2583970" cy="609028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3159316" y="3404279"/>
              <a:ext cx="2583970" cy="9481"/>
            </a:xfrm>
            <a:prstGeom prst="straightConnector1">
              <a:avLst/>
            </a:prstGeom>
            <a:ln w="1905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159316" y="3413760"/>
              <a:ext cx="2583970" cy="599547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655724" y="1250645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对比总结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edgreen2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17501" r="17740"/>
          <a:stretch>
            <a:fillRect/>
          </a:stretch>
        </p:blipFill>
        <p:spPr>
          <a:xfrm>
            <a:off x="6934200" y="2231252"/>
            <a:ext cx="1102995" cy="17032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35124" y="4268406"/>
            <a:ext cx="800100" cy="1674192"/>
            <a:chOff x="935831" y="3228802"/>
            <a:chExt cx="800100" cy="1674192"/>
          </a:xfrm>
        </p:grpSpPr>
        <p:pic>
          <p:nvPicPr>
            <p:cNvPr id="3" name="图片 2" descr="redgreen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4668" y="3245472"/>
              <a:ext cx="763773" cy="1591197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 rot="16200000">
              <a:off x="516131" y="3684012"/>
              <a:ext cx="1640854" cy="763772"/>
            </a:xfrm>
            <a:prstGeom prst="roundRect">
              <a:avLst>
                <a:gd name="adj" fmla="val 48562"/>
              </a:avLst>
            </a:prstGeom>
            <a:noFill/>
            <a:ln w="28575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16200000">
              <a:off x="533405" y="3702843"/>
              <a:ext cx="1604960" cy="728664"/>
            </a:xfrm>
            <a:prstGeom prst="roundRect">
              <a:avLst>
                <a:gd name="adj" fmla="val 48562"/>
              </a:avLst>
            </a:prstGeom>
            <a:noFill/>
            <a:ln w="6350">
              <a:solidFill>
                <a:srgbClr val="3133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16200000">
              <a:off x="498785" y="3665848"/>
              <a:ext cx="1674192" cy="800100"/>
            </a:xfrm>
            <a:prstGeom prst="roundRect">
              <a:avLst>
                <a:gd name="adj" fmla="val 48562"/>
              </a:avLst>
            </a:prstGeom>
            <a:noFill/>
            <a:ln w="6350">
              <a:solidFill>
                <a:srgbClr val="3133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97966" y="2667372"/>
            <a:ext cx="555048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请阅读教科书第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页程序代码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参照注释与上一环节的讲解，分析各程序段功能。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917841" y="2819983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31441" y="4665175"/>
            <a:ext cx="580575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请修改程序改变红灯显示时长为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。你可以吗？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2051316" y="481872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9996" y="1341533"/>
            <a:ext cx="41040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Python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助力 红灯变绿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97966" y="2566788"/>
            <a:ext cx="555048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为了使信号灯的功能更人性化，从行人、司机角度考虑，如何完善红灯变绿灯功能？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917841" y="271939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1248" y="4316941"/>
            <a:ext cx="5179009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请打开程序模板“红灯变绿灯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倒计时.py”，修改、运行并验证，为信号灯添加显示倒计时的功能，优化红灯变绿灯的过程。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2781123" y="44704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14" name="图片 13" descr="sandengkatong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55"/>
          <a:stretch>
            <a:fillRect/>
          </a:stretch>
        </p:blipFill>
        <p:spPr>
          <a:xfrm>
            <a:off x="6934200" y="2153735"/>
            <a:ext cx="1206057" cy="1657102"/>
          </a:xfrm>
          <a:prstGeom prst="rect">
            <a:avLst/>
          </a:prstGeom>
        </p:spPr>
      </p:pic>
      <p:pic>
        <p:nvPicPr>
          <p:cNvPr id="15" name="图片 14" descr="38mi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183" y="4316941"/>
            <a:ext cx="1466186" cy="109963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28386" y="1341533"/>
            <a:ext cx="3687228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巩固完善 发展思维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352</Words>
  <Application>Microsoft Office PowerPoint</Application>
  <PresentationFormat>全屏显示(4:3)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Calibri</vt:lpstr>
      <vt:lpstr>楷体_GB2312</vt:lpstr>
      <vt:lpstr>微软雅黑</vt:lpstr>
      <vt:lpstr>Calibri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兰大鹏</cp:lastModifiedBy>
  <cp:revision>131</cp:revision>
  <dcterms:created xsi:type="dcterms:W3CDTF">2019-04-15T01:46:00Z</dcterms:created>
  <dcterms:modified xsi:type="dcterms:W3CDTF">2019-08-30T06:58:14Z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