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68" r:id="rId2"/>
    <p:sldId id="269" r:id="rId3"/>
    <p:sldId id="335" r:id="rId4"/>
    <p:sldId id="336" r:id="rId5"/>
    <p:sldId id="355" r:id="rId6"/>
    <p:sldId id="337" r:id="rId7"/>
    <p:sldId id="338" r:id="rId8"/>
    <p:sldId id="342" r:id="rId9"/>
    <p:sldId id="343" r:id="rId10"/>
    <p:sldId id="344" r:id="rId11"/>
    <p:sldId id="345" r:id="rId12"/>
    <p:sldId id="341" r:id="rId13"/>
    <p:sldId id="339" r:id="rId14"/>
    <p:sldId id="369" r:id="rId15"/>
    <p:sldId id="347" r:id="rId16"/>
    <p:sldId id="351" r:id="rId17"/>
    <p:sldId id="346" r:id="rId18"/>
    <p:sldId id="350" r:id="rId19"/>
    <p:sldId id="263" r:id="rId20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22"/>
      <p:bold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楷体_GB2312" panose="02010609030101010101" pitchFamily="49" charset="-122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E8C"/>
    <a:srgbClr val="62C5DC"/>
    <a:srgbClr val="313332"/>
    <a:srgbClr val="919191"/>
    <a:srgbClr val="7BA9CA"/>
    <a:srgbClr val="F2F2F2"/>
    <a:srgbClr val="508EFF"/>
    <a:srgbClr val="BB9F7A"/>
    <a:srgbClr val="649788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6318" autoAdjust="0"/>
  </p:normalViewPr>
  <p:slideViewPr>
    <p:cSldViewPr snapToGrid="0" showGuides="1">
      <p:cViewPr varScale="1">
        <p:scale>
          <a:sx n="109" d="100"/>
          <a:sy n="109" d="100"/>
        </p:scale>
        <p:origin x="1230" y="78"/>
      </p:cViewPr>
      <p:guideLst>
        <p:guide orient="horz" pos="2162"/>
        <p:guide pos="2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9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1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 cstate="print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285750" y="184280"/>
            <a:ext cx="550899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2.2.1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认识算法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15" y="-61612"/>
            <a:ext cx="9401398" cy="69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11895" y="3183389"/>
            <a:ext cx="2609850" cy="801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ea typeface="楷体_GB2312" panose="02010609030101010101" pitchFamily="49" charset="-122"/>
              </a:rPr>
              <a:t>请你用思维导图软件归纳总结算法的特征。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43" y="1855174"/>
            <a:ext cx="3910360" cy="3457805"/>
          </a:xfrm>
          <a:prstGeom prst="rect">
            <a:avLst/>
          </a:prstGeom>
        </p:spPr>
      </p:pic>
      <p:sp>
        <p:nvSpPr>
          <p:cNvPr id="6" name="任意多边形 5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53645" y="2379351"/>
            <a:ext cx="2452916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03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任务闯关</a:t>
            </a:r>
          </a:p>
        </p:txBody>
      </p:sp>
      <p:sp>
        <p:nvSpPr>
          <p:cNvPr id="6" name="等腰三角形 8"/>
          <p:cNvSpPr/>
          <p:nvPr/>
        </p:nvSpPr>
        <p:spPr>
          <a:xfrm rot="5400000">
            <a:off x="1127839" y="2588563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5750" y="1734640"/>
            <a:ext cx="8172450" cy="16967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“鸡兔同笼”是我国古代著作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孙子算经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中的一个有趣而又有深远影响的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数学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问题，一个笼子里有一些鸡和兔，现在知道里面一共有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35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个头，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94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只脚，问鸡和兔各有多少只？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从解决问题的过程看，解决以上问题可以分若干步完成：</a:t>
            </a:r>
          </a:p>
        </p:txBody>
      </p:sp>
      <p:pic>
        <p:nvPicPr>
          <p:cNvPr id="4" name="图片 3" descr="C:\Users\liuzhaobin\Desktop\ppt图\图片6.png图片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4650" y="3569653"/>
            <a:ext cx="4247515" cy="2794635"/>
          </a:xfrm>
          <a:prstGeom prst="rect">
            <a:avLst/>
          </a:prstGeom>
        </p:spPr>
      </p:pic>
      <p:pic>
        <p:nvPicPr>
          <p:cNvPr id="5" name="Picture 24" descr="https://ss1.bdstatic.com/70cFuXSh_Q1YnxGkpoWK1HF6hhy/it/u=70599376,1372581535&amp;fm=26&amp;gp=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740" y="3558540"/>
            <a:ext cx="3869055" cy="281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17054" y="1149869"/>
            <a:ext cx="1215397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任务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1</a:t>
            </a:r>
          </a:p>
        </p:txBody>
      </p:sp>
      <p:sp>
        <p:nvSpPr>
          <p:cNvPr id="8" name="等腰三角形 8"/>
          <p:cNvSpPr/>
          <p:nvPr/>
        </p:nvSpPr>
        <p:spPr>
          <a:xfrm rot="5400000">
            <a:off x="482358" y="14079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10800000" flipH="1">
            <a:off x="233045" y="1638935"/>
            <a:ext cx="8677910" cy="4699635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33423" y="2964528"/>
            <a:ext cx="7953376" cy="18249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什么是素数？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如何判断一个数是不是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素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数？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在回答这个数是不是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素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数前，你在头脑中经历了怎样的思考和操作过程？</a:t>
            </a:r>
          </a:p>
        </p:txBody>
      </p:sp>
      <p:sp>
        <p:nvSpPr>
          <p:cNvPr id="5" name="矩形 4"/>
          <p:cNvSpPr/>
          <p:nvPr/>
        </p:nvSpPr>
        <p:spPr>
          <a:xfrm>
            <a:off x="1054777" y="1935888"/>
            <a:ext cx="7433945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任务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设计算法，判断整数</a:t>
            </a:r>
            <a:r>
              <a:rPr lang="en-US" altLang="zh-CN" sz="3200" b="1" i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n</a:t>
            </a:r>
            <a:r>
              <a:rPr lang="en-US" altLang="zh-CN" sz="16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是否为素数</a:t>
            </a:r>
          </a:p>
        </p:txBody>
      </p:sp>
      <p:sp>
        <p:nvSpPr>
          <p:cNvPr id="7" name="等腰三角形 8"/>
          <p:cNvSpPr/>
          <p:nvPr/>
        </p:nvSpPr>
        <p:spPr>
          <a:xfrm rot="5400000">
            <a:off x="720081" y="21939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10800000" flipH="1">
            <a:off x="233045" y="1638935"/>
            <a:ext cx="8677910" cy="4699635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33423" y="3075653"/>
            <a:ext cx="7953376" cy="23228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4.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计算机如何判断整除呢？尝试使用规范的语言来表达算法。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能否设计一个算法，判断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是不是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素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数？判断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35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是不是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素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数？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判断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是否是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素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数的算法和判断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35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是否是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素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数的算法有什么不同？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任意给定一个大于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的整数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，能否设计一个算法对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是否为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素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数作出判断？</a:t>
            </a:r>
          </a:p>
        </p:txBody>
      </p:sp>
      <p:sp>
        <p:nvSpPr>
          <p:cNvPr id="5" name="矩形 4"/>
          <p:cNvSpPr/>
          <p:nvPr/>
        </p:nvSpPr>
        <p:spPr>
          <a:xfrm>
            <a:off x="1054777" y="1935888"/>
            <a:ext cx="7433945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任务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设计算法，判断整数</a:t>
            </a:r>
            <a:r>
              <a:rPr lang="en-US" altLang="zh-CN" sz="3200" b="1" i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n</a:t>
            </a:r>
            <a:r>
              <a:rPr lang="en-US" altLang="zh-CN" sz="1600" b="1" i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是否为素数</a:t>
            </a:r>
          </a:p>
        </p:txBody>
      </p:sp>
      <p:sp>
        <p:nvSpPr>
          <p:cNvPr id="7" name="等腰三角形 8"/>
          <p:cNvSpPr/>
          <p:nvPr/>
        </p:nvSpPr>
        <p:spPr>
          <a:xfrm rot="5400000">
            <a:off x="720081" y="21939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9465" y="2030730"/>
            <a:ext cx="7306310" cy="35585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第一步，给定大于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的整数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第二步，用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去除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，得到余数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altLang="zh-CN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。若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altLang="zh-CN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，则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能够整除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不是素数，算法结束；否则，进入第三步。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第三步，用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去除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，得到余数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altLang="zh-CN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。若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altLang="zh-CN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，则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能够整除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不是素数，算法结束；否则，进入第四步。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……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第（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）步，用（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）去除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，得到余数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altLang="zh-CN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。若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altLang="zh-CN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=0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，则（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）能够整除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不是素数，算法结束；否则，</a:t>
            </a:r>
            <a:r>
              <a:rPr lang="en-US" altLang="zh-CN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</a:t>
            </a:r>
            <a:r>
              <a:rPr lang="en-US" altLang="zh-CN" sz="1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是素数。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9697" y="1256184"/>
            <a:ext cx="7433945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任务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设计算法，判断整数</a:t>
            </a:r>
            <a:r>
              <a:rPr lang="en-US" altLang="zh-CN" sz="3200" b="1" i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n</a:t>
            </a:r>
            <a:r>
              <a:rPr lang="en-US" altLang="zh-CN" sz="16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是否为素数</a:t>
            </a:r>
          </a:p>
        </p:txBody>
      </p:sp>
      <p:sp>
        <p:nvSpPr>
          <p:cNvPr id="7" name="等腰三角形 8"/>
          <p:cNvSpPr/>
          <p:nvPr/>
        </p:nvSpPr>
        <p:spPr>
          <a:xfrm rot="5400000">
            <a:off x="465001" y="151429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53645" y="2379351"/>
            <a:ext cx="6160661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04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你能举出更多算法的例子吗？</a:t>
            </a:r>
          </a:p>
        </p:txBody>
      </p:sp>
      <p:sp>
        <p:nvSpPr>
          <p:cNvPr id="6" name="等腰三角形 8"/>
          <p:cNvSpPr/>
          <p:nvPr/>
        </p:nvSpPr>
        <p:spPr>
          <a:xfrm rot="5400000">
            <a:off x="1118949" y="2575228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0790" y="2878740"/>
            <a:ext cx="5976938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下面的结论正确的是（　　）。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A.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一个程序的算法步骤是可逆的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B.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一个算法可以无止境地运算下去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C.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解决一个问题的算法有且只有一种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D.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设计算法要本着简单方便的原则</a:t>
            </a:r>
          </a:p>
        </p:txBody>
      </p:sp>
      <p:sp>
        <p:nvSpPr>
          <p:cNvPr id="5" name="矩形 4"/>
          <p:cNvSpPr/>
          <p:nvPr/>
        </p:nvSpPr>
        <p:spPr>
          <a:xfrm>
            <a:off x="990790" y="2183141"/>
            <a:ext cx="183255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课堂小测</a:t>
            </a:r>
          </a:p>
        </p:txBody>
      </p:sp>
      <p:sp>
        <p:nvSpPr>
          <p:cNvPr id="7" name="等腰三角形 8"/>
          <p:cNvSpPr/>
          <p:nvPr/>
        </p:nvSpPr>
        <p:spPr>
          <a:xfrm rot="5400000">
            <a:off x="656094" y="2441248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80815" y="2921000"/>
            <a:ext cx="3390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 rot="10800000" flipH="1">
            <a:off x="233045" y="1854835"/>
            <a:ext cx="8677910" cy="430784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1205" y="2832735"/>
            <a:ext cx="7642225" cy="26765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早上从起床到出门需要洗脸刷牙（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）、刷水壶（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）、烧水（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）、泡面（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）、吃饭（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）、听广播（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）几个步骤，从下列选项中选最好的一种算法（　　）。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A.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洗脸刷牙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刷水壶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烧水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泡面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吃饭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听广播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B.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刷水壶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烧水同时洗脸刷牙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泡面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吃饭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听广播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C.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刷水壶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烧水同时洗脸刷牙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泡面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吃饭同时听广播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D.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吃饭同时听广播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泡面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烧水同时洗脸刷牙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刷水壶</a:t>
            </a:r>
          </a:p>
        </p:txBody>
      </p:sp>
      <p:sp>
        <p:nvSpPr>
          <p:cNvPr id="5" name="矩形 4"/>
          <p:cNvSpPr/>
          <p:nvPr/>
        </p:nvSpPr>
        <p:spPr>
          <a:xfrm>
            <a:off x="982577" y="2123685"/>
            <a:ext cx="183255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课堂小测</a:t>
            </a:r>
          </a:p>
        </p:txBody>
      </p:sp>
      <p:sp>
        <p:nvSpPr>
          <p:cNvPr id="7" name="等腰三角形 8"/>
          <p:cNvSpPr/>
          <p:nvPr/>
        </p:nvSpPr>
        <p:spPr>
          <a:xfrm rot="5400000">
            <a:off x="647881" y="238179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22144" y="3592889"/>
            <a:ext cx="31813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en-US" altLang="zh-CN" sz="2000" dirty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85974" y="3044278"/>
            <a:ext cx="4972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effectLst/>
              </a:rPr>
              <a:t>2.2.1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 认识算法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53645" y="2379351"/>
            <a:ext cx="3276859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01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什么是算法？</a:t>
            </a:r>
          </a:p>
        </p:txBody>
      </p:sp>
      <p:sp>
        <p:nvSpPr>
          <p:cNvPr id="6" name="等腰三角形 8"/>
          <p:cNvSpPr/>
          <p:nvPr/>
        </p:nvSpPr>
        <p:spPr>
          <a:xfrm rot="5400000">
            <a:off x="1118949" y="2637458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737735" y="2245360"/>
            <a:ext cx="3773805" cy="30460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一个农夫带着一条狼、一头羊和一篮蔬菜要过河，但只有一条小船。乘船时，农夫只能带一样东西。当农夫在场的时候，这三样东西相安无事。一旦农夫不在，狼会吃羊，羊会吃菜。请设计一个方案，使农夫能安全地将这三样东西带过河。</a:t>
            </a:r>
          </a:p>
        </p:txBody>
      </p:sp>
      <p:pic>
        <p:nvPicPr>
          <p:cNvPr id="8" name="Picture 2" descr="æ¸¡æ²³é®é¢ââå¾è®ºç®æ³çè¿ç¨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" y="2367915"/>
            <a:ext cx="4013835" cy="280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702352" y="1107089"/>
            <a:ext cx="1204595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情境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1</a:t>
            </a:r>
          </a:p>
        </p:txBody>
      </p:sp>
      <p:sp>
        <p:nvSpPr>
          <p:cNvPr id="10" name="等腰三角形 8"/>
          <p:cNvSpPr/>
          <p:nvPr/>
        </p:nvSpPr>
        <p:spPr>
          <a:xfrm rot="5400000">
            <a:off x="367656" y="136519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54100" y="1859915"/>
            <a:ext cx="3121025" cy="31381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466E8C"/>
                </a:solidFill>
              </a:rPr>
              <a:t>[</a:t>
            </a:r>
            <a:r>
              <a:rPr lang="zh-CN" altLang="en-US" dirty="0">
                <a:solidFill>
                  <a:srgbClr val="466E8C"/>
                </a:solidFill>
              </a:rPr>
              <a:t>方案一</a:t>
            </a:r>
            <a:r>
              <a:rPr lang="en-US" altLang="zh-CN" dirty="0">
                <a:solidFill>
                  <a:srgbClr val="466E8C"/>
                </a:solidFill>
              </a:rPr>
              <a:t>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第一步，农夫带羊过河；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第二步，农夫独自回来；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第三步，农夫带狼过河；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第四步，农夫带羊回来；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第五步，农夫带蔬菜过河；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第六步，农夫独自回来；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第七步，农夫带羊过河。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973955" y="1859915"/>
            <a:ext cx="3086735" cy="31381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rgbClr val="466E8C"/>
                </a:solidFill>
              </a:rPr>
              <a:t>[</a:t>
            </a:r>
            <a:r>
              <a:rPr lang="zh-CN" altLang="en-US" dirty="0">
                <a:solidFill>
                  <a:srgbClr val="466E8C"/>
                </a:solidFill>
              </a:rPr>
              <a:t>方案二</a:t>
            </a:r>
            <a:r>
              <a:rPr lang="en-US" altLang="zh-CN" dirty="0">
                <a:solidFill>
                  <a:srgbClr val="466E8C"/>
                </a:solidFill>
              </a:rPr>
              <a:t>]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第一步，农夫带羊过河；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第二步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农夫独自回来；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第三步，农夫带蔬菜过河；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第四步，农夫带羊回来；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第五步，农夫带狼过河；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第六步，农夫独自回来；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第七步，农夫带羊过河。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timgsa.baidu.com/timg?image&amp;quality=80&amp;size=b9999_10000&amp;sec=1559933862791&amp;di=d108b6a345bf7c164873f75e524f0501&amp;imgtype=0&amp;src=http%3A%2F%2Fimg.mp.itc.cn%2Fupload%2F20160617%2Fcf54a3405d2f42c59608eb488d838fa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18" y="2265947"/>
            <a:ext cx="3863852" cy="318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5100059" y="2335435"/>
            <a:ext cx="3486149" cy="30460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我国古代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九章算术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中记载的“更相减损术”，研究的是如何解决求两个正整数最大公约数的问题。</a:t>
            </a:r>
          </a:p>
          <a:p>
            <a:pPr marL="0" indent="0"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阅读教科书，并在组内互相描述一下表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2.2.1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中“更相减损术”的步骤。</a:t>
            </a:r>
          </a:p>
        </p:txBody>
      </p:sp>
      <p:sp>
        <p:nvSpPr>
          <p:cNvPr id="5" name="矩形 4"/>
          <p:cNvSpPr/>
          <p:nvPr/>
        </p:nvSpPr>
        <p:spPr>
          <a:xfrm>
            <a:off x="871918" y="1286669"/>
            <a:ext cx="1204595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情境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</a:t>
            </a:r>
          </a:p>
        </p:txBody>
      </p:sp>
      <p:sp>
        <p:nvSpPr>
          <p:cNvPr id="7" name="等腰三角形 8"/>
          <p:cNvSpPr/>
          <p:nvPr/>
        </p:nvSpPr>
        <p:spPr>
          <a:xfrm rot="5400000">
            <a:off x="537222" y="15447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25755" y="2322830"/>
            <a:ext cx="4362450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著名数学家华罗庚曾提出“烧水泡茶”的算法流程。请大家讨论以下两个方案中，哪一个可行且高效？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25" y="1854200"/>
            <a:ext cx="3754755" cy="25057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17054" y="1149869"/>
            <a:ext cx="1204595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情境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</a:t>
            </a:r>
          </a:p>
        </p:txBody>
      </p:sp>
      <p:sp>
        <p:nvSpPr>
          <p:cNvPr id="7" name="等腰三角形 8"/>
          <p:cNvSpPr/>
          <p:nvPr/>
        </p:nvSpPr>
        <p:spPr>
          <a:xfrm rot="5400000">
            <a:off x="482358" y="14079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5520" y="4561029"/>
            <a:ext cx="8492852" cy="13271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第一步：烧水；第二步：水烧开后，洗刷茶具；第三步：沏茶。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第一步：烧水；第二步：烧水过程中，洗刷茶具；第三步：水烧开后沏茶。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53515" y="3288030"/>
            <a:ext cx="663765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ea typeface="楷体_GB2312" panose="02010609030101010101" pitchFamily="49" charset="-122"/>
              </a:rPr>
              <a:t>算法是为解决一个特定问题而采取的确定的、有限的步骤。</a:t>
            </a:r>
          </a:p>
        </p:txBody>
      </p:sp>
      <p:sp>
        <p:nvSpPr>
          <p:cNvPr id="5" name="任意多边形 4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53645" y="2379351"/>
            <a:ext cx="3276859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01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什么是算法？</a:t>
            </a:r>
          </a:p>
        </p:txBody>
      </p:sp>
      <p:sp>
        <p:nvSpPr>
          <p:cNvPr id="7" name="等腰三角形 8"/>
          <p:cNvSpPr/>
          <p:nvPr/>
        </p:nvSpPr>
        <p:spPr>
          <a:xfrm rot="5400000">
            <a:off x="1118949" y="2637458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53645" y="2379351"/>
            <a:ext cx="410080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02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算法有什么特征？</a:t>
            </a:r>
          </a:p>
        </p:txBody>
      </p:sp>
      <p:sp>
        <p:nvSpPr>
          <p:cNvPr id="6" name="等腰三角形 8"/>
          <p:cNvSpPr/>
          <p:nvPr/>
        </p:nvSpPr>
        <p:spPr>
          <a:xfrm rot="5400000">
            <a:off x="1109424" y="2588563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422</Words>
  <Application>Microsoft Office PowerPoint</Application>
  <PresentationFormat>全屏显示(4:3)</PresentationFormat>
  <Paragraphs>69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微软雅黑</vt:lpstr>
      <vt:lpstr>宋体</vt:lpstr>
      <vt:lpstr>Calibri Light</vt:lpstr>
      <vt:lpstr>楷体_GB2312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Microsoft 帐户</cp:lastModifiedBy>
  <cp:revision>151</cp:revision>
  <dcterms:created xsi:type="dcterms:W3CDTF">2019-04-15T01:46:00Z</dcterms:created>
  <dcterms:modified xsi:type="dcterms:W3CDTF">2020-03-31T07:57:51Z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