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68" r:id="rId2"/>
    <p:sldId id="362" r:id="rId3"/>
    <p:sldId id="363" r:id="rId4"/>
    <p:sldId id="364" r:id="rId5"/>
    <p:sldId id="365" r:id="rId6"/>
    <p:sldId id="366" r:id="rId7"/>
    <p:sldId id="269" r:id="rId8"/>
    <p:sldId id="367" r:id="rId9"/>
    <p:sldId id="368" r:id="rId10"/>
    <p:sldId id="371" r:id="rId11"/>
    <p:sldId id="369" r:id="rId12"/>
    <p:sldId id="370" r:id="rId13"/>
    <p:sldId id="372" r:id="rId14"/>
    <p:sldId id="383" r:id="rId15"/>
    <p:sldId id="384" r:id="rId16"/>
    <p:sldId id="373" r:id="rId17"/>
    <p:sldId id="374" r:id="rId18"/>
    <p:sldId id="375" r:id="rId19"/>
    <p:sldId id="376" r:id="rId20"/>
    <p:sldId id="377" r:id="rId21"/>
    <p:sldId id="380" r:id="rId22"/>
    <p:sldId id="378" r:id="rId23"/>
    <p:sldId id="382" r:id="rId24"/>
  </p:sldIdLst>
  <p:sldSz cx="9144000" cy="6858000" type="screen4x3"/>
  <p:notesSz cx="6858000" cy="9144000"/>
  <p:embeddedFontLst>
    <p:embeddedFont>
      <p:font typeface="楷体_GB2312" pitchFamily="49" charset="-122"/>
      <p:regular r:id="rId26"/>
    </p:embeddedFont>
    <p:embeddedFont>
      <p:font typeface="Calibri" pitchFamily="34" charset="0"/>
      <p:regular r:id="rId27"/>
      <p:bold r:id="rId28"/>
      <p:italic r:id="rId29"/>
      <p:boldItalic r:id="rId30"/>
    </p:embeddedFont>
    <p:embeddedFont>
      <p:font typeface="楷体" pitchFamily="49" charset="-122"/>
      <p:regular r:id="rId31"/>
    </p:embeddedFont>
    <p:embeddedFont>
      <p:font typeface="微软雅黑" pitchFamily="34" charset="-122"/>
      <p:regular r:id="rId32"/>
      <p:bold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6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6E8C"/>
    <a:srgbClr val="8ED5E6"/>
    <a:srgbClr val="62C5DC"/>
    <a:srgbClr val="79CDE1"/>
    <a:srgbClr val="313332"/>
    <a:srgbClr val="919191"/>
    <a:srgbClr val="7BA9CA"/>
    <a:srgbClr val="F2F2F2"/>
    <a:srgbClr val="508EFF"/>
    <a:srgbClr val="BB9F7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944" y="-390"/>
      </p:cViewPr>
      <p:guideLst>
        <p:guide orient="horz" pos="2160"/>
        <p:guide pos="286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57747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016B1-CD5C-4869-82D3-0D91A7B51894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76C078-A5C1-4B40-8EEB-8B9DA7088F4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图片 4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pPr/>
              <a:t>2019/8/30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emf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962150" y="2097974"/>
            <a:ext cx="5219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sz="3200" dirty="0">
                <a:solidFill>
                  <a:srgbClr val="466E8C"/>
                </a:solidFill>
                <a:effectLst/>
              </a:rPr>
              <a:t>Python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程序中如何实现呢？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792210" y="2006486"/>
            <a:ext cx="3142349" cy="2674782"/>
            <a:chOff x="754110" y="729374"/>
            <a:chExt cx="3142349" cy="267478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4110" y="729374"/>
              <a:ext cx="2324100" cy="1585812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091118" y="1618289"/>
              <a:ext cx="173957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18.5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～</a:t>
              </a: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23.9</a:t>
              </a: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？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530159" y="300404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健康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942352" y="300404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楷体_GB2312" panose="02010609030101010101" pitchFamily="49" charset="-122"/>
                  <a:ea typeface="楷体_GB2312" panose="02010609030101010101" pitchFamily="49" charset="-122"/>
                </a:rPr>
                <a:t>不健康</a:t>
              </a:r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2352" y="1819275"/>
              <a:ext cx="787400" cy="1295400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3110" y="2211110"/>
              <a:ext cx="520700" cy="894040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205005" y="2773455"/>
            <a:ext cx="3773062" cy="195527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2" name="肘形连接符 11"/>
          <p:cNvCxnSpPr/>
          <p:nvPr/>
        </p:nvCxnSpPr>
        <p:spPr>
          <a:xfrm>
            <a:off x="2224021" y="2843881"/>
            <a:ext cx="2824961" cy="319092"/>
          </a:xfrm>
          <a:prstGeom prst="bentConnector3">
            <a:avLst>
              <a:gd name="adj1" fmla="val 101221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3"/>
          </p:cNvCxnSpPr>
          <p:nvPr/>
        </p:nvCxnSpPr>
        <p:spPr>
          <a:xfrm flipV="1">
            <a:off x="2265886" y="3621161"/>
            <a:ext cx="3441085" cy="860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8" idx="3"/>
          </p:cNvCxnSpPr>
          <p:nvPr/>
        </p:nvCxnSpPr>
        <p:spPr>
          <a:xfrm flipV="1">
            <a:off x="3934559" y="4281158"/>
            <a:ext cx="1970941" cy="200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程序分析</a:t>
            </a:r>
          </a:p>
        </p:txBody>
      </p:sp>
      <p:sp>
        <p:nvSpPr>
          <p:cNvPr id="16" name="等腰三角形 15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1439" y="2097485"/>
            <a:ext cx="2585252" cy="30016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</p:pic>
      <p:sp>
        <p:nvSpPr>
          <p:cNvPr id="7" name="文本框 6"/>
          <p:cNvSpPr txBox="1"/>
          <p:nvPr/>
        </p:nvSpPr>
        <p:spPr>
          <a:xfrm>
            <a:off x="801440" y="5099128"/>
            <a:ext cx="2585252" cy="1322070"/>
          </a:xfrm>
          <a:prstGeom prst="rect">
            <a:avLst/>
          </a:prstGeom>
          <a:solidFill>
            <a:srgbClr val="8ED5E6"/>
          </a:solidFill>
          <a:ln>
            <a:solidFill>
              <a:srgbClr val="8ED5E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表达式：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  <a:p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7910" y="1203503"/>
            <a:ext cx="430919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Python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选择结构的格式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2"/>
          <p:cNvSpPr txBox="1"/>
          <p:nvPr/>
        </p:nvSpPr>
        <p:spPr>
          <a:xfrm>
            <a:off x="4059663" y="5099129"/>
            <a:ext cx="2888731" cy="1323439"/>
          </a:xfrm>
          <a:prstGeom prst="rect">
            <a:avLst/>
          </a:prstGeom>
          <a:solidFill>
            <a:srgbClr val="8ED5E6"/>
          </a:solidFill>
          <a:ln>
            <a:solidFill>
              <a:srgbClr val="8ED5E6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If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表达式：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else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 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语句块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59663" y="2097485"/>
            <a:ext cx="2888731" cy="300164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</p:pic>
      <p:sp>
        <p:nvSpPr>
          <p:cNvPr id="3" name="文本框 2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检验新知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标题 1"/>
          <p:cNvSpPr>
            <a:spLocks noGrp="1"/>
          </p:cNvSpPr>
          <p:nvPr/>
        </p:nvSpPr>
        <p:spPr>
          <a:xfrm>
            <a:off x="486410" y="1901825"/>
            <a:ext cx="6838528" cy="167449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</a:pP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一、下面选项对分支结构理解正确的是（          ）（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  <a:sym typeface="+mn-ea"/>
              </a:rPr>
              <a:t>多选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）</a:t>
            </a:r>
            <a:b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</a:b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A</a:t>
            </a: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能够根据判断条件，执行不同的路径</a:t>
            </a:r>
            <a:b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</a:b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B</a:t>
            </a: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条件判断只有真和假两种结果</a:t>
            </a:r>
            <a:b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</a:b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</a:t>
            </a:r>
            <a:r>
              <a:rPr 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C</a:t>
            </a:r>
            <a:r>
              <a:rPr lang="en-US" altLang="zh-CN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语句块可以是一条语句，也可以是多条语句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125606" y="1988925"/>
            <a:ext cx="883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</a:p>
        </p:txBody>
      </p:sp>
      <p:sp>
        <p:nvSpPr>
          <p:cNvPr id="13" name="副标题 2"/>
          <p:cNvSpPr>
            <a:spLocks noGrp="1"/>
          </p:cNvSpPr>
          <p:nvPr/>
        </p:nvSpPr>
        <p:spPr>
          <a:xfrm>
            <a:off x="486410" y="3754120"/>
            <a:ext cx="7929880" cy="266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二、下面程序是否有错误？（   ）打开开源程序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判断奇偶.py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，如果有错误，请尝试修改验证。(单选)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 </a:t>
            </a: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有               B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没有</a:t>
            </a:r>
            <a:endParaRPr lang="zh-CN" altLang="en-US" dirty="0"/>
          </a:p>
        </p:txBody>
      </p:sp>
      <p:pic>
        <p:nvPicPr>
          <p:cNvPr id="14" name="图片 1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1705" y="4566131"/>
            <a:ext cx="4777105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文本框 14"/>
          <p:cNvSpPr txBox="1"/>
          <p:nvPr/>
        </p:nvSpPr>
        <p:spPr>
          <a:xfrm>
            <a:off x="3888422" y="3745494"/>
            <a:ext cx="423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dirty="0"/>
          </a:p>
        </p:txBody>
      </p:sp>
      <p:sp>
        <p:nvSpPr>
          <p:cNvPr id="17" name="文本框 16"/>
          <p:cNvSpPr txBox="1"/>
          <p:nvPr/>
        </p:nvSpPr>
        <p:spPr>
          <a:xfrm>
            <a:off x="6136005" y="4773295"/>
            <a:ext cx="2280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提示：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输出结果是否能够解决问题？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1"/>
      <p:bldP spid="15" grpId="2"/>
      <p:bldP spid="17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/>
        </p:nvSpPr>
        <p:spPr>
          <a:xfrm>
            <a:off x="486410" y="1905635"/>
            <a:ext cx="7929880" cy="266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三、下面程序是否有错误？（   ）打开开源程序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猜数程序.py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，如果有错误，请尝试修改验证。(单选)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 </a:t>
            </a: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有               B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没有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检验新知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72651" y="1876911"/>
            <a:ext cx="544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7150" y="2747645"/>
            <a:ext cx="22802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提示：</a:t>
            </a:r>
          </a:p>
          <a:p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选择结构的基本格式是什么？</a:t>
            </a:r>
          </a:p>
        </p:txBody>
      </p:sp>
      <p:pic>
        <p:nvPicPr>
          <p:cNvPr id="5" name="图片 4" descr="360截图164803095655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15" y="2709545"/>
            <a:ext cx="5071110" cy="14693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1"/>
      <p:bldP spid="17" grpId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/>
        </p:nvSpPr>
        <p:spPr>
          <a:xfrm>
            <a:off x="486410" y="1905635"/>
            <a:ext cx="7929880" cy="266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四、下面程序是否有错误？（   ）打开开源程序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“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行李重量.py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”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，如果有错误，请尝试修改验证。(单选)</a:t>
            </a: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 </a:t>
            </a: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楷体_GB2312" panose="02010609030101010101" pitchFamily="49" charset="-122"/>
            </a:endParaRPr>
          </a:p>
          <a:p>
            <a:pPr algn="l"/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    A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有               B</a:t>
            </a:r>
            <a:r>
              <a:rPr lang="en-US" altLang="zh-CN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.</a:t>
            </a:r>
            <a:r>
              <a:rPr lang="zh-CN" altLang="en-US" sz="20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楷体_GB2312" panose="02010609030101010101" pitchFamily="49" charset="-122"/>
              </a:rPr>
              <a:t>没有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检验新知</a:t>
            </a:r>
          </a:p>
        </p:txBody>
      </p:sp>
      <p:sp>
        <p:nvSpPr>
          <p:cNvPr id="11" name="等腰三角形 10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86527" y="1897009"/>
            <a:ext cx="5441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407150" y="2747645"/>
            <a:ext cx="22802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提示：</a:t>
            </a:r>
          </a:p>
          <a:p>
            <a:r>
              <a:rPr lang="en-US" altLang="zh-CN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Times New Roman" panose="02020603050405020304" pitchFamily="18" charset="0"/>
              </a:rPr>
              <a:t>语言如何标识语句之间的层次关系？</a:t>
            </a:r>
          </a:p>
        </p:txBody>
      </p:sp>
      <p:pic>
        <p:nvPicPr>
          <p:cNvPr id="7" name="图片 6" descr="360截图1649121562739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" y="2829024"/>
            <a:ext cx="5071110" cy="12001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1"/>
      <p:bldP spid="17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442412" y="2415579"/>
            <a:ext cx="2888731" cy="2062103"/>
          </a:xfrm>
          <a:prstGeom prst="rect">
            <a:avLst/>
          </a:prstGeom>
          <a:solidFill>
            <a:srgbClr val="8ED5E6">
              <a:alpha val="30196"/>
            </a:srgbClr>
          </a:solidFill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If 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表达式：</a:t>
            </a:r>
            <a:endParaRPr lang="en-US" altLang="zh-CN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   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语句块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1</a:t>
            </a:r>
          </a:p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else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：</a:t>
            </a:r>
            <a:endParaRPr lang="en-US" altLang="zh-CN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   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语句块</a:t>
            </a: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</a:t>
            </a:r>
            <a:endParaRPr lang="zh-CN" altLang="en-US" sz="32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1854583" y="3225914"/>
            <a:ext cx="11756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153750" y="3025859"/>
            <a:ext cx="700833" cy="400110"/>
          </a:xfrm>
          <a:prstGeom prst="rect">
            <a:avLst/>
          </a:prstGeom>
          <a:solidFill>
            <a:srgbClr val="62C5DC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缩进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887844" y="2779018"/>
            <a:ext cx="1319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6207254" y="2587029"/>
            <a:ext cx="1733167" cy="400110"/>
          </a:xfrm>
          <a:prstGeom prst="rect">
            <a:avLst/>
          </a:prstGeom>
          <a:solidFill>
            <a:srgbClr val="62C5DC"/>
          </a:solidFill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冒号和表达式</a:t>
            </a:r>
          </a:p>
        </p:txBody>
      </p:sp>
      <p:sp>
        <p:nvSpPr>
          <p:cNvPr id="9" name="矩形 8"/>
          <p:cNvSpPr/>
          <p:nvPr/>
        </p:nvSpPr>
        <p:spPr>
          <a:xfrm>
            <a:off x="807910" y="1203503"/>
            <a:ext cx="430919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Python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选择结构的格式</a:t>
            </a:r>
          </a:p>
        </p:txBody>
      </p:sp>
      <p:sp>
        <p:nvSpPr>
          <p:cNvPr id="10" name="等腰三角形 9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5750" y="2124482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466E8C"/>
                </a:solidFill>
                <a:latin typeface="+mj-ea"/>
                <a:ea typeface="楷体_GB2312" panose="02010609030101010101" pitchFamily="49" charset="-122"/>
                <a:cs typeface="Times New Roman" panose="02020603050405020304" pitchFamily="18" charset="0"/>
              </a:rPr>
              <a:t>基础任务：</a:t>
            </a:r>
            <a:r>
              <a:rPr lang="zh-CN" altLang="zh-CN" sz="2000" b="1" kern="100" dirty="0">
                <a:solidFill>
                  <a:srgbClr val="466E8C"/>
                </a:solidFill>
                <a:latin typeface="+mj-ea"/>
                <a:ea typeface="楷体_GB2312" panose="02010609030101010101" pitchFamily="49" charset="-122"/>
                <a:cs typeface="Times New Roman" panose="02020603050405020304" pitchFamily="18" charset="0"/>
              </a:rPr>
              <a:t>判断成绩及格情况</a:t>
            </a:r>
            <a:endParaRPr lang="zh-CN" altLang="zh-CN" sz="2000" b="1" kern="100" dirty="0">
              <a:solidFill>
                <a:srgbClr val="466E8C"/>
              </a:solidFill>
              <a:effectLst/>
              <a:latin typeface="+mj-ea"/>
              <a:ea typeface="楷体_GB2312" panose="0201060903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 rotWithShape="1">
          <a:blip r:embed="rId2" cstate="print"/>
          <a:srcRect r="10662"/>
          <a:stretch>
            <a:fillRect/>
          </a:stretch>
        </p:blipFill>
        <p:spPr>
          <a:xfrm>
            <a:off x="302603" y="2830058"/>
            <a:ext cx="4019005" cy="23910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矩形 4"/>
          <p:cNvSpPr/>
          <p:nvPr/>
        </p:nvSpPr>
        <p:spPr>
          <a:xfrm>
            <a:off x="4723182" y="2124482"/>
            <a:ext cx="40527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2800" b="1" kern="100" dirty="0">
                <a:solidFill>
                  <a:srgbClr val="466E8C"/>
                </a:solidFill>
                <a:latin typeface="+mj-ea"/>
                <a:ea typeface="楷体_GB2312" panose="02010609030101010101" pitchFamily="49" charset="-122"/>
                <a:cs typeface="Times New Roman" panose="02020603050405020304" pitchFamily="18" charset="0"/>
              </a:rPr>
              <a:t>挑战任务：</a:t>
            </a:r>
            <a:r>
              <a:rPr lang="zh-CN" altLang="zh-CN" sz="2000" b="1" kern="100" dirty="0">
                <a:solidFill>
                  <a:srgbClr val="466E8C"/>
                </a:solidFill>
                <a:latin typeface="+mj-ea"/>
                <a:ea typeface="楷体_GB2312" panose="02010609030101010101" pitchFamily="49" charset="-122"/>
                <a:cs typeface="Times New Roman" panose="02020603050405020304" pitchFamily="18" charset="0"/>
              </a:rPr>
              <a:t>体重健康指数评价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19963" y="2830058"/>
            <a:ext cx="3259152" cy="239102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07910" y="1203503"/>
            <a:ext cx="142058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活动一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3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1187027" y="2757542"/>
            <a:ext cx="6530509" cy="2308324"/>
          </a:xfrm>
          <a:prstGeom prst="rect">
            <a:avLst/>
          </a:prstGeom>
          <a:ln>
            <a:noFill/>
            <a:prstDash val="sysDot"/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案例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某城市轨道交通实行分段计程票价，起步票价为乘坐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站以内（含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站）单人票价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元；乘坐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站以上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站以下（含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站），单人票价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元；乘坐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10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站以上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站以下（含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站），单人票价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4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乘坐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16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站以上单人票价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5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元。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</a:t>
            </a:r>
            <a:r>
              <a:rPr lang="zh-CN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问题：这个案例中有几种情况？分别是什么？</a:t>
            </a:r>
          </a:p>
        </p:txBody>
      </p:sp>
      <p:sp>
        <p:nvSpPr>
          <p:cNvPr id="5" name="矩形 4"/>
          <p:cNvSpPr/>
          <p:nvPr/>
        </p:nvSpPr>
        <p:spPr>
          <a:xfrm>
            <a:off x="1187028" y="2172767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多分支结构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852332" y="2430874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66826" y="2217452"/>
            <a:ext cx="3959050" cy="3114781"/>
          </a:xfrm>
          <a:prstGeom prst="rect">
            <a:avLst/>
          </a:prstGeom>
          <a:ln w="12700">
            <a:solidFill>
              <a:srgbClr val="466E8C"/>
            </a:solidFill>
            <a:prstDash val="sysDot"/>
          </a:ln>
        </p:spPr>
      </p:pic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09778" y="2217452"/>
          <a:ext cx="4065607" cy="201850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71865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156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1565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1565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03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序号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站点数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票价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表达式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1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≤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5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2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 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2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5</a:t>
                      </a:r>
                      <a:r>
                        <a:rPr lang="zh-CN" alt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～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10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3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 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3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10</a:t>
                      </a:r>
                      <a:r>
                        <a:rPr lang="zh-CN" altLang="en-US" sz="20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～</a:t>
                      </a:r>
                      <a:r>
                        <a:rPr lang="en-US" sz="20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16</a:t>
                      </a:r>
                      <a:endParaRPr lang="zh-CN" sz="20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4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 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0370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4</a:t>
                      </a:r>
                      <a:endParaRPr lang="zh-CN" sz="2000" b="1" kern="120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＞</a:t>
                      </a: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16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5</a:t>
                      </a:r>
                      <a:endParaRPr lang="zh-CN" sz="20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1" kern="1200" dirty="0">
                          <a:solidFill>
                            <a:schemeClr val="bg1"/>
                          </a:solidFill>
                          <a:latin typeface="楷体_GB2312" panose="02010609030101010101" pitchFamily="49" charset="-122"/>
                          <a:ea typeface="楷体_GB2312" panose="02010609030101010101" pitchFamily="49" charset="-122"/>
                          <a:cs typeface="+mn-cs"/>
                        </a:rPr>
                        <a:t> </a:t>
                      </a:r>
                      <a:endParaRPr lang="zh-CN" sz="2000" b="1" kern="1200" dirty="0">
                        <a:solidFill>
                          <a:schemeClr val="bg1"/>
                        </a:solidFill>
                        <a:latin typeface="楷体_GB2312" panose="02010609030101010101" pitchFamily="49" charset="-122"/>
                        <a:ea typeface="楷体_GB2312" panose="02010609030101010101" pitchFamily="49" charset="-122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小组合作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12142" y="2961525"/>
            <a:ext cx="6919716" cy="1328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altLang="zh-CN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BMI</a:t>
            </a:r>
            <a:r>
              <a:rPr lang="zh-CN" altLang="en-US" sz="2000" b="1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指数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是用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体重（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kg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除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以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身高（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</a:t>
            </a:r>
            <a:r>
              <a:rPr lang="zh-CN" altLang="en-US" sz="20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的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平方得出的数字。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是国际上常用的衡量人体体重指数以及是否健康的一个标准。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673083" y="2283682"/>
            <a:ext cx="37978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如何有效衡量一个人的健康水平</a:t>
            </a:r>
          </a:p>
        </p:txBody>
      </p:sp>
      <p:sp>
        <p:nvSpPr>
          <p:cNvPr id="7" name="矩形 6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问题引导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/>
          <p:nvPr/>
        </p:nvPicPr>
        <p:blipFill rotWithShape="1">
          <a:blip r:embed="rId2" cstate="print"/>
          <a:srcRect t="16753" r="1942" b="1843"/>
          <a:stretch>
            <a:fillRect/>
          </a:stretch>
        </p:blipFill>
        <p:spPr>
          <a:xfrm>
            <a:off x="2330590" y="2612265"/>
            <a:ext cx="4059169" cy="2662813"/>
          </a:xfrm>
          <a:prstGeom prst="rect">
            <a:avLst/>
          </a:prstGeom>
          <a:noFill/>
          <a:ln>
            <a:solidFill>
              <a:srgbClr val="466E8C"/>
            </a:solidFill>
          </a:ln>
        </p:spPr>
      </p:pic>
      <p:sp>
        <p:nvSpPr>
          <p:cNvPr id="4" name="矩形 3"/>
          <p:cNvSpPr/>
          <p:nvPr/>
        </p:nvSpPr>
        <p:spPr>
          <a:xfrm>
            <a:off x="3224529" y="3225215"/>
            <a:ext cx="673239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229553" y="4613562"/>
            <a:ext cx="673239" cy="3516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07910" y="1203503"/>
            <a:ext cx="678102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Python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语言中多分支结构的一般格式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43637" y="2033042"/>
            <a:ext cx="4442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b="1" kern="100" dirty="0">
                <a:solidFill>
                  <a:srgbClr val="466E8C"/>
                </a:solidFill>
                <a:latin typeface="+mj-ea"/>
                <a:ea typeface="楷体_GB2312" panose="02010609030101010101" pitchFamily="49" charset="-122"/>
                <a:cs typeface="Times New Roman" panose="02020603050405020304" pitchFamily="18" charset="0"/>
              </a:rPr>
              <a:t>基础任务：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完善分段票价</a:t>
            </a:r>
            <a:r>
              <a:rPr lang="en-US" altLang="zh-CN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</a:t>
            </a:r>
            <a:r>
              <a:rPr lang="en-US" altLang="zh-CN" sz="2000" b="1" dirty="0" err="1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py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</a:p>
        </p:txBody>
      </p:sp>
      <p:sp>
        <p:nvSpPr>
          <p:cNvPr id="5" name="矩形 4"/>
          <p:cNvSpPr/>
          <p:nvPr/>
        </p:nvSpPr>
        <p:spPr>
          <a:xfrm>
            <a:off x="4712967" y="2033042"/>
            <a:ext cx="41889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zh-CN" sz="2800" b="1" kern="100" dirty="0">
                <a:solidFill>
                  <a:srgbClr val="466E8C"/>
                </a:solidFill>
                <a:latin typeface="+mj-ea"/>
                <a:ea typeface="楷体_GB2312" panose="02010609030101010101" pitchFamily="49" charset="-122"/>
                <a:cs typeface="Times New Roman" panose="02020603050405020304" pitchFamily="18" charset="0"/>
              </a:rPr>
              <a:t>挑战任务：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完善</a:t>
            </a:r>
            <a:r>
              <a:rPr lang="en-US" altLang="zh-CN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BMI2.0.py</a:t>
            </a:r>
            <a:r>
              <a:rPr lang="zh-CN" altLang="en-US" sz="2000" b="1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程序</a:t>
            </a:r>
          </a:p>
        </p:txBody>
      </p:sp>
      <p:pic>
        <p:nvPicPr>
          <p:cNvPr id="8" name="图片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7231" y="2737478"/>
            <a:ext cx="3575054" cy="248361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46193" y="2731512"/>
            <a:ext cx="4122514" cy="24836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807910" y="1203503"/>
            <a:ext cx="1420582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活动一</a:t>
            </a:r>
          </a:p>
        </p:txBody>
      </p:sp>
      <p:sp>
        <p:nvSpPr>
          <p:cNvPr id="10" name="等腰三角形 9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挑战活动</a:t>
            </a:r>
          </a:p>
        </p:txBody>
      </p:sp>
      <p:sp>
        <p:nvSpPr>
          <p:cNvPr id="5" name="等腰三角形 4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6995" y="1944370"/>
            <a:ext cx="6430010" cy="41567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楷体_GB2312" panose="0201060903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92955" y="1911894"/>
            <a:ext cx="949324" cy="4395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32492" y="2683892"/>
            <a:ext cx="3273425" cy="6227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307222" y="3603200"/>
            <a:ext cx="3520790" cy="6910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50003" y="4631468"/>
            <a:ext cx="2435225" cy="598759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666022" y="5567455"/>
            <a:ext cx="803186" cy="371869"/>
          </a:xfrm>
          <a:prstGeom prst="rect">
            <a:avLst/>
          </a:prstGeom>
        </p:spPr>
      </p:pic>
      <p:cxnSp>
        <p:nvCxnSpPr>
          <p:cNvPr id="9" name="肘形连接符 8"/>
          <p:cNvCxnSpPr>
            <a:stCxn id="3" idx="2"/>
            <a:endCxn id="4" idx="0"/>
          </p:cNvCxnSpPr>
          <p:nvPr/>
        </p:nvCxnSpPr>
        <p:spPr>
          <a:xfrm rot="16200000" flipH="1">
            <a:off x="4902177" y="2516864"/>
            <a:ext cx="332468" cy="1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5" idx="0"/>
          </p:cNvCxnSpPr>
          <p:nvPr/>
        </p:nvCxnSpPr>
        <p:spPr>
          <a:xfrm rot="5400000">
            <a:off x="4920131" y="3454125"/>
            <a:ext cx="296561" cy="15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连接符 10"/>
          <p:cNvCxnSpPr>
            <a:stCxn id="7" idx="2"/>
            <a:endCxn id="8" idx="0"/>
          </p:cNvCxnSpPr>
          <p:nvPr/>
        </p:nvCxnSpPr>
        <p:spPr>
          <a:xfrm rot="5400000">
            <a:off x="4899002" y="5398841"/>
            <a:ext cx="337228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5" idx="2"/>
            <a:endCxn id="7" idx="0"/>
          </p:cNvCxnSpPr>
          <p:nvPr/>
        </p:nvCxnSpPr>
        <p:spPr>
          <a:xfrm rot="5400000">
            <a:off x="4899003" y="4462854"/>
            <a:ext cx="3372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942909" y="2042026"/>
            <a:ext cx="0" cy="35254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81821" y="2729046"/>
            <a:ext cx="677108" cy="190242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自上而下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9819" y="2995265"/>
            <a:ext cx="2438400" cy="13716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07910" y="1203503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体验与分析</a:t>
            </a:r>
          </a:p>
        </p:txBody>
      </p:sp>
      <p:sp>
        <p:nvSpPr>
          <p:cNvPr id="17" name="等腰三角形 16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8" name="文本框 9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16126" y="4050719"/>
            <a:ext cx="3111749" cy="78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ctr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zh-CN" altLang="zh-CN" sz="2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程序增加了什么功能？</a:t>
            </a:r>
            <a:endParaRPr lang="en-US" altLang="zh-CN" sz="2000" b="1" kern="0" dirty="0">
              <a:solidFill>
                <a:srgbClr val="466E8C"/>
              </a:solidFill>
              <a:latin typeface="楷体_GB2312" panose="02010609030101010101" pitchFamily="49" charset="-122"/>
              <a:ea typeface="楷体_GB2312" panose="02010609030101010101" pitchFamily="49" charset="-122"/>
              <a:cs typeface="+mj-cs"/>
            </a:endParaRPr>
          </a:p>
          <a:p>
            <a:pPr marL="342900" lvl="0" indent="-342900" algn="ctr">
              <a:lnSpc>
                <a:spcPct val="120000"/>
              </a:lnSpc>
              <a:spcAft>
                <a:spcPts val="0"/>
              </a:spcAft>
              <a:buFont typeface="+mj-lt"/>
              <a:buAutoNum type="arabicPeriod"/>
              <a:tabLst>
                <a:tab pos="198120" algn="l"/>
              </a:tabLst>
            </a:pPr>
            <a:r>
              <a:rPr lang="zh-CN" altLang="zh-CN" sz="2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程序又是如何实现的？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5394" y="2413687"/>
            <a:ext cx="2419350" cy="1323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7910" y="1203503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体验与探究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9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1603" y="2325054"/>
            <a:ext cx="2600325" cy="180022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1126301" y="3831518"/>
            <a:ext cx="1999622" cy="221064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30913" y="3725168"/>
            <a:ext cx="4451860" cy="400110"/>
          </a:xfrm>
          <a:prstGeom prst="rect">
            <a:avLst/>
          </a:prstGeom>
          <a:noFill/>
          <a:ln>
            <a:solidFill>
              <a:srgbClr val="466E8C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BMI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值体重指数范围是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18.5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～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23.9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之间</a:t>
            </a:r>
          </a:p>
        </p:txBody>
      </p:sp>
      <p:sp>
        <p:nvSpPr>
          <p:cNvPr id="7" name="圆角矩形 6"/>
          <p:cNvSpPr/>
          <p:nvPr/>
        </p:nvSpPr>
        <p:spPr>
          <a:xfrm>
            <a:off x="1126301" y="4676403"/>
            <a:ext cx="1999622" cy="3818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BMI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</a:p>
        </p:txBody>
      </p:sp>
      <p:sp>
        <p:nvSpPr>
          <p:cNvPr id="9" name="下箭头 8"/>
          <p:cNvSpPr/>
          <p:nvPr/>
        </p:nvSpPr>
        <p:spPr>
          <a:xfrm>
            <a:off x="1932598" y="4152711"/>
            <a:ext cx="222361" cy="47642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07910" y="1203503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体验与探究</a:t>
            </a:r>
          </a:p>
        </p:txBody>
      </p:sp>
      <p:sp>
        <p:nvSpPr>
          <p:cNvPr id="12" name="等腰三角形 11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11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11404" y="1917532"/>
            <a:ext cx="2861137" cy="184499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5574267" y="4124005"/>
            <a:ext cx="1935409" cy="38183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</a:t>
            </a:r>
            <a:r>
              <a:rPr lang="en-US" altLang="zh-CN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BMI</a:t>
            </a:r>
            <a:r>
              <a:rPr lang="zh-CN" altLang="en-US" sz="2000" b="1" dirty="0">
                <a:solidFill>
                  <a:schemeClr val="bg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值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11" y="4984789"/>
            <a:ext cx="2937120" cy="1245466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>
            <a:off x="6541973" y="3763162"/>
            <a:ext cx="0" cy="360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/>
        </p:nvCxnSpPr>
        <p:spPr>
          <a:xfrm>
            <a:off x="6541972" y="4505208"/>
            <a:ext cx="635" cy="479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01471" y="1917532"/>
            <a:ext cx="2531493" cy="1752572"/>
          </a:xfrm>
          <a:prstGeom prst="rect">
            <a:avLst/>
          </a:prstGeom>
        </p:spPr>
      </p:pic>
      <p:sp>
        <p:nvSpPr>
          <p:cNvPr id="10" name="右箭头 9"/>
          <p:cNvSpPr/>
          <p:nvPr/>
        </p:nvSpPr>
        <p:spPr>
          <a:xfrm flipH="1">
            <a:off x="3642997" y="3926497"/>
            <a:ext cx="1832822" cy="81177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ea typeface="楷体_GB2312" panose="02010609030101010101" pitchFamily="49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060723" y="4148271"/>
            <a:ext cx="1387664" cy="368230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ea typeface="楷体_GB2312" panose="02010609030101010101" pitchFamily="49" charset="-122"/>
              </a:rPr>
              <a:t>判断功能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101471" y="3930853"/>
            <a:ext cx="2531493" cy="229557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</p:pic>
      <p:sp>
        <p:nvSpPr>
          <p:cNvPr id="13" name="矩形 12"/>
          <p:cNvSpPr/>
          <p:nvPr/>
        </p:nvSpPr>
        <p:spPr>
          <a:xfrm>
            <a:off x="807910" y="1203503"/>
            <a:ext cx="2244525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流程图分析</a:t>
            </a:r>
          </a:p>
        </p:txBody>
      </p:sp>
      <p:sp>
        <p:nvSpPr>
          <p:cNvPr id="14" name="等腰三角形 13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0" grpId="0" bldLvl="0" animBg="1"/>
      <p:bldP spid="11" grpId="0" bldLvl="0" animBg="1"/>
      <p:bldP spid="13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1945" y="3061335"/>
            <a:ext cx="850011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>
                <a:solidFill>
                  <a:schemeClr val="bg1"/>
                </a:solidFill>
                <a:effectLst/>
              </a:rPr>
              <a:t>2.3.3 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语句与程序结构</a:t>
            </a:r>
            <a:r>
              <a:rPr lang="en-US" altLang="zh-CN" dirty="0">
                <a:solidFill>
                  <a:schemeClr val="bg1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选择结构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5440" y="2303500"/>
            <a:ext cx="2585252" cy="3173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</p:pic>
      <p:sp>
        <p:nvSpPr>
          <p:cNvPr id="7" name="文本框 6"/>
          <p:cNvSpPr txBox="1"/>
          <p:nvPr/>
        </p:nvSpPr>
        <p:spPr>
          <a:xfrm>
            <a:off x="1474200" y="2017692"/>
            <a:ext cx="147508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pitchFamily="49" charset="-122"/>
              </a:rPr>
              <a:t>单分支结构</a:t>
            </a:r>
          </a:p>
        </p:txBody>
      </p:sp>
      <p:sp>
        <p:nvSpPr>
          <p:cNvPr id="8" name="矩形 7"/>
          <p:cNvSpPr/>
          <p:nvPr/>
        </p:nvSpPr>
        <p:spPr>
          <a:xfrm>
            <a:off x="807910" y="1203503"/>
            <a:ext cx="3068469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选择结构流程图</a:t>
            </a:r>
          </a:p>
        </p:txBody>
      </p:sp>
      <p:sp>
        <p:nvSpPr>
          <p:cNvPr id="9" name="等腰三角形 8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06022" y="2303499"/>
            <a:ext cx="3054258" cy="317364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  <a:prstDash val="sysDot"/>
          </a:ln>
        </p:spPr>
      </p:pic>
      <p:sp>
        <p:nvSpPr>
          <p:cNvPr id="12" name="文本框 4"/>
          <p:cNvSpPr txBox="1"/>
          <p:nvPr/>
        </p:nvSpPr>
        <p:spPr>
          <a:xfrm>
            <a:off x="4939664" y="2017692"/>
            <a:ext cx="147508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ea typeface="楷体_GB2312" panose="02010609030101010101" pitchFamily="49" charset="-122"/>
              </a:rPr>
              <a:t>双分支结构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78611" y="2261703"/>
            <a:ext cx="2324100" cy="1577280"/>
          </a:xfrm>
          <a:prstGeom prst="rect">
            <a:avLst/>
          </a:prstGeom>
        </p:spPr>
      </p:pic>
      <p:cxnSp>
        <p:nvCxnSpPr>
          <p:cNvPr id="4" name="直接箭头连接符 3"/>
          <p:cNvCxnSpPr>
            <a:endCxn id="5" idx="1"/>
          </p:cNvCxnSpPr>
          <p:nvPr/>
        </p:nvCxnSpPr>
        <p:spPr>
          <a:xfrm flipV="1">
            <a:off x="6067330" y="2650197"/>
            <a:ext cx="1241258" cy="496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圆角矩形 4"/>
          <p:cNvSpPr/>
          <p:nvPr/>
        </p:nvSpPr>
        <p:spPr>
          <a:xfrm>
            <a:off x="7308588" y="2464540"/>
            <a:ext cx="1287153" cy="371314"/>
          </a:xfrm>
          <a:prstGeom prst="roundRect">
            <a:avLst/>
          </a:prstGeom>
          <a:solidFill>
            <a:srgbClr val="FFFF00"/>
          </a:solidFill>
          <a:ln w="28575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判断功能</a:t>
            </a:r>
          </a:p>
        </p:txBody>
      </p:sp>
      <p:sp>
        <p:nvSpPr>
          <p:cNvPr id="7" name="矩形 6"/>
          <p:cNvSpPr/>
          <p:nvPr/>
        </p:nvSpPr>
        <p:spPr>
          <a:xfrm>
            <a:off x="807910" y="2261703"/>
            <a:ext cx="3376547" cy="400110"/>
          </a:xfrm>
          <a:prstGeom prst="rect">
            <a:avLst/>
          </a:prstGeom>
          <a:solidFill>
            <a:srgbClr val="8ED5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）菱形框中要填写什么？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5776" y="3149816"/>
            <a:ext cx="17395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18.5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～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23.9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80378" y="4480490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健康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687959" y="450663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不健康</a:t>
            </a:r>
          </a:p>
        </p:txBody>
      </p:sp>
      <p:sp>
        <p:nvSpPr>
          <p:cNvPr id="11" name="矩形 10"/>
          <p:cNvSpPr/>
          <p:nvPr/>
        </p:nvSpPr>
        <p:spPr>
          <a:xfrm>
            <a:off x="807910" y="3372421"/>
            <a:ext cx="2646512" cy="400110"/>
          </a:xfrm>
          <a:prstGeom prst="rect">
            <a:avLst/>
          </a:prstGeom>
          <a:solidFill>
            <a:srgbClr val="8ED5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）几个分支语句？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6853" y="3361130"/>
            <a:ext cx="787400" cy="11193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67611" y="3743439"/>
            <a:ext cx="520700" cy="7632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807910" y="4483139"/>
            <a:ext cx="3639312" cy="400110"/>
          </a:xfrm>
          <a:prstGeom prst="rect">
            <a:avLst/>
          </a:prstGeom>
          <a:solidFill>
            <a:srgbClr val="8ED5E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（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）分支语句的反馈是什么？</a:t>
            </a:r>
          </a:p>
        </p:txBody>
      </p:sp>
      <p:sp>
        <p:nvSpPr>
          <p:cNvPr id="15" name="矩形 14"/>
          <p:cNvSpPr/>
          <p:nvPr/>
        </p:nvSpPr>
        <p:spPr>
          <a:xfrm>
            <a:off x="807910" y="1203503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问题思考</a:t>
            </a:r>
          </a:p>
        </p:txBody>
      </p:sp>
      <p:sp>
        <p:nvSpPr>
          <p:cNvPr id="16" name="等腰三角形 15"/>
          <p:cNvSpPr/>
          <p:nvPr/>
        </p:nvSpPr>
        <p:spPr>
          <a:xfrm rot="5400000">
            <a:off x="473214" y="14616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85750" y="298450"/>
            <a:ext cx="852043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2.3.3 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语句与程序结构</a:t>
            </a:r>
            <a:r>
              <a:rPr lang="en-US" altLang="zh-CN" sz="3200" b="1" kern="0" dirty="0">
                <a:solidFill>
                  <a:srgbClr val="466E8C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——</a:t>
            </a:r>
            <a:r>
              <a:rPr lang="zh-CN" altLang="en-US" sz="32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选择结构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  <p:bldP spid="9" grpId="0"/>
      <p:bldP spid="10" grpId="0"/>
      <p:bldP spid="11" grpId="0" animBg="1"/>
      <p:bldP spid="14" grpId="0" animBg="1"/>
      <p:bldP spid="15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598</Words>
  <Application>Microsoft Office PowerPoint</Application>
  <PresentationFormat>全屏显示(4:3)</PresentationFormat>
  <Paragraphs>137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Arial</vt:lpstr>
      <vt:lpstr>宋体</vt:lpstr>
      <vt:lpstr>楷体_GB2312</vt:lpstr>
      <vt:lpstr>Calibri</vt:lpstr>
      <vt:lpstr>楷体</vt:lpstr>
      <vt:lpstr>Times New Roman</vt:lpstr>
      <vt:lpstr>微软雅黑</vt:lpstr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兰大鹏</cp:lastModifiedBy>
  <cp:revision>176</cp:revision>
  <dcterms:created xsi:type="dcterms:W3CDTF">2019-04-15T01:46:00Z</dcterms:created>
  <dcterms:modified xsi:type="dcterms:W3CDTF">2019-08-30T07:06:21Z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