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68" r:id="rId2"/>
    <p:sldId id="269" r:id="rId3"/>
    <p:sldId id="442" r:id="rId4"/>
    <p:sldId id="443" r:id="rId5"/>
    <p:sldId id="444" r:id="rId6"/>
    <p:sldId id="445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263" r:id="rId15"/>
  </p:sldIdLst>
  <p:sldSz cx="9144000" cy="6858000" type="screen4x3"/>
  <p:notesSz cx="6858000" cy="9144000"/>
  <p:embeddedFontLst>
    <p:embeddedFont>
      <p:font typeface="微软雅黑" panose="020B0503020204020204" pitchFamily="34" charset="-122"/>
      <p:regular r:id="rId17"/>
      <p:bold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黑体" panose="02010609060101010101" pitchFamily="49" charset="-122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0">
          <p15:clr>
            <a:srgbClr val="A4A3A4"/>
          </p15:clr>
        </p15:guide>
        <p15:guide id="2" pos="285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杨聪晖" initials="杨聪晖" lastIdx="1" clrIdx="0"/>
  <p:cmAuthor id="2" name="xiangyuanhong" initials="x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6E8C"/>
    <a:srgbClr val="C0E19B"/>
    <a:srgbClr val="AFD981"/>
    <a:srgbClr val="43C182"/>
    <a:srgbClr val="C0C9E4"/>
    <a:srgbClr val="8ED5E6"/>
    <a:srgbClr val="62C5DC"/>
    <a:srgbClr val="79CDE1"/>
    <a:srgbClr val="313332"/>
    <a:srgbClr val="91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6318" autoAdjust="0"/>
  </p:normalViewPr>
  <p:slideViewPr>
    <p:cSldViewPr snapToGrid="0" showGuides="1">
      <p:cViewPr varScale="1">
        <p:scale>
          <a:sx n="109" d="100"/>
          <a:sy n="109" d="100"/>
        </p:scale>
        <p:origin x="1230" y="78"/>
      </p:cViewPr>
      <p:guideLst>
        <p:guide orient="horz" pos="2140"/>
        <p:guide pos="28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3160-C854-4C5D-BE71-81B558B8483F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2FEA-6412-488D-BE65-011F74FA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701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59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F2BBA100-0685-4435-A718-0852C32B7B1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91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31364BA4-A200-4286-9C36-8B4F96663B86}" type="slidenum">
              <a:rPr lang="zh-CN" altLang="en-US" smtClean="0">
                <a:solidFill>
                  <a:srgbClr val="000000"/>
                </a:solidFill>
              </a:rPr>
              <a:t>11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19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8A1F-D348-4836-8A36-BA053907F84E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20CB-6DE8-4B0A-BCBE-CFF41304D6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" y="0"/>
            <a:ext cx="9140762" cy="6858000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7"/>
          <p:cNvSpPr/>
          <p:nvPr userDrawn="1"/>
        </p:nvSpPr>
        <p:spPr>
          <a:xfrm>
            <a:off x="0" y="-17335"/>
            <a:ext cx="9144000" cy="712233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202024" y="60375"/>
            <a:ext cx="272933" cy="572660"/>
            <a:chOff x="202024" y="45281"/>
            <a:chExt cx="272933" cy="429495"/>
          </a:xfrm>
          <a:solidFill>
            <a:schemeClr val="bg1"/>
          </a:solidFill>
        </p:grpSpPr>
        <p:sp>
          <p:nvSpPr>
            <p:cNvPr id="11" name="Rounded Rectangle 38"/>
            <p:cNvSpPr/>
            <p:nvPr/>
          </p:nvSpPr>
          <p:spPr>
            <a:xfrm rot="18000000">
              <a:off x="38895" y="208411"/>
              <a:ext cx="429494" cy="10323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ounded Rectangle 39"/>
            <p:cNvSpPr/>
            <p:nvPr/>
          </p:nvSpPr>
          <p:spPr>
            <a:xfrm rot="18000000">
              <a:off x="208592" y="208410"/>
              <a:ext cx="429494" cy="10323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8" name="组合 27"/>
          <p:cNvGrpSpPr/>
          <p:nvPr userDrawn="1"/>
        </p:nvGrpSpPr>
        <p:grpSpPr>
          <a:xfrm>
            <a:off x="7793259" y="112736"/>
            <a:ext cx="397480" cy="472740"/>
            <a:chOff x="5235576" y="4052888"/>
            <a:chExt cx="1131888" cy="1009651"/>
          </a:xfrm>
          <a:solidFill>
            <a:schemeClr val="bg1"/>
          </a:solidFill>
        </p:grpSpPr>
        <p:sp>
          <p:nvSpPr>
            <p:cNvPr id="29" name="Freeform 22"/>
            <p:cNvSpPr>
              <a:spLocks noEditPoints="1"/>
            </p:cNvSpPr>
            <p:nvPr/>
          </p:nvSpPr>
          <p:spPr bwMode="auto">
            <a:xfrm>
              <a:off x="5326063" y="4052888"/>
              <a:ext cx="414338" cy="554038"/>
            </a:xfrm>
            <a:custGeom>
              <a:avLst/>
              <a:gdLst>
                <a:gd name="T0" fmla="*/ 8 w 110"/>
                <a:gd name="T1" fmla="*/ 92 h 147"/>
                <a:gd name="T2" fmla="*/ 18 w 110"/>
                <a:gd name="T3" fmla="*/ 105 h 147"/>
                <a:gd name="T4" fmla="*/ 57 w 110"/>
                <a:gd name="T5" fmla="*/ 147 h 147"/>
                <a:gd name="T6" fmla="*/ 97 w 110"/>
                <a:gd name="T7" fmla="*/ 105 h 147"/>
                <a:gd name="T8" fmla="*/ 97 w 110"/>
                <a:gd name="T9" fmla="*/ 105 h 147"/>
                <a:gd name="T10" fmla="*/ 108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9 w 110"/>
                <a:gd name="T17" fmla="*/ 25 h 147"/>
                <a:gd name="T18" fmla="*/ 14 w 110"/>
                <a:gd name="T19" fmla="*/ 81 h 147"/>
                <a:gd name="T20" fmla="*/ 14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2 h 147"/>
                <a:gd name="T74" fmla="*/ 18 w 110"/>
                <a:gd name="T75" fmla="*/ 102 h 147"/>
                <a:gd name="T76" fmla="*/ 11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8" y="105"/>
                  </a:cubicBezTo>
                  <a:cubicBezTo>
                    <a:pt x="21" y="129"/>
                    <a:pt x="38" y="147"/>
                    <a:pt x="57" y="147"/>
                  </a:cubicBezTo>
                  <a:cubicBezTo>
                    <a:pt x="77" y="147"/>
                    <a:pt x="93" y="129"/>
                    <a:pt x="97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8" y="99"/>
                    <a:pt x="108" y="92"/>
                  </a:cubicBezTo>
                  <a:cubicBezTo>
                    <a:pt x="108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9" y="25"/>
                    <a:pt x="29" y="25"/>
                  </a:cubicBezTo>
                  <a:cubicBezTo>
                    <a:pt x="0" y="40"/>
                    <a:pt x="14" y="81"/>
                    <a:pt x="14" y="81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8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7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8" y="126"/>
                    <a:pt x="81" y="133"/>
                  </a:cubicBezTo>
                  <a:cubicBezTo>
                    <a:pt x="78" y="136"/>
                    <a:pt x="74" y="139"/>
                    <a:pt x="70" y="141"/>
                  </a:cubicBezTo>
                  <a:cubicBezTo>
                    <a:pt x="66" y="143"/>
                    <a:pt x="62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7" y="136"/>
                    <a:pt x="33" y="133"/>
                  </a:cubicBezTo>
                  <a:cubicBezTo>
                    <a:pt x="27" y="126"/>
                    <a:pt x="22" y="116"/>
                    <a:pt x="20" y="105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18" y="102"/>
                    <a:pt x="18" y="102"/>
                    <a:pt x="18" y="102"/>
                  </a:cubicBezTo>
                  <a:cubicBezTo>
                    <a:pt x="14" y="102"/>
                    <a:pt x="11" y="97"/>
                    <a:pt x="11" y="92"/>
                  </a:cubicBezTo>
                  <a:cubicBezTo>
                    <a:pt x="11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5416551" y="4327526"/>
              <a:ext cx="244475" cy="87313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6 w 65"/>
                <a:gd name="T9" fmla="*/ 11 h 23"/>
                <a:gd name="T10" fmla="*/ 36 w 65"/>
                <a:gd name="T11" fmla="*/ 17 h 23"/>
                <a:gd name="T12" fmla="*/ 42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2 w 65"/>
                <a:gd name="T23" fmla="*/ 0 h 23"/>
                <a:gd name="T24" fmla="*/ 36 w 65"/>
                <a:gd name="T25" fmla="*/ 6 h 23"/>
                <a:gd name="T26" fmla="*/ 36 w 65"/>
                <a:gd name="T27" fmla="*/ 9 h 23"/>
                <a:gd name="T28" fmla="*/ 29 w 65"/>
                <a:gd name="T29" fmla="*/ 9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2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2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9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20"/>
                    <a:pt x="38" y="23"/>
                    <a:pt x="42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2"/>
                    <a:pt x="62" y="0"/>
                    <a:pt x="59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8" y="0"/>
                    <a:pt x="36" y="2"/>
                    <a:pt x="36" y="6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2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3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2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6" y="1"/>
                    <a:pt x="28" y="3"/>
                    <a:pt x="28" y="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6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5721351" y="4297363"/>
              <a:ext cx="646113" cy="750888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40 w 172"/>
                <a:gd name="T15" fmla="*/ 165 h 199"/>
                <a:gd name="T16" fmla="*/ 40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40" y="165"/>
                    <a:pt x="40" y="165"/>
                    <a:pt x="40" y="165"/>
                  </a:cubicBezTo>
                  <a:cubicBezTo>
                    <a:pt x="40" y="176"/>
                    <a:pt x="40" y="176"/>
                    <a:pt x="40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6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5235576" y="4603751"/>
              <a:ext cx="612775" cy="458788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2 w 163"/>
                <a:gd name="T17" fmla="*/ 24 h 122"/>
                <a:gd name="T18" fmla="*/ 82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1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2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0" y="31"/>
                    <a:pt x="92" y="28"/>
                    <a:pt x="92" y="24"/>
                  </a:cubicBezTo>
                  <a:cubicBezTo>
                    <a:pt x="92" y="19"/>
                    <a:pt x="87" y="14"/>
                    <a:pt x="82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4" y="23"/>
                    <a:pt x="1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7" y="122"/>
                    <a:pt x="82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5803901" y="4448176"/>
              <a:ext cx="33813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5803901" y="4535488"/>
              <a:ext cx="33813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5" name="Rectangle 28"/>
            <p:cNvSpPr>
              <a:spLocks noChangeArrowheads="1"/>
            </p:cNvSpPr>
            <p:nvPr/>
          </p:nvSpPr>
          <p:spPr bwMode="auto">
            <a:xfrm>
              <a:off x="5897563" y="4621213"/>
              <a:ext cx="244475" cy="42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6" name="Rectangle 29"/>
            <p:cNvSpPr>
              <a:spLocks noChangeArrowheads="1"/>
            </p:cNvSpPr>
            <p:nvPr/>
          </p:nvSpPr>
          <p:spPr bwMode="auto">
            <a:xfrm>
              <a:off x="5897563" y="4708526"/>
              <a:ext cx="244475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7" name="Rectangle 30"/>
            <p:cNvSpPr>
              <a:spLocks noChangeArrowheads="1"/>
            </p:cNvSpPr>
            <p:nvPr/>
          </p:nvSpPr>
          <p:spPr bwMode="auto">
            <a:xfrm>
              <a:off x="5897563" y="4795838"/>
              <a:ext cx="244475" cy="36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2" name="组合 1"/>
          <p:cNvGrpSpPr/>
          <p:nvPr userDrawn="1"/>
        </p:nvGrpSpPr>
        <p:grpSpPr>
          <a:xfrm>
            <a:off x="7306055" y="95591"/>
            <a:ext cx="397480" cy="472740"/>
            <a:chOff x="5235576" y="4052888"/>
            <a:chExt cx="1131888" cy="1009651"/>
          </a:xfrm>
          <a:solidFill>
            <a:schemeClr val="bg1"/>
          </a:solidFill>
        </p:grpSpPr>
        <p:sp>
          <p:nvSpPr>
            <p:cNvPr id="3" name="Freeform 22"/>
            <p:cNvSpPr>
              <a:spLocks noEditPoints="1"/>
            </p:cNvSpPr>
            <p:nvPr/>
          </p:nvSpPr>
          <p:spPr bwMode="auto">
            <a:xfrm>
              <a:off x="5326063" y="4052888"/>
              <a:ext cx="414338" cy="554038"/>
            </a:xfrm>
            <a:custGeom>
              <a:avLst/>
              <a:gdLst>
                <a:gd name="T0" fmla="*/ 8 w 110"/>
                <a:gd name="T1" fmla="*/ 92 h 147"/>
                <a:gd name="T2" fmla="*/ 18 w 110"/>
                <a:gd name="T3" fmla="*/ 105 h 147"/>
                <a:gd name="T4" fmla="*/ 57 w 110"/>
                <a:gd name="T5" fmla="*/ 147 h 147"/>
                <a:gd name="T6" fmla="*/ 97 w 110"/>
                <a:gd name="T7" fmla="*/ 105 h 147"/>
                <a:gd name="T8" fmla="*/ 97 w 110"/>
                <a:gd name="T9" fmla="*/ 105 h 147"/>
                <a:gd name="T10" fmla="*/ 108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9 w 110"/>
                <a:gd name="T17" fmla="*/ 25 h 147"/>
                <a:gd name="T18" fmla="*/ 14 w 110"/>
                <a:gd name="T19" fmla="*/ 81 h 147"/>
                <a:gd name="T20" fmla="*/ 14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2 h 147"/>
                <a:gd name="T74" fmla="*/ 18 w 110"/>
                <a:gd name="T75" fmla="*/ 102 h 147"/>
                <a:gd name="T76" fmla="*/ 11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8" y="105"/>
                  </a:cubicBezTo>
                  <a:cubicBezTo>
                    <a:pt x="21" y="129"/>
                    <a:pt x="38" y="147"/>
                    <a:pt x="57" y="147"/>
                  </a:cubicBezTo>
                  <a:cubicBezTo>
                    <a:pt x="77" y="147"/>
                    <a:pt x="93" y="129"/>
                    <a:pt x="97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8" y="99"/>
                    <a:pt x="108" y="92"/>
                  </a:cubicBezTo>
                  <a:cubicBezTo>
                    <a:pt x="108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9" y="25"/>
                    <a:pt x="29" y="25"/>
                  </a:cubicBezTo>
                  <a:cubicBezTo>
                    <a:pt x="0" y="40"/>
                    <a:pt x="14" y="81"/>
                    <a:pt x="14" y="81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8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7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8" y="126"/>
                    <a:pt x="81" y="133"/>
                  </a:cubicBezTo>
                  <a:cubicBezTo>
                    <a:pt x="78" y="136"/>
                    <a:pt x="74" y="139"/>
                    <a:pt x="70" y="141"/>
                  </a:cubicBezTo>
                  <a:cubicBezTo>
                    <a:pt x="66" y="143"/>
                    <a:pt x="62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7" y="136"/>
                    <a:pt x="33" y="133"/>
                  </a:cubicBezTo>
                  <a:cubicBezTo>
                    <a:pt x="27" y="126"/>
                    <a:pt x="22" y="116"/>
                    <a:pt x="20" y="105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18" y="102"/>
                    <a:pt x="18" y="102"/>
                    <a:pt x="18" y="102"/>
                  </a:cubicBezTo>
                  <a:cubicBezTo>
                    <a:pt x="14" y="102"/>
                    <a:pt x="11" y="97"/>
                    <a:pt x="11" y="92"/>
                  </a:cubicBezTo>
                  <a:cubicBezTo>
                    <a:pt x="11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" name="Freeform 23"/>
            <p:cNvSpPr>
              <a:spLocks noEditPoints="1"/>
            </p:cNvSpPr>
            <p:nvPr/>
          </p:nvSpPr>
          <p:spPr bwMode="auto">
            <a:xfrm>
              <a:off x="5416551" y="4327526"/>
              <a:ext cx="244475" cy="87313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6 w 65"/>
                <a:gd name="T9" fmla="*/ 11 h 23"/>
                <a:gd name="T10" fmla="*/ 36 w 65"/>
                <a:gd name="T11" fmla="*/ 17 h 23"/>
                <a:gd name="T12" fmla="*/ 42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2 w 65"/>
                <a:gd name="T23" fmla="*/ 0 h 23"/>
                <a:gd name="T24" fmla="*/ 36 w 65"/>
                <a:gd name="T25" fmla="*/ 6 h 23"/>
                <a:gd name="T26" fmla="*/ 36 w 65"/>
                <a:gd name="T27" fmla="*/ 9 h 23"/>
                <a:gd name="T28" fmla="*/ 29 w 65"/>
                <a:gd name="T29" fmla="*/ 9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2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2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9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20"/>
                    <a:pt x="38" y="23"/>
                    <a:pt x="42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2"/>
                    <a:pt x="62" y="0"/>
                    <a:pt x="59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8" y="0"/>
                    <a:pt x="36" y="2"/>
                    <a:pt x="36" y="6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2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3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2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6" y="1"/>
                    <a:pt x="28" y="3"/>
                    <a:pt x="28" y="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6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" name="Freeform 24"/>
            <p:cNvSpPr/>
            <p:nvPr/>
          </p:nvSpPr>
          <p:spPr bwMode="auto">
            <a:xfrm>
              <a:off x="5721351" y="4297363"/>
              <a:ext cx="646113" cy="750888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40 w 172"/>
                <a:gd name="T15" fmla="*/ 165 h 199"/>
                <a:gd name="T16" fmla="*/ 40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40" y="165"/>
                    <a:pt x="40" y="165"/>
                    <a:pt x="40" y="165"/>
                  </a:cubicBezTo>
                  <a:cubicBezTo>
                    <a:pt x="40" y="176"/>
                    <a:pt x="40" y="176"/>
                    <a:pt x="40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6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" name="Freeform 25"/>
            <p:cNvSpPr/>
            <p:nvPr/>
          </p:nvSpPr>
          <p:spPr bwMode="auto">
            <a:xfrm>
              <a:off x="5235576" y="4603751"/>
              <a:ext cx="612775" cy="458788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2 w 163"/>
                <a:gd name="T17" fmla="*/ 24 h 122"/>
                <a:gd name="T18" fmla="*/ 82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1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2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0" y="31"/>
                    <a:pt x="92" y="28"/>
                    <a:pt x="92" y="24"/>
                  </a:cubicBezTo>
                  <a:cubicBezTo>
                    <a:pt x="92" y="19"/>
                    <a:pt x="87" y="14"/>
                    <a:pt x="82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4" y="23"/>
                    <a:pt x="1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7" y="122"/>
                    <a:pt x="82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5803901" y="4448176"/>
              <a:ext cx="33813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8" name="Rectangle 27"/>
            <p:cNvSpPr>
              <a:spLocks noChangeArrowheads="1"/>
            </p:cNvSpPr>
            <p:nvPr/>
          </p:nvSpPr>
          <p:spPr bwMode="auto">
            <a:xfrm>
              <a:off x="5803901" y="4535488"/>
              <a:ext cx="33813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9" name="Rectangle 28"/>
            <p:cNvSpPr>
              <a:spLocks noChangeArrowheads="1"/>
            </p:cNvSpPr>
            <p:nvPr/>
          </p:nvSpPr>
          <p:spPr bwMode="auto">
            <a:xfrm>
              <a:off x="5897563" y="4621213"/>
              <a:ext cx="244475" cy="42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0" name="Rectangle 29"/>
            <p:cNvSpPr>
              <a:spLocks noChangeArrowheads="1"/>
            </p:cNvSpPr>
            <p:nvPr/>
          </p:nvSpPr>
          <p:spPr bwMode="auto">
            <a:xfrm>
              <a:off x="5897563" y="4708526"/>
              <a:ext cx="244475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1" name="Rectangle 30"/>
            <p:cNvSpPr>
              <a:spLocks noChangeArrowheads="1"/>
            </p:cNvSpPr>
            <p:nvPr/>
          </p:nvSpPr>
          <p:spPr bwMode="auto">
            <a:xfrm>
              <a:off x="5897563" y="4795838"/>
              <a:ext cx="244475" cy="36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52" name="组合 51"/>
          <p:cNvGrpSpPr/>
          <p:nvPr userDrawn="1"/>
        </p:nvGrpSpPr>
        <p:grpSpPr>
          <a:xfrm>
            <a:off x="8275224" y="89241"/>
            <a:ext cx="397480" cy="472740"/>
            <a:chOff x="5235576" y="4052888"/>
            <a:chExt cx="1131888" cy="1009651"/>
          </a:xfrm>
          <a:solidFill>
            <a:schemeClr val="bg1"/>
          </a:solidFill>
        </p:grpSpPr>
        <p:sp>
          <p:nvSpPr>
            <p:cNvPr id="53" name="Freeform 22"/>
            <p:cNvSpPr>
              <a:spLocks noEditPoints="1"/>
            </p:cNvSpPr>
            <p:nvPr/>
          </p:nvSpPr>
          <p:spPr bwMode="auto">
            <a:xfrm>
              <a:off x="5326063" y="4052888"/>
              <a:ext cx="414338" cy="554038"/>
            </a:xfrm>
            <a:custGeom>
              <a:avLst/>
              <a:gdLst>
                <a:gd name="T0" fmla="*/ 8 w 110"/>
                <a:gd name="T1" fmla="*/ 92 h 147"/>
                <a:gd name="T2" fmla="*/ 18 w 110"/>
                <a:gd name="T3" fmla="*/ 105 h 147"/>
                <a:gd name="T4" fmla="*/ 57 w 110"/>
                <a:gd name="T5" fmla="*/ 147 h 147"/>
                <a:gd name="T6" fmla="*/ 97 w 110"/>
                <a:gd name="T7" fmla="*/ 105 h 147"/>
                <a:gd name="T8" fmla="*/ 97 w 110"/>
                <a:gd name="T9" fmla="*/ 105 h 147"/>
                <a:gd name="T10" fmla="*/ 108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9 w 110"/>
                <a:gd name="T17" fmla="*/ 25 h 147"/>
                <a:gd name="T18" fmla="*/ 14 w 110"/>
                <a:gd name="T19" fmla="*/ 81 h 147"/>
                <a:gd name="T20" fmla="*/ 14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2 h 147"/>
                <a:gd name="T74" fmla="*/ 18 w 110"/>
                <a:gd name="T75" fmla="*/ 102 h 147"/>
                <a:gd name="T76" fmla="*/ 11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8" y="105"/>
                  </a:cubicBezTo>
                  <a:cubicBezTo>
                    <a:pt x="21" y="129"/>
                    <a:pt x="38" y="147"/>
                    <a:pt x="57" y="147"/>
                  </a:cubicBezTo>
                  <a:cubicBezTo>
                    <a:pt x="77" y="147"/>
                    <a:pt x="93" y="129"/>
                    <a:pt x="97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8" y="99"/>
                    <a:pt x="108" y="92"/>
                  </a:cubicBezTo>
                  <a:cubicBezTo>
                    <a:pt x="108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9" y="25"/>
                    <a:pt x="29" y="25"/>
                  </a:cubicBezTo>
                  <a:cubicBezTo>
                    <a:pt x="0" y="40"/>
                    <a:pt x="14" y="81"/>
                    <a:pt x="14" y="81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8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7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8" y="126"/>
                    <a:pt x="81" y="133"/>
                  </a:cubicBezTo>
                  <a:cubicBezTo>
                    <a:pt x="78" y="136"/>
                    <a:pt x="74" y="139"/>
                    <a:pt x="70" y="141"/>
                  </a:cubicBezTo>
                  <a:cubicBezTo>
                    <a:pt x="66" y="143"/>
                    <a:pt x="62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7" y="136"/>
                    <a:pt x="33" y="133"/>
                  </a:cubicBezTo>
                  <a:cubicBezTo>
                    <a:pt x="27" y="126"/>
                    <a:pt x="22" y="116"/>
                    <a:pt x="20" y="105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18" y="102"/>
                    <a:pt x="18" y="102"/>
                    <a:pt x="18" y="102"/>
                  </a:cubicBezTo>
                  <a:cubicBezTo>
                    <a:pt x="14" y="102"/>
                    <a:pt x="11" y="97"/>
                    <a:pt x="11" y="92"/>
                  </a:cubicBezTo>
                  <a:cubicBezTo>
                    <a:pt x="11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4" name="Freeform 23"/>
            <p:cNvSpPr>
              <a:spLocks noEditPoints="1"/>
            </p:cNvSpPr>
            <p:nvPr/>
          </p:nvSpPr>
          <p:spPr bwMode="auto">
            <a:xfrm>
              <a:off x="5416551" y="4327526"/>
              <a:ext cx="244475" cy="87313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6 w 65"/>
                <a:gd name="T9" fmla="*/ 11 h 23"/>
                <a:gd name="T10" fmla="*/ 36 w 65"/>
                <a:gd name="T11" fmla="*/ 17 h 23"/>
                <a:gd name="T12" fmla="*/ 42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2 w 65"/>
                <a:gd name="T23" fmla="*/ 0 h 23"/>
                <a:gd name="T24" fmla="*/ 36 w 65"/>
                <a:gd name="T25" fmla="*/ 6 h 23"/>
                <a:gd name="T26" fmla="*/ 36 w 65"/>
                <a:gd name="T27" fmla="*/ 9 h 23"/>
                <a:gd name="T28" fmla="*/ 29 w 65"/>
                <a:gd name="T29" fmla="*/ 9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2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2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9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20"/>
                    <a:pt x="38" y="23"/>
                    <a:pt x="42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2"/>
                    <a:pt x="62" y="0"/>
                    <a:pt x="59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8" y="0"/>
                    <a:pt x="36" y="2"/>
                    <a:pt x="36" y="6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2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3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2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6" y="1"/>
                    <a:pt x="28" y="3"/>
                    <a:pt x="28" y="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6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5" name="Freeform 24"/>
            <p:cNvSpPr/>
            <p:nvPr/>
          </p:nvSpPr>
          <p:spPr bwMode="auto">
            <a:xfrm>
              <a:off x="5721351" y="4297363"/>
              <a:ext cx="646113" cy="750888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40 w 172"/>
                <a:gd name="T15" fmla="*/ 165 h 199"/>
                <a:gd name="T16" fmla="*/ 40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40" y="165"/>
                    <a:pt x="40" y="165"/>
                    <a:pt x="40" y="165"/>
                  </a:cubicBezTo>
                  <a:cubicBezTo>
                    <a:pt x="40" y="176"/>
                    <a:pt x="40" y="176"/>
                    <a:pt x="40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6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6" name="Freeform 25"/>
            <p:cNvSpPr/>
            <p:nvPr/>
          </p:nvSpPr>
          <p:spPr bwMode="auto">
            <a:xfrm>
              <a:off x="5235576" y="4603751"/>
              <a:ext cx="612775" cy="458788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2 w 163"/>
                <a:gd name="T17" fmla="*/ 24 h 122"/>
                <a:gd name="T18" fmla="*/ 82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1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2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0" y="31"/>
                    <a:pt x="92" y="28"/>
                    <a:pt x="92" y="24"/>
                  </a:cubicBezTo>
                  <a:cubicBezTo>
                    <a:pt x="92" y="19"/>
                    <a:pt x="87" y="14"/>
                    <a:pt x="82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4" y="23"/>
                    <a:pt x="1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7" y="122"/>
                    <a:pt x="82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7" name="Rectangle 26"/>
            <p:cNvSpPr>
              <a:spLocks noChangeArrowheads="1"/>
            </p:cNvSpPr>
            <p:nvPr/>
          </p:nvSpPr>
          <p:spPr bwMode="auto">
            <a:xfrm>
              <a:off x="5803901" y="4448176"/>
              <a:ext cx="33813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8" name="Rectangle 27"/>
            <p:cNvSpPr>
              <a:spLocks noChangeArrowheads="1"/>
            </p:cNvSpPr>
            <p:nvPr/>
          </p:nvSpPr>
          <p:spPr bwMode="auto">
            <a:xfrm>
              <a:off x="5803901" y="4535488"/>
              <a:ext cx="33813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9" name="Rectangle 28"/>
            <p:cNvSpPr>
              <a:spLocks noChangeArrowheads="1"/>
            </p:cNvSpPr>
            <p:nvPr/>
          </p:nvSpPr>
          <p:spPr bwMode="auto">
            <a:xfrm>
              <a:off x="5897563" y="4621213"/>
              <a:ext cx="244475" cy="42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0" name="Rectangle 29"/>
            <p:cNvSpPr>
              <a:spLocks noChangeArrowheads="1"/>
            </p:cNvSpPr>
            <p:nvPr/>
          </p:nvSpPr>
          <p:spPr bwMode="auto">
            <a:xfrm>
              <a:off x="5897563" y="4708526"/>
              <a:ext cx="244475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1" name="Rectangle 30"/>
            <p:cNvSpPr>
              <a:spLocks noChangeArrowheads="1"/>
            </p:cNvSpPr>
            <p:nvPr/>
          </p:nvSpPr>
          <p:spPr bwMode="auto">
            <a:xfrm>
              <a:off x="5897563" y="4795838"/>
              <a:ext cx="244475" cy="36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7E2BE-CA23-4431-880D-EF1FF412EAC5}" type="datetimeFigureOut">
              <a:rPr lang="zh-CN" altLang="en-US"/>
              <a:t>2020/3/31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729E7-B418-4BA4-9B64-3ECB9009F56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22464" y="5743939"/>
            <a:ext cx="1538459" cy="1455746"/>
          </a:xfrm>
          <a:prstGeom prst="rect">
            <a:avLst/>
          </a:prstGeom>
          <a:blipFill>
            <a:blip r:embed="rId2" cstate="print">
              <a:alphaModFix amt="8000"/>
              <a:lum bright="70000" contrast="-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 userDrawn="1"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 userDrawn="1"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0C6A-1790-43CC-A551-D863ABA54688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2019人教音像社\信息技术\设计图【待补充】\图片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315" y="-61612"/>
            <a:ext cx="9401398" cy="696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43634" y="1798028"/>
            <a:ext cx="5278176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实验对比感受算法效率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6110288" y="8482013"/>
            <a:ext cx="0" cy="558800"/>
          </a:xfrm>
          <a:prstGeom prst="line">
            <a:avLst/>
          </a:prstGeom>
          <a:ln>
            <a:solidFill>
              <a:srgbClr val="D9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730268" y="3280377"/>
          <a:ext cx="7616825" cy="157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79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0887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10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bg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方案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1</a:t>
                      </a:r>
                      <a:r>
                        <a:rPr lang="zh-CN" sz="1800" b="1" kern="1200" dirty="0">
                          <a:solidFill>
                            <a:schemeClr val="bg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的关键代码</a:t>
                      </a:r>
                    </a:p>
                  </a:txBody>
                  <a:tcPr marL="68577" marR="68577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bg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方案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2</a:t>
                      </a:r>
                      <a:r>
                        <a:rPr lang="zh-CN" sz="1800" b="1" kern="1200" dirty="0">
                          <a:solidFill>
                            <a:schemeClr val="bg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的关键代码</a:t>
                      </a:r>
                    </a:p>
                  </a:txBody>
                  <a:tcPr marL="68577" marR="68577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3749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800" kern="100">
                        <a:effectLst/>
                        <a:latin typeface="微软雅黑" panose="020B0503020204020204" charset="-122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endParaRPr lang="en-US" sz="1800" kern="100" dirty="0">
                        <a:effectLst/>
                        <a:latin typeface="微软雅黑" panose="020B0503020204020204" charset="-122"/>
                        <a:ea typeface="楷体_GB2312" panose="02010609030101010101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281" name="图片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781" y="3637564"/>
            <a:ext cx="1685925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2" name="图片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92" y="3688365"/>
            <a:ext cx="1982788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84" name="矩形 15"/>
          <p:cNvSpPr>
            <a:spLocks noChangeArrowheads="1"/>
          </p:cNvSpPr>
          <p:nvPr/>
        </p:nvSpPr>
        <p:spPr bwMode="auto">
          <a:xfrm>
            <a:off x="412115" y="2383155"/>
            <a:ext cx="825373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　　以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2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个同学为一小组进行对照实验，运行两段程序，从“枚举对象”“枚举范围”“验证条件”等方面分析哪种算法更好？好在哪里？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726491" y="4954416"/>
          <a:ext cx="7561262" cy="1462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2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4836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60059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91444" marR="91444" marT="45641" marB="45641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方案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楷体_GB2312" panose="02010609030101010101" charset="-122"/>
                        <a:ea typeface="楷体_GB2312" panose="02010609030101010101" charset="-122"/>
                        <a:cs typeface="+mn-cs"/>
                      </a:endParaRPr>
                    </a:p>
                  </a:txBody>
                  <a:tcPr marL="91444" marR="91444" marT="45641" marB="45641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bg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方案</a:t>
                      </a:r>
                      <a:r>
                        <a:rPr lang="en-US" altLang="zh-CN" sz="1800" b="1" kern="1200" dirty="0">
                          <a:solidFill>
                            <a:schemeClr val="bg1"/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bg1"/>
                        </a:solidFill>
                        <a:latin typeface="楷体_GB2312" panose="02010609030101010101" charset="-122"/>
                        <a:ea typeface="楷体_GB2312" panose="02010609030101010101" charset="-122"/>
                        <a:cs typeface="+mn-cs"/>
                      </a:endParaRPr>
                    </a:p>
                  </a:txBody>
                  <a:tcPr marL="91444" marR="91444" marT="45641" marB="45641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枚举对象</a:t>
                      </a:r>
                    </a:p>
                  </a:txBody>
                  <a:tcPr marL="91444" marR="91444" marT="45641" marB="45641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91444" marR="91444" marT="45641" marB="45641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 marL="91444" marR="91444" marT="45641" marB="45641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枚举范围</a:t>
                      </a:r>
                    </a:p>
                  </a:txBody>
                  <a:tcPr marL="91444" marR="91444" marT="45641" marB="45641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91444" marR="91444" marT="45641" marB="45641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91444" marR="91444" marT="45641" marB="45641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68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charset="-122"/>
                          <a:ea typeface="楷体_GB2312" panose="02010609030101010101" charset="-122"/>
                          <a:cs typeface="+mn-cs"/>
                        </a:rPr>
                        <a:t>验证条件</a:t>
                      </a:r>
                    </a:p>
                  </a:txBody>
                  <a:tcPr marL="91444" marR="91444" marT="45641" marB="45641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dirty="0"/>
                    </a:p>
                  </a:txBody>
                  <a:tcPr marL="91444" marR="91444" marT="45641" marB="45641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dirty="0"/>
                    </a:p>
                  </a:txBody>
                  <a:tcPr marL="91444" marR="91444" marT="45641" marB="45641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307" name="灯片编号占位符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80708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C8E856-34E8-48A6-8BBD-B3D583446999}" type="slidenum">
              <a:rPr lang="zh-CN" altLang="en-US" sz="1200">
                <a:solidFill>
                  <a:srgbClr val="898989"/>
                </a:solidFill>
              </a:rPr>
              <a:t>10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85749" y="184280"/>
            <a:ext cx="76443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2.4.2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基于枚举算法的问题解决</a:t>
            </a:r>
          </a:p>
        </p:txBody>
      </p:sp>
      <p:sp>
        <p:nvSpPr>
          <p:cNvPr id="18" name="矩形 17"/>
          <p:cNvSpPr/>
          <p:nvPr/>
        </p:nvSpPr>
        <p:spPr>
          <a:xfrm>
            <a:off x="881062" y="1210469"/>
            <a:ext cx="1832553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算法优化</a:t>
            </a:r>
          </a:p>
        </p:txBody>
      </p:sp>
      <p:sp>
        <p:nvSpPr>
          <p:cNvPr id="19" name="等腰三角形 8"/>
          <p:cNvSpPr/>
          <p:nvPr/>
        </p:nvSpPr>
        <p:spPr>
          <a:xfrm rot="5400000">
            <a:off x="546366" y="146857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3355" y="5332730"/>
            <a:ext cx="1301296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2～1</a:t>
            </a:r>
            <a:r>
              <a:rPr lang="zh-CN" altLang="en-US" sz="900" b="1" dirty="0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000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874384" y="5332730"/>
            <a:ext cx="1475649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2～1</a:t>
            </a:r>
            <a:r>
              <a:rPr lang="zh-CN" altLang="en-US" sz="900" b="1" dirty="0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000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38780" y="5701030"/>
            <a:ext cx="6565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2～n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121910" y="5701030"/>
            <a:ext cx="2628265" cy="368300"/>
            <a:chOff x="9338" y="8978"/>
            <a:chExt cx="4139" cy="580"/>
          </a:xfrm>
        </p:grpSpPr>
        <p:sp>
          <p:nvSpPr>
            <p:cNvPr id="6" name="文本框 5"/>
            <p:cNvSpPr txBox="1"/>
            <p:nvPr/>
          </p:nvSpPr>
          <p:spPr>
            <a:xfrm>
              <a:off x="9338" y="8978"/>
              <a:ext cx="4139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楷体_GB2312" panose="02010609030101010101" charset="-122"/>
                  <a:ea typeface="楷体_GB2312" panose="02010609030101010101" charset="-122"/>
                </a:rPr>
                <a:t>2～</a:t>
              </a:r>
              <a:r>
                <a:rPr lang="en-US" altLang="zh-CN" b="1" dirty="0">
                  <a:solidFill>
                    <a:srgbClr val="FF0000"/>
                  </a:solidFill>
                  <a:latin typeface="楷体_GB2312" panose="02010609030101010101" charset="-122"/>
                  <a:ea typeface="楷体_GB2312" panose="02010609030101010101" charset="-122"/>
                </a:rPr>
                <a:t>(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charset="-122"/>
                  <a:cs typeface="Times New Roman" panose="02020603050405020304" pitchFamily="18" charset="0"/>
                </a:rPr>
                <a:t>√</a:t>
              </a:r>
              <a:r>
                <a:rPr lang="en-US" altLang="zh-CN" sz="9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charset="-122"/>
                  <a:cs typeface="Times New Roman" panose="02020603050405020304" pitchFamily="18" charset="0"/>
                </a:rPr>
                <a:t> </a:t>
              </a:r>
              <a:r>
                <a:rPr lang="zh-CN" altLang="en-US" b="1" dirty="0">
                  <a:solidFill>
                    <a:srgbClr val="FF0000"/>
                  </a:solidFill>
                  <a:latin typeface="楷体_GB2312" panose="02010609030101010101" charset="-122"/>
                  <a:ea typeface="楷体_GB2312" panose="02010609030101010101" charset="-122"/>
                </a:rPr>
                <a:t>n的整数部分</a:t>
              </a:r>
              <a:r>
                <a:rPr lang="zh-CN" altLang="en-US" sz="900" b="1" dirty="0">
                  <a:solidFill>
                    <a:srgbClr val="FF0000"/>
                  </a:solidFill>
                  <a:latin typeface="楷体_GB2312" panose="02010609030101010101" charset="-122"/>
                  <a:ea typeface="楷体_GB2312" panose="02010609030101010101" charset="-122"/>
                </a:rPr>
                <a:t> </a:t>
              </a:r>
              <a:r>
                <a:rPr lang="en-US" altLang="zh-CN" b="1" dirty="0">
                  <a:solidFill>
                    <a:srgbClr val="FF0000"/>
                  </a:solidFill>
                  <a:latin typeface="楷体_GB2312" panose="02010609030101010101" charset="-122"/>
                  <a:ea typeface="楷体_GB2312" panose="02010609030101010101" charset="-122"/>
                </a:rPr>
                <a:t>+</a:t>
              </a:r>
              <a:r>
                <a:rPr lang="en-US" altLang="zh-CN" sz="900" b="1" dirty="0">
                  <a:solidFill>
                    <a:srgbClr val="FF0000"/>
                  </a:solidFill>
                  <a:latin typeface="楷体_GB2312" panose="02010609030101010101" charset="-122"/>
                  <a:ea typeface="楷体_GB2312" panose="02010609030101010101" charset="-122"/>
                </a:rPr>
                <a:t> </a:t>
              </a:r>
              <a:r>
                <a:rPr lang="en-US" altLang="zh-CN" b="1" dirty="0">
                  <a:solidFill>
                    <a:srgbClr val="FF0000"/>
                  </a:solidFill>
                  <a:latin typeface="楷体_GB2312" panose="02010609030101010101" charset="-122"/>
                  <a:ea typeface="楷体_GB2312" panose="02010609030101010101" charset="-122"/>
                </a:rPr>
                <a:t>1)</a:t>
              </a:r>
              <a:endParaRPr lang="zh-CN" altLang="en-US" b="1" dirty="0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0393" y="9067"/>
              <a:ext cx="24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1"/>
          <p:nvPr/>
        </p:nvSpPr>
        <p:spPr>
          <a:xfrm>
            <a:off x="5212715" y="6049010"/>
            <a:ext cx="24466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逐一验证是否能整除</a:t>
            </a:r>
            <a:r>
              <a:rPr lang="en-US" altLang="zh-CN" b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n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043430" y="6049010"/>
            <a:ext cx="24466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逐一验证是否能整除</a:t>
            </a:r>
            <a:r>
              <a:rPr lang="en-US" altLang="zh-CN" b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15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/>
          <p:nvPr/>
        </p:nvSpPr>
        <p:spPr>
          <a:xfrm rot="10800000" flipH="1">
            <a:off x="232996" y="18551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4464050" y="447676"/>
            <a:ext cx="57150" cy="5553075"/>
          </a:xfrm>
          <a:prstGeom prst="line">
            <a:avLst/>
          </a:prstGeom>
          <a:ln>
            <a:solidFill>
              <a:srgbClr val="D9F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85749" y="184280"/>
            <a:ext cx="76443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2.4.2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基于枚举算法的问题解决</a:t>
            </a:r>
          </a:p>
        </p:txBody>
      </p:sp>
      <p:sp>
        <p:nvSpPr>
          <p:cNvPr id="9" name="矩形 8"/>
          <p:cNvSpPr/>
          <p:nvPr/>
        </p:nvSpPr>
        <p:spPr>
          <a:xfrm>
            <a:off x="1201913" y="2190780"/>
            <a:ext cx="1832553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课堂总结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80559" y="3038951"/>
            <a:ext cx="6251258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charset="-122"/>
                <a:ea typeface="楷体_GB2312" panose="02010609030101010101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charset="-122"/>
                <a:ea typeface="楷体_GB2312" panose="02010609030101010101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charset="-122"/>
                <a:ea typeface="楷体_GB2312" panose="02010609030101010101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charset="-122"/>
                <a:ea typeface="楷体_GB2312" panose="02010609030101010101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charset="-122"/>
                <a:ea typeface="楷体_GB2312" panose="02010609030101010101" charset="-122"/>
              </a:defRPr>
            </a:lvl5pPr>
            <a:lvl6pPr>
              <a:defRPr sz="2000" b="1">
                <a:latin typeface="楷体_GB2312" panose="02010609030101010101" charset="-122"/>
                <a:ea typeface="楷体_GB2312" panose="02010609030101010101" charset="-122"/>
              </a:defRPr>
            </a:lvl6pPr>
            <a:lvl7pPr>
              <a:defRPr sz="2000" b="1">
                <a:latin typeface="楷体_GB2312" panose="02010609030101010101" charset="-122"/>
                <a:ea typeface="楷体_GB2312" panose="02010609030101010101" charset="-122"/>
              </a:defRPr>
            </a:lvl7pPr>
            <a:lvl8pPr>
              <a:defRPr sz="2000" b="1">
                <a:latin typeface="楷体_GB2312" panose="02010609030101010101" charset="-122"/>
                <a:ea typeface="楷体_GB2312" panose="02010609030101010101" charset="-122"/>
              </a:defRPr>
            </a:lvl8pPr>
            <a:lvl9pPr>
              <a:defRPr sz="2000" b="1">
                <a:latin typeface="楷体_GB2312" panose="02010609030101010101" charset="-122"/>
                <a:ea typeface="楷体_GB2312" panose="02010609030101010101" charset="-122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枚举算法思想在生活中解决问题的适用情况及特点：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求解的答案数量有限。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2.所有的可能情况都符合一定的规则。</a:t>
            </a: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3282189" y="3123186"/>
            <a:ext cx="1717675" cy="1698625"/>
          </a:xfrm>
          <a:prstGeom prst="ellipse">
            <a:avLst/>
          </a:prstGeom>
          <a:solidFill>
            <a:srgbClr val="DB77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000" b="1" dirty="0">
                <a:latin typeface="微软雅黑" panose="020B0503020204020204" charset="-122"/>
                <a:ea typeface="楷体_GB2312" panose="02010609030101010101" charset="-122"/>
              </a:rPr>
              <a:t>如何避免？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916" y="2843784"/>
            <a:ext cx="2812187" cy="21669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00" y="2843784"/>
            <a:ext cx="2205037" cy="2166937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68"/>
          <p:cNvSpPr txBox="1"/>
          <p:nvPr/>
        </p:nvSpPr>
        <p:spPr>
          <a:xfrm>
            <a:off x="814388" y="1433386"/>
            <a:ext cx="7153715" cy="1547558"/>
          </a:xfrm>
          <a:prstGeom prst="rect">
            <a:avLst/>
          </a:prstGeom>
          <a:noFill/>
          <a:ln w="28575">
            <a:noFill/>
            <a:prstDash val="lgDashDot"/>
          </a:ln>
          <a:effectLst/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思考两个问题：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　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1.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能不能运用今天所学知识任意破解别人的密码？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　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2.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如何保护自己的密码安全？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5749" y="184280"/>
            <a:ext cx="76443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2.4.2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基于枚举算法的问题解决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 bwMode="auto">
          <a:xfrm>
            <a:off x="704850" y="4473576"/>
            <a:ext cx="8008938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79400" algn="just">
              <a:lnSpc>
                <a:spcPct val="150000"/>
              </a:lnSpc>
              <a:defRPr/>
            </a:pPr>
            <a:endParaRPr lang="zh-CN" altLang="zh-CN" sz="1600"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5" name="Picture 2" descr="https://timgsa.baidu.com/timg?image&amp;quality=80&amp;size=b9999_10000&amp;sec=1542609011398&amp;di=651804a424f05f1a0bc1c6d6e84a98d7&amp;imgtype=0&amp;src=http%3A%2F%2Fimgsa.baidu.com%2Fexp%2Fw%3D500%2Fsign%3D5ca7f896a864034f0fcdc2069fc27980%2F1e30e924b899a9015b546d7d1e950a7b0208f51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315465"/>
            <a:ext cx="3138132" cy="2536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4" descr="https://timgsa.baidu.com/timg?image&amp;quality=80&amp;size=b9999_10000&amp;sec=1542609093975&amp;di=c0124618887d9e0493d0dc0e44b69d7b&amp;imgtype=0&amp;src=http%3A%2F%2Fstatic.zuidaima.com%2Fimages%2F220830%2F201710%2F2017103000345659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4" t="35138" r="35394" b="22574"/>
          <a:stretch>
            <a:fillRect/>
          </a:stretch>
        </p:blipFill>
        <p:spPr bwMode="auto">
          <a:xfrm>
            <a:off x="4471416" y="1315463"/>
            <a:ext cx="3244024" cy="25361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https://timgsa.baidu.com/timg?image&amp;quality=80&amp;size=b9999_10000&amp;sec=1543203860&amp;di=2188306526a43f6b7a6f06c9763905d1&amp;imgtype=jpg&amp;er=1&amp;src=http%3A%2F%2Fupload.newhua.com%2F2015%2F0316%2F142648657470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4106381"/>
            <a:ext cx="3766566" cy="23739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文本框 7"/>
          <p:cNvSpPr txBox="1"/>
          <p:nvPr/>
        </p:nvSpPr>
        <p:spPr>
          <a:xfrm>
            <a:off x="285749" y="184280"/>
            <a:ext cx="76443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2.4.2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基于枚举算法的问题解决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楷体_GB2312" panose="02010609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charset="-122"/>
                <a:ea typeface="楷体_GB2312" panose="02010609030101010101" charset="-12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</a:rPr>
              <a:t>谢谢观看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charset="-122"/>
                <a:ea typeface="楷体_GB2312" panose="02010609030101010101" charset="-122"/>
                <a:cs typeface="+mj-cs"/>
              </a:defRPr>
            </a:lvl1pPr>
          </a:lstStyle>
          <a:p>
            <a:r>
              <a:rPr lang="en-US" altLang="zh-CN" sz="2000" dirty="0">
                <a:effectLst/>
              </a:rPr>
              <a:t>Thanks  for  watching</a:t>
            </a:r>
            <a:endParaRPr lang="zh-CN" altLang="en-US" sz="2000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6675" y="25622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楷体_GB2312" panose="02010609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9185" y="3044278"/>
            <a:ext cx="8485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charset="-122"/>
                <a:ea typeface="楷体_GB2312" panose="02010609030101010101" charset="-122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  <a:effectLst/>
              </a:rPr>
              <a:t>2.4.2 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基于枚举算法的问题解决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7"/>
          <p:cNvGrpSpPr/>
          <p:nvPr/>
        </p:nvGrpSpPr>
        <p:grpSpPr bwMode="auto">
          <a:xfrm>
            <a:off x="285749" y="1652715"/>
            <a:ext cx="4551363" cy="3421062"/>
            <a:chOff x="2115975" y="771520"/>
            <a:chExt cx="4912050" cy="3960506"/>
          </a:xfrm>
        </p:grpSpPr>
        <p:pic>
          <p:nvPicPr>
            <p:cNvPr id="3077" name="图片 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501" r="4500" b="11501"/>
            <a:stretch>
              <a:fillRect/>
            </a:stretch>
          </p:blipFill>
          <p:spPr bwMode="auto">
            <a:xfrm>
              <a:off x="2115975" y="771520"/>
              <a:ext cx="4912049" cy="3960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爆炸形: 8 pt  6"/>
            <p:cNvSpPr/>
            <p:nvPr/>
          </p:nvSpPr>
          <p:spPr>
            <a:xfrm>
              <a:off x="5652239" y="1311840"/>
              <a:ext cx="1375786" cy="900533"/>
            </a:xfrm>
            <a:prstGeom prst="irregularSeal1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</p:grpSp>
      <p:sp>
        <p:nvSpPr>
          <p:cNvPr id="9" name="椭圆 8"/>
          <p:cNvSpPr/>
          <p:nvPr/>
        </p:nvSpPr>
        <p:spPr>
          <a:xfrm>
            <a:off x="2986087" y="1386015"/>
            <a:ext cx="2160587" cy="1981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76" name="矩形 9"/>
          <p:cNvSpPr>
            <a:spLocks noChangeArrowheads="1"/>
          </p:cNvSpPr>
          <p:nvPr/>
        </p:nvSpPr>
        <p:spPr bwMode="auto">
          <a:xfrm>
            <a:off x="5333112" y="1652715"/>
            <a:ext cx="3600576" cy="367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Tx/>
              <a:buNone/>
            </a:pPr>
            <a:r>
              <a:rPr lang="zh-CN" altLang="en-US" sz="2000" b="1" dirty="0">
                <a:latin typeface="微软雅黑" panose="020B0503020204020204" charset="-122"/>
                <a:ea typeface="楷体_GB2312" panose="02010609030101010101" charset="-122"/>
              </a:rPr>
              <a:t>　　票据上有一个</a:t>
            </a:r>
            <a:r>
              <a:rPr lang="en-US" altLang="zh-CN" sz="2000" b="1" dirty="0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楷体_GB2312" panose="02010609030101010101" charset="-122"/>
              </a:rPr>
              <a:t>位数字</a:t>
            </a:r>
            <a:r>
              <a:rPr lang="zh-CN" altLang="en-US" sz="2000" b="1" dirty="0">
                <a:latin typeface="微软雅黑" panose="020B0503020204020204" charset="-122"/>
                <a:ea typeface="楷体_GB2312" panose="02010609030101010101" charset="-122"/>
              </a:rPr>
              <a:t>组成的编号：</a:t>
            </a:r>
            <a:endParaRPr lang="en-US" altLang="zh-CN" sz="2000" b="1" dirty="0">
              <a:latin typeface="微软雅黑" panose="020B0503020204020204" charset="-122"/>
              <a:ea typeface="楷体_GB2312" panose="02010609030101010101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Tx/>
              <a:buNone/>
            </a:pPr>
            <a:r>
              <a:rPr lang="zh-CN" altLang="en-US" sz="2000" b="1" dirty="0">
                <a:latin typeface="微软雅黑" panose="020B0503020204020204" charset="-122"/>
                <a:ea typeface="楷体_GB2312" panose="02010609030101010101" charset="-122"/>
              </a:rPr>
              <a:t>甲说：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楷体_GB2312" panose="02010609030101010101" charset="-122"/>
              </a:rPr>
              <a:t>数字编号的前两位数字相同，但都不是零；</a:t>
            </a:r>
            <a:endParaRPr lang="en-US" altLang="zh-CN" sz="2000" b="1" dirty="0">
              <a:solidFill>
                <a:srgbClr val="00B0F0"/>
              </a:solidFill>
              <a:latin typeface="微软雅黑" panose="020B0503020204020204" charset="-122"/>
              <a:ea typeface="楷体_GB2312" panose="02010609030101010101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微软雅黑" panose="020B0503020204020204" charset="-122"/>
                <a:ea typeface="楷体_GB2312" panose="02010609030101010101" charset="-122"/>
              </a:rPr>
              <a:t>乙说：</a:t>
            </a:r>
            <a:r>
              <a:rPr lang="zh-CN" altLang="en-US" sz="2000" b="1" dirty="0">
                <a:solidFill>
                  <a:srgbClr val="DB772F"/>
                </a:solidFill>
                <a:latin typeface="微软雅黑" panose="020B0503020204020204" charset="-122"/>
                <a:ea typeface="楷体_GB2312" panose="02010609030101010101" charset="-122"/>
              </a:rPr>
              <a:t>数字编号的后两位数字是相同的，但与前两位不同；</a:t>
            </a:r>
            <a:endParaRPr lang="en-US" altLang="zh-CN" sz="2000" b="1" dirty="0">
              <a:solidFill>
                <a:srgbClr val="DB772F"/>
              </a:solidFill>
              <a:latin typeface="微软雅黑" panose="020B0503020204020204" charset="-122"/>
              <a:ea typeface="楷体_GB2312" panose="02010609030101010101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微软雅黑" panose="020B0503020204020204" charset="-122"/>
                <a:ea typeface="楷体_GB2312" panose="02010609030101010101" charset="-122"/>
              </a:rPr>
              <a:t>丙说：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楷体_GB2312" panose="02010609030101010101" charset="-122"/>
              </a:rPr>
              <a:t>数字编号是一个整数的平方。</a:t>
            </a:r>
            <a:endParaRPr lang="en-US" altLang="zh-CN" sz="2000" b="1" dirty="0">
              <a:solidFill>
                <a:srgbClr val="00B0F0"/>
              </a:solidFill>
              <a:latin typeface="微软雅黑" panose="020B0503020204020204" charset="-122"/>
              <a:ea typeface="楷体_GB2312" panose="02010609030101010101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楷体_GB2312" panose="02010609030101010101" charset="-122"/>
              </a:rPr>
              <a:t>　　</a:t>
            </a:r>
            <a:r>
              <a:rPr lang="zh-CN" altLang="en-US" sz="2000" b="1" dirty="0">
                <a:latin typeface="微软雅黑" panose="020B0503020204020204" charset="-122"/>
                <a:ea typeface="楷体_GB2312" panose="02010609030101010101" charset="-122"/>
              </a:rPr>
              <a:t>根据以上线索推断出编号。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85749" y="184280"/>
            <a:ext cx="76443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2.4.2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基于枚举算法的问题解决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 flipH="1">
            <a:off x="409068" y="2573656"/>
            <a:ext cx="1262062" cy="300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</a:rPr>
              <a:t>四个数字应是</a:t>
            </a:r>
            <a:r>
              <a:rPr lang="en-US" altLang="zh-CN" sz="2000" b="1" dirty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</a:rPr>
              <a:t>AABB</a:t>
            </a:r>
            <a:r>
              <a:rPr lang="zh-CN" altLang="en-US" sz="2000" b="1" dirty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</a:rPr>
              <a:t>，其中</a:t>
            </a:r>
            <a:r>
              <a:rPr lang="en-US" altLang="zh-CN" sz="2000" b="1" dirty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</a:rPr>
              <a:t>A≠ 0</a:t>
            </a:r>
            <a:r>
              <a:rPr lang="zh-CN" altLang="en-US" sz="2000" b="1" dirty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</a:rPr>
              <a:t>，</a:t>
            </a:r>
            <a:r>
              <a:rPr lang="en-US" altLang="zh-CN" sz="2000" b="1" dirty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A≠</a:t>
            </a:r>
            <a:r>
              <a:rPr lang="en-US" altLang="zh-CN" sz="2000" b="1" dirty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</a:rPr>
              <a:t>B</a:t>
            </a:r>
            <a:r>
              <a:rPr lang="zh-CN" altLang="en-US" sz="2000" b="1" dirty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</a:rPr>
              <a:t>，且</a:t>
            </a:r>
            <a:r>
              <a:rPr lang="en-US" altLang="zh-CN" sz="2000" b="1" dirty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</a:rPr>
              <a:t>AABB</a:t>
            </a:r>
            <a:r>
              <a:rPr lang="zh-CN" altLang="en-US" sz="2000" b="1" dirty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</a:rPr>
              <a:t>是一个整数的二次方。</a:t>
            </a:r>
          </a:p>
        </p:txBody>
      </p:sp>
      <p:grpSp>
        <p:nvGrpSpPr>
          <p:cNvPr id="10" name="组合 9"/>
          <p:cNvGrpSpPr/>
          <p:nvPr/>
        </p:nvGrpSpPr>
        <p:grpSpPr bwMode="auto">
          <a:xfrm>
            <a:off x="410655" y="2032319"/>
            <a:ext cx="4500562" cy="541337"/>
            <a:chOff x="611494" y="1311589"/>
            <a:chExt cx="4500575" cy="540070"/>
          </a:xfrm>
        </p:grpSpPr>
        <p:sp>
          <p:nvSpPr>
            <p:cNvPr id="4" name="矩形: 圆角 3"/>
            <p:cNvSpPr/>
            <p:nvPr/>
          </p:nvSpPr>
          <p:spPr>
            <a:xfrm>
              <a:off x="611494" y="1311589"/>
              <a:ext cx="1260479" cy="540070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anose="020B0503020204020204" charset="-122"/>
                  <a:ea typeface="楷体_GB2312" panose="02010609030101010101" charset="-122"/>
                </a:rPr>
                <a:t>已知条件</a:t>
              </a:r>
            </a:p>
          </p:txBody>
        </p:sp>
        <p:sp>
          <p:nvSpPr>
            <p:cNvPr id="11" name="矩形: 圆角 10"/>
            <p:cNvSpPr/>
            <p:nvPr/>
          </p:nvSpPr>
          <p:spPr>
            <a:xfrm>
              <a:off x="2232336" y="1311589"/>
              <a:ext cx="1258892" cy="540070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anose="020B0503020204020204" charset="-122"/>
                  <a:ea typeface="楷体_GB2312" panose="02010609030101010101" charset="-122"/>
                </a:rPr>
                <a:t>求解目标</a:t>
              </a:r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3851590" y="1311589"/>
              <a:ext cx="1260479" cy="540070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zh-CN" altLang="en-US" b="1" dirty="0">
                  <a:latin typeface="微软雅黑" panose="020B0503020204020204" charset="-122"/>
                  <a:ea typeface="楷体_GB2312" panose="02010609030101010101" charset="-122"/>
                </a:rPr>
                <a:t>隐含关系</a:t>
              </a:r>
            </a:p>
          </p:txBody>
        </p:sp>
        <p:sp>
          <p:nvSpPr>
            <p:cNvPr id="5" name="箭头: 右 4"/>
            <p:cNvSpPr/>
            <p:nvPr/>
          </p:nvSpPr>
          <p:spPr>
            <a:xfrm flipV="1">
              <a:off x="1873560" y="1538070"/>
              <a:ext cx="338139" cy="1789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ea typeface="楷体_GB2312" panose="02010609030101010101" charset="-122"/>
              </a:endParaRPr>
            </a:p>
          </p:txBody>
        </p:sp>
        <p:sp>
          <p:nvSpPr>
            <p:cNvPr id="14" name="箭头: 右 13"/>
            <p:cNvSpPr/>
            <p:nvPr/>
          </p:nvSpPr>
          <p:spPr>
            <a:xfrm flipV="1">
              <a:off x="3513452" y="1538070"/>
              <a:ext cx="338138" cy="1789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b="1">
                <a:ea typeface="楷体_GB2312" panose="02010609030101010101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391631" y="1268663"/>
            <a:ext cx="2520321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ln w="10541" cmpd="sng">
                  <a:noFill/>
                  <a:prstDash val="solid"/>
                </a:ln>
                <a:solidFill>
                  <a:srgbClr val="466E8C"/>
                </a:solidFill>
                <a:latin typeface="黑体" panose="02010600030101010101" pitchFamily="49" charset="-122"/>
                <a:ea typeface="楷体_GB2312" panose="02010609030101010101" charset="-122"/>
              </a:rPr>
              <a:t>分析问题</a:t>
            </a:r>
          </a:p>
        </p:txBody>
      </p:sp>
      <p:sp>
        <p:nvSpPr>
          <p:cNvPr id="20" name="矩形 19"/>
          <p:cNvSpPr/>
          <p:nvPr/>
        </p:nvSpPr>
        <p:spPr>
          <a:xfrm>
            <a:off x="2031492" y="2565719"/>
            <a:ext cx="1258887" cy="300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</a:rPr>
              <a:t>票据中的数字。</a:t>
            </a:r>
          </a:p>
        </p:txBody>
      </p:sp>
      <p:sp>
        <p:nvSpPr>
          <p:cNvPr id="21" name="矩形 20"/>
          <p:cNvSpPr/>
          <p:nvPr/>
        </p:nvSpPr>
        <p:spPr>
          <a:xfrm>
            <a:off x="3650741" y="2565719"/>
            <a:ext cx="1260476" cy="3004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lnSpc>
                <a:spcPct val="120000"/>
              </a:lnSpc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</a:rPr>
              <a:t>要求解的</a:t>
            </a:r>
            <a:r>
              <a:rPr lang="en-US" altLang="zh-CN" sz="2000" b="1" dirty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</a:rPr>
              <a:t>4</a:t>
            </a:r>
            <a:r>
              <a:rPr lang="zh-CN" altLang="en-US" sz="2000" b="1" dirty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</a:rPr>
              <a:t>位数字的</a:t>
            </a:r>
            <a:r>
              <a:rPr lang="zh-CN" altLang="en-US" sz="2000" b="1" dirty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编号</a:t>
            </a:r>
            <a:r>
              <a:rPr lang="zh-CN" altLang="en-US" sz="2000" b="1" dirty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</a:rPr>
              <a:t>必须同时满足</a:t>
            </a:r>
            <a:r>
              <a:rPr lang="zh-CN" altLang="en-US" sz="2000" b="1" dirty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所有</a:t>
            </a:r>
            <a:r>
              <a:rPr lang="zh-CN" altLang="en-US" sz="2000" b="1" dirty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</a:rPr>
              <a:t>的</a:t>
            </a:r>
            <a:r>
              <a:rPr lang="zh-CN" altLang="en-US" sz="2000" b="1" dirty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已知</a:t>
            </a:r>
            <a:r>
              <a:rPr lang="zh-CN" altLang="en-US" sz="2000" b="1" dirty="0">
                <a:solidFill>
                  <a:schemeClr val="bg1"/>
                </a:solidFill>
                <a:latin typeface="楷体_GB2312" panose="02010609030101010101" charset="-122"/>
                <a:ea typeface="楷体_GB2312" panose="02010609030101010101" charset="-122"/>
              </a:rPr>
              <a:t>条件。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85749" y="184280"/>
            <a:ext cx="76443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2.4.2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基于枚举算法的问题解决</a:t>
            </a:r>
          </a:p>
        </p:txBody>
      </p:sp>
      <p:sp>
        <p:nvSpPr>
          <p:cNvPr id="3076" name="矩形 9"/>
          <p:cNvSpPr>
            <a:spLocks noChangeArrowheads="1"/>
          </p:cNvSpPr>
          <p:nvPr/>
        </p:nvSpPr>
        <p:spPr bwMode="auto">
          <a:xfrm>
            <a:off x="5233417" y="1906080"/>
            <a:ext cx="3600576" cy="367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Tx/>
              <a:buNone/>
            </a:pPr>
            <a:r>
              <a:rPr lang="zh-CN" altLang="en-US" sz="2000" b="1" dirty="0">
                <a:latin typeface="微软雅黑" panose="020B0503020204020204" charset="-122"/>
                <a:ea typeface="楷体_GB2312" panose="02010609030101010101" charset="-122"/>
              </a:rPr>
              <a:t>　　票据上有一个</a:t>
            </a:r>
            <a:r>
              <a:rPr lang="en-US" altLang="zh-CN" sz="2000" b="1" dirty="0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楷体_GB2312" panose="02010609030101010101" charset="-122"/>
              </a:rPr>
              <a:t>位数字</a:t>
            </a:r>
            <a:r>
              <a:rPr lang="zh-CN" altLang="en-US" sz="2000" b="1" dirty="0">
                <a:latin typeface="微软雅黑" panose="020B0503020204020204" charset="-122"/>
                <a:ea typeface="楷体_GB2312" panose="02010609030101010101" charset="-122"/>
              </a:rPr>
              <a:t>组成的编号：</a:t>
            </a:r>
            <a:endParaRPr lang="en-US" altLang="zh-CN" sz="2000" b="1" dirty="0">
              <a:latin typeface="微软雅黑" panose="020B0503020204020204" charset="-122"/>
              <a:ea typeface="楷体_GB2312" panose="02010609030101010101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Tx/>
              <a:buNone/>
            </a:pPr>
            <a:r>
              <a:rPr lang="zh-CN" altLang="en-US" sz="2000" b="1" dirty="0">
                <a:latin typeface="微软雅黑" panose="020B0503020204020204" charset="-122"/>
                <a:ea typeface="楷体_GB2312" panose="02010609030101010101" charset="-122"/>
              </a:rPr>
              <a:t>甲说：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楷体_GB2312" panose="02010609030101010101" charset="-122"/>
              </a:rPr>
              <a:t>数字编号的前两位数字相同，但都不是零；</a:t>
            </a:r>
            <a:endParaRPr lang="en-US" altLang="zh-CN" sz="2000" b="1" dirty="0">
              <a:solidFill>
                <a:srgbClr val="00B0F0"/>
              </a:solidFill>
              <a:latin typeface="微软雅黑" panose="020B0503020204020204" charset="-122"/>
              <a:ea typeface="楷体_GB2312" panose="02010609030101010101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微软雅黑" panose="020B0503020204020204" charset="-122"/>
                <a:ea typeface="楷体_GB2312" panose="02010609030101010101" charset="-122"/>
              </a:rPr>
              <a:t>乙说：</a:t>
            </a:r>
            <a:r>
              <a:rPr lang="zh-CN" altLang="en-US" sz="2000" b="1" dirty="0">
                <a:solidFill>
                  <a:srgbClr val="DB772F"/>
                </a:solidFill>
                <a:latin typeface="微软雅黑" panose="020B0503020204020204" charset="-122"/>
                <a:ea typeface="楷体_GB2312" panose="02010609030101010101" charset="-122"/>
              </a:rPr>
              <a:t>数字编号的后两位数字是相同的，但与前两位不同；</a:t>
            </a:r>
            <a:endParaRPr lang="en-US" altLang="zh-CN" sz="2000" b="1" dirty="0">
              <a:solidFill>
                <a:srgbClr val="DB772F"/>
              </a:solidFill>
              <a:latin typeface="微软雅黑" panose="020B0503020204020204" charset="-122"/>
              <a:ea typeface="楷体_GB2312" panose="02010609030101010101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微软雅黑" panose="020B0503020204020204" charset="-122"/>
                <a:ea typeface="楷体_GB2312" panose="02010609030101010101" charset="-122"/>
              </a:rPr>
              <a:t>丙说：</a:t>
            </a: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charset="-122"/>
                <a:ea typeface="楷体_GB2312" panose="02010609030101010101" charset="-122"/>
              </a:rPr>
              <a:t>数字编号是一个整数的平方。</a:t>
            </a:r>
            <a:endParaRPr lang="en-US" altLang="zh-CN" sz="2000" b="1" dirty="0">
              <a:solidFill>
                <a:srgbClr val="00B0F0"/>
              </a:solidFill>
              <a:latin typeface="微软雅黑" panose="020B0503020204020204" charset="-122"/>
              <a:ea typeface="楷体_GB2312" panose="02010609030101010101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楷体_GB2312" panose="02010609030101010101" charset="-122"/>
              </a:rPr>
              <a:t>　　</a:t>
            </a:r>
            <a:r>
              <a:rPr lang="zh-CN" altLang="en-US" sz="2000" b="1" dirty="0">
                <a:latin typeface="微软雅黑" panose="020B0503020204020204" charset="-122"/>
                <a:ea typeface="楷体_GB2312" panose="02010609030101010101" charset="-122"/>
              </a:rPr>
              <a:t>根据以上线索推断出编号。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85749" y="184280"/>
            <a:ext cx="76443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2.4.2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基于枚举算法的问题解决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048256" y="2078924"/>
            <a:ext cx="5047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charset="-122"/>
                <a:ea typeface="楷体_GB2312" panose="02010609030101010101" charset="-122"/>
                <a:cs typeface="+mj-cs"/>
              </a:defRPr>
            </a:lvl1pPr>
          </a:lstStyle>
          <a:p>
            <a:pPr algn="ctr"/>
            <a:r>
              <a:rPr lang="zh-CN" altLang="en-US" sz="3200" dirty="0">
                <a:solidFill>
                  <a:srgbClr val="466E8C"/>
                </a:solidFill>
                <a:effectLst/>
              </a:rPr>
              <a:t>基于枚举算法的问题解决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42173" y="2759091"/>
            <a:ext cx="76596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2000" b="1" dirty="0">
                <a:latin typeface="微软雅黑" panose="020B0503020204020204" charset="-122"/>
                <a:ea typeface="楷体_GB2312" panose="02010609030101010101" charset="-122"/>
                <a:cs typeface="+mj-cs"/>
              </a:rPr>
              <a:t>　　枚举法是依据问题的已知条件，确定答案的大致范围，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楷体_GB2312" panose="02010609030101010101" charset="-122"/>
                <a:cs typeface="+mj-cs"/>
              </a:rPr>
              <a:t>在此范围内逐一列举出它所有可能的情况的方法</a:t>
            </a:r>
            <a:r>
              <a:rPr lang="zh-CN" altLang="en-US" sz="2000" b="1" dirty="0">
                <a:latin typeface="微软雅黑" panose="020B0503020204020204" charset="-122"/>
                <a:ea typeface="楷体_GB2312" panose="02010609030101010101" charset="-122"/>
                <a:cs typeface="+mj-cs"/>
              </a:rPr>
              <a:t>。在列举过程中，既不能遗漏，也不能重复，通过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楷体_GB2312" panose="02010609030101010101" charset="-122"/>
                <a:cs typeface="+mj-cs"/>
              </a:rPr>
              <a:t>逐一判断</a:t>
            </a:r>
            <a:r>
              <a:rPr lang="zh-CN" altLang="en-US" sz="2000" b="1" dirty="0">
                <a:latin typeface="微软雅黑" panose="020B0503020204020204" charset="-122"/>
                <a:ea typeface="楷体_GB2312" panose="02010609030101010101" charset="-122"/>
                <a:cs typeface="+mj-cs"/>
              </a:rPr>
              <a:t>，验证哪些情况满足问题的条件，从而得到问题的答案。</a:t>
            </a:r>
            <a:endParaRPr lang="zh-CN" altLang="zh-CN" sz="2000" b="1" dirty="0">
              <a:latin typeface="微软雅黑" panose="020B0503020204020204" charset="-122"/>
              <a:ea typeface="楷体_GB2312" panose="02010609030101010101" charset="-122"/>
              <a:cs typeface="+mj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10009" y="1984780"/>
            <a:ext cx="412398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枚举算法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85749" y="184280"/>
            <a:ext cx="76443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2.4.2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基于枚举算法的问题解决</a:t>
            </a:r>
          </a:p>
        </p:txBody>
      </p:sp>
      <p:sp>
        <p:nvSpPr>
          <p:cNvPr id="12" name="矩形 11"/>
          <p:cNvSpPr/>
          <p:nvPr/>
        </p:nvSpPr>
        <p:spPr>
          <a:xfrm>
            <a:off x="881062" y="1210469"/>
            <a:ext cx="2244525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１基本概念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881062" y="1944831"/>
            <a:ext cx="5777244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枚举算法解题的基本思路：</a:t>
            </a:r>
          </a:p>
        </p:txBody>
      </p:sp>
      <p:sp>
        <p:nvSpPr>
          <p:cNvPr id="8197" name="矩形 2"/>
          <p:cNvSpPr>
            <a:spLocks noChangeArrowheads="1"/>
          </p:cNvSpPr>
          <p:nvPr/>
        </p:nvSpPr>
        <p:spPr bwMode="auto">
          <a:xfrm>
            <a:off x="881063" y="2679193"/>
            <a:ext cx="67998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794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（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1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）确定枚举对象、范围和判定条件。</a:t>
            </a:r>
          </a:p>
          <a:p>
            <a:pPr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（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2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）逐一枚举可能的情况并验证每个情况是否符合条件。</a:t>
            </a:r>
            <a:endParaRPr lang="zh-CN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85749" y="184280"/>
            <a:ext cx="76443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2.4.2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基于枚举算法的问题解决</a:t>
            </a:r>
          </a:p>
        </p:txBody>
      </p:sp>
      <p:sp>
        <p:nvSpPr>
          <p:cNvPr id="12" name="矩形 11"/>
          <p:cNvSpPr/>
          <p:nvPr/>
        </p:nvSpPr>
        <p:spPr>
          <a:xfrm>
            <a:off x="881062" y="1210469"/>
            <a:ext cx="2244525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２枚举算法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881062" y="2018794"/>
            <a:ext cx="6369155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判断一个数是不是素数 算法分析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85749" y="184280"/>
            <a:ext cx="76443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2.4.2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基于枚举算法的问题解决</a:t>
            </a:r>
          </a:p>
        </p:txBody>
      </p:sp>
      <p:sp>
        <p:nvSpPr>
          <p:cNvPr id="13" name="矩形 12"/>
          <p:cNvSpPr/>
          <p:nvPr/>
        </p:nvSpPr>
        <p:spPr>
          <a:xfrm>
            <a:off x="881062" y="1210469"/>
            <a:ext cx="2244525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２枚举算法</a:t>
            </a:r>
          </a:p>
        </p:txBody>
      </p:sp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881062" y="2827119"/>
            <a:ext cx="679989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794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确定范围：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1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和它本身之间的所有数。</a:t>
            </a:r>
          </a:p>
          <a:p>
            <a:pPr indent="0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满足条件：逐一验证除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1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和它本身以外的数能否整除。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877280" y="1843189"/>
            <a:ext cx="73248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自主探究任务</a:t>
            </a:r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—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判断一个数是不是素数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4735830" y="3396615"/>
            <a:ext cx="334200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2000" b="1" dirty="0">
                <a:latin typeface="微软雅黑" panose="020B0503020204020204" charset="-122"/>
                <a:ea typeface="楷体_GB2312" panose="02010609030101010101" charset="-122"/>
                <a:cs typeface="+mj-cs"/>
              </a:rPr>
              <a:t>　　完成“判断一个数是不是素数</a:t>
            </a:r>
            <a:r>
              <a:rPr lang="zh-CN" altLang="en-US" sz="2000" b="1" dirty="0">
                <a:latin typeface="微软雅黑" panose="020B0503020204020204" charset="-122"/>
                <a:ea typeface="楷体_GB2312" panose="02010609030101010101" charset="-122"/>
              </a:rPr>
              <a:t>”的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楷体_GB2312" panose="02010609030101010101" charset="-122"/>
              </a:rPr>
              <a:t>算法流程图分析，并编写程序实现此功能。</a:t>
            </a:r>
            <a:endParaRPr lang="zh-CN" altLang="zh-CN" sz="2000" b="1" dirty="0">
              <a:solidFill>
                <a:srgbClr val="FF0000"/>
              </a:solidFill>
              <a:latin typeface="微软雅黑" panose="020B0503020204020204" charset="-122"/>
              <a:ea typeface="楷体_GB2312" panose="02010609030101010101" charset="-122"/>
              <a:cs typeface="+mj-cs"/>
            </a:endParaRPr>
          </a:p>
        </p:txBody>
      </p:sp>
      <p:pic>
        <p:nvPicPr>
          <p:cNvPr id="10246" name="图片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94" y="2618251"/>
            <a:ext cx="3165475" cy="36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285749" y="184280"/>
            <a:ext cx="76443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2.4.2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基于枚举算法的问题解决</a:t>
            </a:r>
          </a:p>
        </p:txBody>
      </p:sp>
      <p:sp>
        <p:nvSpPr>
          <p:cNvPr id="12" name="矩形 11"/>
          <p:cNvSpPr/>
          <p:nvPr/>
        </p:nvSpPr>
        <p:spPr>
          <a:xfrm>
            <a:off x="881062" y="1210469"/>
            <a:ext cx="1832553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枚举案例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735" y="2439670"/>
            <a:ext cx="2922905" cy="397256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V="1">
            <a:off x="3713480" y="2461895"/>
            <a:ext cx="655320" cy="134937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3713480" y="5436870"/>
            <a:ext cx="640080" cy="9601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ad4e25c-9d03-467f-9d80-52e4b3dbebcb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311</Words>
  <Application>Microsoft Office PowerPoint</Application>
  <PresentationFormat>全屏显示(4:3)</PresentationFormat>
  <Paragraphs>74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微软雅黑</vt:lpstr>
      <vt:lpstr>Arial</vt:lpstr>
      <vt:lpstr>宋体</vt:lpstr>
      <vt:lpstr>Calibri Light</vt:lpstr>
      <vt:lpstr>黑体</vt:lpstr>
      <vt:lpstr>楷体_GB2312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hammer Hsu</dc:creator>
  <cp:lastModifiedBy>Microsoft 帐户</cp:lastModifiedBy>
  <cp:revision>220</cp:revision>
  <dcterms:created xsi:type="dcterms:W3CDTF">2019-04-15T01:46:00Z</dcterms:created>
  <dcterms:modified xsi:type="dcterms:W3CDTF">2020-03-31T07:32:19Z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