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498" r:id="rId2"/>
    <p:sldId id="499" r:id="rId3"/>
    <p:sldId id="495" r:id="rId4"/>
    <p:sldId id="484" r:id="rId5"/>
    <p:sldId id="485" r:id="rId6"/>
    <p:sldId id="486" r:id="rId7"/>
    <p:sldId id="496" r:id="rId8"/>
    <p:sldId id="487" r:id="rId9"/>
    <p:sldId id="488" r:id="rId10"/>
    <p:sldId id="489" r:id="rId11"/>
    <p:sldId id="501" r:id="rId12"/>
    <p:sldId id="490" r:id="rId13"/>
    <p:sldId id="497" r:id="rId14"/>
    <p:sldId id="491" r:id="rId15"/>
    <p:sldId id="492" r:id="rId16"/>
    <p:sldId id="493" r:id="rId17"/>
    <p:sldId id="494" r:id="rId18"/>
    <p:sldId id="500" r:id="rId19"/>
  </p:sldIdLst>
  <p:sldSz cx="9144000" cy="6858000" type="screen4x3"/>
  <p:notesSz cx="6858000" cy="9144000"/>
  <p:embeddedFontLst>
    <p:embeddedFont>
      <p:font typeface="微软雅黑" panose="020B0503020204020204" pitchFamily="34" charset="-122"/>
      <p:regular r:id="rId20"/>
      <p:bold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15" autoAdjust="0"/>
  </p:normalViewPr>
  <p:slideViewPr>
    <p:cSldViewPr snapToGrid="0">
      <p:cViewPr varScale="1">
        <p:scale>
          <a:sx n="100" d="100"/>
          <a:sy n="100" d="100"/>
        </p:scale>
        <p:origin x="-122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箭头连接符 6"/>
          <p:cNvCxnSpPr/>
          <p:nvPr userDrawn="1"/>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椭圆 7"/>
          <p:cNvSpPr/>
          <p:nvPr userDrawn="1"/>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9" name="矩形 8"/>
          <p:cNvSpPr/>
          <p:nvPr userDrawn="1"/>
        </p:nvSpPr>
        <p:spPr>
          <a:xfrm>
            <a:off x="199982" y="255161"/>
            <a:ext cx="6354728" cy="707886"/>
          </a:xfrm>
          <a:prstGeom prst="rect">
            <a:avLst/>
          </a:prstGeom>
          <a:noFill/>
        </p:spPr>
        <p:txBody>
          <a:bodyPr wrap="square" rtlCol="0">
            <a:spAutoFit/>
          </a:bodyPr>
          <a:lstStyle/>
          <a:p>
            <a:r>
              <a:rPr lang="zh-CN" altLang="en-US" sz="4000" b="1" kern="0" dirty="0">
                <a:solidFill>
                  <a:srgbClr val="466E8C"/>
                </a:solidFill>
                <a:latin typeface="楷体_GB2312" panose="02010609030101010101" pitchFamily="49" charset="-122"/>
                <a:ea typeface="楷体_GB2312" panose="02010609030101010101" pitchFamily="49" charset="-122"/>
                <a:cs typeface="+mj-cs"/>
              </a:rPr>
              <a:t>4</a:t>
            </a:r>
            <a:r>
              <a:rPr lang="zh-CN" altLang="en-US" sz="4000" b="1" kern="0" dirty="0" smtClean="0">
                <a:solidFill>
                  <a:srgbClr val="466E8C"/>
                </a:solidFill>
                <a:latin typeface="楷体_GB2312" panose="02010609030101010101" pitchFamily="49" charset="-122"/>
                <a:ea typeface="楷体_GB2312" panose="02010609030101010101" pitchFamily="49" charset="-122"/>
                <a:cs typeface="+mj-cs"/>
              </a:rPr>
              <a:t>.</a:t>
            </a:r>
            <a:r>
              <a:rPr lang="en-US" altLang="zh-CN" sz="4000" b="1" kern="0" dirty="0" smtClean="0">
                <a:solidFill>
                  <a:srgbClr val="466E8C"/>
                </a:solidFill>
                <a:latin typeface="楷体_GB2312" panose="02010609030101010101" pitchFamily="49" charset="-122"/>
                <a:ea typeface="楷体_GB2312" panose="02010609030101010101" pitchFamily="49" charset="-122"/>
                <a:cs typeface="+mj-cs"/>
              </a:rPr>
              <a:t>1</a:t>
            </a:r>
            <a:r>
              <a:rPr lang="zh-CN" altLang="en-US" sz="4000" b="1" kern="0" dirty="0" smtClean="0">
                <a:solidFill>
                  <a:srgbClr val="466E8C"/>
                </a:solidFill>
                <a:latin typeface="楷体_GB2312" panose="02010609030101010101" pitchFamily="49" charset="-122"/>
                <a:ea typeface="楷体_GB2312" panose="02010609030101010101" pitchFamily="49" charset="-122"/>
                <a:cs typeface="+mj-cs"/>
              </a:rPr>
              <a:t> 认识人工智能</a:t>
            </a:r>
            <a:endParaRPr lang="zh-CN" altLang="en-US" sz="4000" b="1" kern="0" dirty="0">
              <a:solidFill>
                <a:srgbClr val="466E8C"/>
              </a:solidFill>
              <a:latin typeface="楷体_GB2312" panose="02010609030101010101" pitchFamily="49" charset="-122"/>
              <a:ea typeface="楷体_GB2312" panose="02010609030101010101" pitchFamily="49" charset="-122"/>
              <a:cs typeface="+mj-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5" name="页脚占位符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8" name="页脚占位符 7"/>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4" name="页脚占位符 3"/>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3" name="页脚占位符 2"/>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628650" y="6356351"/>
            <a:ext cx="2057400" cy="365125"/>
          </a:xfrm>
          <a:prstGeom prst="rect">
            <a:avLst/>
          </a:prstGeom>
        </p:spPr>
        <p:txBody>
          <a:bodyPr/>
          <a:lstStyle/>
          <a:p>
            <a:fld id="{4223EF4B-68B1-4832-AE63-34DA1203F95C}" type="datetimeFigureOut">
              <a:rPr lang="zh-CN" altLang="en-US" smtClean="0"/>
              <a:t>2019/8/29</a:t>
            </a:fld>
            <a:endParaRPr lang="zh-CN" altLang="en-US"/>
          </a:p>
        </p:txBody>
      </p:sp>
      <p:sp>
        <p:nvSpPr>
          <p:cNvPr id="6" name="页脚占位符 5"/>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1"/>
            <a:ext cx="2057400" cy="365125"/>
          </a:xfrm>
          <a:prstGeom prst="rect">
            <a:avLst/>
          </a:prstGeom>
        </p:spPr>
        <p:txBody>
          <a:bodyPr/>
          <a:lstStyle/>
          <a:p>
            <a:fld id="{4953930E-FEE0-45D1-9766-8D30F13AEF8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descr="图片5 - 副本"/>
          <p:cNvPicPr>
            <a:picLocks noChangeAspect="1"/>
          </p:cNvPicPr>
          <p:nvPr userDrawn="1"/>
        </p:nvPicPr>
        <p:blipFill>
          <a:blip r:embed="rId13" cstate="print"/>
          <a:stretch>
            <a:fillRect/>
          </a:stretch>
        </p:blipFill>
        <p:spPr>
          <a:xfrm>
            <a:off x="6469380" y="4345940"/>
            <a:ext cx="2674620" cy="25120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2019人教音像社\信息技术\设计图【待补充】\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5" y="-61612"/>
            <a:ext cx="9401398" cy="696035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2253" y="2074633"/>
            <a:ext cx="5521049" cy="461665"/>
          </a:xfrm>
          <a:prstGeom prst="rect">
            <a:avLst/>
          </a:prstGeom>
          <a:noFill/>
        </p:spPr>
        <p:txBody>
          <a:bodyPr wrap="square">
            <a:spAutoFit/>
          </a:bodyPr>
          <a:lstStyle/>
          <a:p>
            <a:pPr fontAlgn="base">
              <a:lnSpc>
                <a:spcPct val="120000"/>
              </a:lnSpc>
            </a:pPr>
            <a:r>
              <a:rPr lang="zh-CN" altLang="en-US" sz="2000" dirty="0" smtClean="0">
                <a:solidFill>
                  <a:schemeClr val="tx1">
                    <a:lumMod val="85000"/>
                    <a:lumOff val="15000"/>
                  </a:schemeClr>
                </a:solidFill>
                <a:latin typeface="楷体_GB2312" panose="02010609030101010101" pitchFamily="49" charset="-122"/>
                <a:ea typeface="楷体_GB2312" panose="02010609030101010101" pitchFamily="49" charset="-122"/>
              </a:rPr>
              <a:t>（</a:t>
            </a:r>
            <a:r>
              <a:rPr lang="en-US" altLang="zh-CN" sz="2000" dirty="0" smtClean="0">
                <a:solidFill>
                  <a:schemeClr val="tx1">
                    <a:lumMod val="85000"/>
                    <a:lumOff val="15000"/>
                  </a:schemeClr>
                </a:solidFill>
                <a:latin typeface="楷体_GB2312" panose="02010609030101010101" pitchFamily="49" charset="-122"/>
                <a:ea typeface="楷体_GB2312" panose="02010609030101010101" pitchFamily="49" charset="-122"/>
              </a:rPr>
              <a:t>1</a:t>
            </a:r>
            <a:r>
              <a:rPr lang="zh-CN" altLang="en-US" sz="2000" dirty="0" smtClean="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zh-CN" sz="2000" dirty="0" smtClean="0">
                <a:solidFill>
                  <a:schemeClr val="tx1">
                    <a:lumMod val="85000"/>
                    <a:lumOff val="15000"/>
                  </a:schemeClr>
                </a:solidFill>
                <a:latin typeface="楷体_GB2312" panose="02010609030101010101" pitchFamily="49" charset="-122"/>
                <a:ea typeface="楷体_GB2312" panose="02010609030101010101" pitchFamily="49" charset="-122"/>
              </a:rPr>
              <a:t>语音识别</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移动</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应用程序“百度地图”；</a:t>
            </a:r>
            <a:endPar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sp>
        <p:nvSpPr>
          <p:cNvPr id="7" name="矩形 6"/>
          <p:cNvSpPr/>
          <p:nvPr/>
        </p:nvSpPr>
        <p:spPr>
          <a:xfrm>
            <a:off x="972459" y="1137433"/>
            <a:ext cx="7600157" cy="584775"/>
          </a:xfrm>
          <a:prstGeom prst="rect">
            <a:avLst/>
          </a:prstGeom>
          <a:noFill/>
        </p:spPr>
        <p:txBody>
          <a:bodyPr wrap="square" rtlCol="0">
            <a:spAutoFit/>
          </a:bodyPr>
          <a:lstStyle/>
          <a:p>
            <a:r>
              <a:rPr lang="zh-CN" altLang="zh-CN" sz="3200" b="1" kern="0" dirty="0">
                <a:solidFill>
                  <a:srgbClr val="466E8C"/>
                </a:solidFill>
                <a:latin typeface="楷体_GB2312" panose="02010609030101010101" pitchFamily="49" charset="-122"/>
                <a:ea typeface="楷体_GB2312" panose="02010609030101010101" pitchFamily="49" charset="-122"/>
                <a:cs typeface="+mj-cs"/>
              </a:rPr>
              <a:t>分为三个小组，分别完成三个体验任务：</a:t>
            </a:r>
            <a:endParaRPr lang="en-US" altLang="zh-CN" sz="3200" b="1" kern="0" dirty="0">
              <a:solidFill>
                <a:srgbClr val="466E8C"/>
              </a:solidFill>
              <a:latin typeface="楷体_GB2312" panose="02010609030101010101" pitchFamily="49" charset="-122"/>
              <a:ea typeface="楷体_GB2312" panose="02010609030101010101" pitchFamily="49" charset="-122"/>
              <a:cs typeface="+mj-cs"/>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5492" y="2909918"/>
            <a:ext cx="1814569" cy="306275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61874" y="1773299"/>
            <a:ext cx="3390672" cy="412613"/>
          </a:xfrm>
          <a:prstGeom prst="rect">
            <a:avLst/>
          </a:prstGeom>
          <a:noFill/>
        </p:spPr>
        <p:txBody>
          <a:bodyPr wrap="square">
            <a:spAutoFit/>
          </a:bodyPr>
          <a:lstStyle/>
          <a:p>
            <a:pPr fontAlgn="base">
              <a:lnSpc>
                <a:spcPct val="120000"/>
              </a:lnSpc>
            </a:pP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2</a:t>
            </a: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图像</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识别</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sym typeface="+mn-ea"/>
              </a:rPr>
              <a:t>百度</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识图；</a:t>
            </a:r>
            <a:endPar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sp>
        <p:nvSpPr>
          <p:cNvPr id="7" name="矩形 6"/>
          <p:cNvSpPr/>
          <p:nvPr/>
        </p:nvSpPr>
        <p:spPr>
          <a:xfrm>
            <a:off x="972459" y="1137433"/>
            <a:ext cx="7600157" cy="584775"/>
          </a:xfrm>
          <a:prstGeom prst="rect">
            <a:avLst/>
          </a:prstGeom>
          <a:noFill/>
        </p:spPr>
        <p:txBody>
          <a:bodyPr wrap="square" rtlCol="0">
            <a:spAutoFit/>
          </a:bodyPr>
          <a:lstStyle/>
          <a:p>
            <a:r>
              <a:rPr lang="zh-CN" altLang="zh-CN" sz="3200" b="1" kern="0" dirty="0">
                <a:solidFill>
                  <a:srgbClr val="466E8C"/>
                </a:solidFill>
                <a:latin typeface="楷体_GB2312" panose="02010609030101010101" pitchFamily="49" charset="-122"/>
                <a:ea typeface="楷体_GB2312" panose="02010609030101010101" pitchFamily="49" charset="-122"/>
                <a:cs typeface="+mj-cs"/>
              </a:rPr>
              <a:t>分为三个小组，分别完成三个体验任务：</a:t>
            </a:r>
            <a:endParaRPr lang="en-US" altLang="zh-CN" sz="3200" b="1" kern="0" dirty="0">
              <a:solidFill>
                <a:srgbClr val="466E8C"/>
              </a:solidFill>
              <a:latin typeface="楷体_GB2312" panose="02010609030101010101" pitchFamily="49" charset="-122"/>
              <a:ea typeface="楷体_GB2312" panose="02010609030101010101" pitchFamily="49" charset="-122"/>
              <a:cs typeface="+mj-cs"/>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360" y="2286436"/>
            <a:ext cx="2982414" cy="630870"/>
          </a:xfrm>
          <a:prstGeom prst="rect">
            <a:avLst/>
          </a:prstGeom>
          <a:ln>
            <a:noFill/>
          </a:ln>
          <a:effectLst>
            <a:outerShdw blurRad="190500" algn="tl" rotWithShape="0">
              <a:srgbClr val="000000">
                <a:alpha val="70000"/>
              </a:srgbClr>
            </a:outerShdw>
          </a:effectLst>
        </p:spPr>
      </p:pic>
      <p:sp>
        <p:nvSpPr>
          <p:cNvPr id="10" name="矩形 9"/>
          <p:cNvSpPr/>
          <p:nvPr/>
        </p:nvSpPr>
        <p:spPr>
          <a:xfrm>
            <a:off x="2361874" y="3194475"/>
            <a:ext cx="3903633" cy="461665"/>
          </a:xfrm>
          <a:prstGeom prst="rect">
            <a:avLst/>
          </a:prstGeom>
          <a:noFill/>
        </p:spPr>
        <p:txBody>
          <a:bodyPr wrap="square">
            <a:spAutoFit/>
          </a:bodyPr>
          <a:lstStyle/>
          <a:p>
            <a:pPr fontAlgn="base">
              <a:lnSpc>
                <a:spcPct val="120000"/>
              </a:lnSpc>
            </a:pP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3</a:t>
            </a: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自然语言处理</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sym typeface="+mn-ea"/>
              </a:rPr>
              <a:t>百度</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翻译；</a:t>
            </a:r>
            <a:endPar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9152" y="3765010"/>
            <a:ext cx="2788622" cy="1591179"/>
          </a:xfrm>
          <a:prstGeom prst="rect">
            <a:avLst/>
          </a:prstGeom>
          <a:ln>
            <a:noFill/>
          </a:ln>
          <a:effectLst>
            <a:outerShdw blurRad="190500" algn="tl" rotWithShape="0">
              <a:srgbClr val="000000">
                <a:alpha val="70000"/>
              </a:srgbClr>
            </a:outerShdw>
          </a:effectLst>
        </p:spPr>
      </p:pic>
      <p:sp>
        <p:nvSpPr>
          <p:cNvPr id="14" name="矩形 13"/>
          <p:cNvSpPr/>
          <p:nvPr/>
        </p:nvSpPr>
        <p:spPr>
          <a:xfrm>
            <a:off x="286681" y="5356188"/>
            <a:ext cx="8285935" cy="1151277"/>
          </a:xfrm>
          <a:prstGeom prst="rect">
            <a:avLst/>
          </a:prstGeom>
          <a:noFill/>
        </p:spPr>
        <p:txBody>
          <a:bodyPr wrap="square">
            <a:spAutoFit/>
          </a:bodyPr>
          <a:lstStyle/>
          <a:p>
            <a:pPr fontAlgn="base">
              <a:lnSpc>
                <a:spcPct val="120000"/>
              </a:lnSpc>
            </a:pPr>
            <a:endPar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    在体验过程中，思考机器的智能体现在哪里？智能达到什么程度？</a:t>
            </a:r>
          </a:p>
          <a:p>
            <a:pPr fontAlgn="base">
              <a:lnSpc>
                <a:spcPct val="120000"/>
              </a:lnSpc>
            </a:pP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 </a:t>
            </a:r>
            <a:endPar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164319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4248" y="2129292"/>
            <a:ext cx="7712936" cy="646331"/>
          </a:xfrm>
          <a:prstGeom prst="rect">
            <a:avLst/>
          </a:prstGeom>
        </p:spPr>
        <p:txBody>
          <a:bodyPr wrap="square">
            <a:spAutoFit/>
          </a:bodyPr>
          <a:lstStyle/>
          <a:p>
            <a:endParaRPr lang="en-US" altLang="zh-CN" dirty="0"/>
          </a:p>
          <a:p>
            <a:endParaRPr lang="en-US" altLang="zh-CN" dirty="0"/>
          </a:p>
        </p:txBody>
      </p:sp>
      <p:sp>
        <p:nvSpPr>
          <p:cNvPr id="3" name="矩形 2"/>
          <p:cNvSpPr/>
          <p:nvPr/>
        </p:nvSpPr>
        <p:spPr>
          <a:xfrm>
            <a:off x="730239" y="1852292"/>
            <a:ext cx="3222635" cy="1569660"/>
          </a:xfrm>
          <a:prstGeom prst="rect">
            <a:avLst/>
          </a:prstGeom>
          <a:noFill/>
        </p:spPr>
        <p:txBody>
          <a:bodyPr wrap="square">
            <a:spAutoFit/>
          </a:bodyPr>
          <a:lstStyle/>
          <a:p>
            <a:pPr fontAlgn="base">
              <a:lnSpc>
                <a:spcPct val="120000"/>
              </a:lnSpc>
            </a:pPr>
            <a:r>
              <a:rPr lang="zh-CN" altLang="zh-CN" sz="2000" b="1" dirty="0">
                <a:solidFill>
                  <a:srgbClr val="00B0F0"/>
                </a:solidFill>
                <a:latin typeface="楷体_GB2312" panose="02010609030101010101" pitchFamily="49" charset="-122"/>
                <a:ea typeface="楷体_GB2312" panose="02010609030101010101" pitchFamily="49" charset="-122"/>
              </a:rPr>
              <a:t>语音识别</a:t>
            </a:r>
            <a:r>
              <a:rPr lang="zh-CN" altLang="en-US" sz="2000" b="1" dirty="0">
                <a:solidFill>
                  <a:srgbClr val="00B0F0"/>
                </a:solidFill>
                <a:latin typeface="楷体_GB2312" panose="02010609030101010101" pitchFamily="49" charset="-122"/>
                <a:ea typeface="楷体_GB2312" panose="02010609030101010101" pitchFamily="49" charset="-122"/>
              </a:rPr>
              <a:t>：</a:t>
            </a: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让机器通过识别和理解过程把语音信号转变为相应的文本或命令的技术。</a:t>
            </a:r>
            <a:endPar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sp>
        <p:nvSpPr>
          <p:cNvPr id="7" name="矩形 6"/>
          <p:cNvSpPr/>
          <p:nvPr/>
        </p:nvSpPr>
        <p:spPr>
          <a:xfrm>
            <a:off x="774220" y="4048820"/>
            <a:ext cx="3129613" cy="1569660"/>
          </a:xfrm>
          <a:prstGeom prst="rect">
            <a:avLst/>
          </a:prstGeom>
          <a:noFill/>
        </p:spPr>
        <p:txBody>
          <a:bodyPr wrap="square">
            <a:spAutoFit/>
          </a:bodyPr>
          <a:lstStyle/>
          <a:p>
            <a:pPr fontAlgn="base">
              <a:lnSpc>
                <a:spcPct val="120000"/>
              </a:lnSpc>
            </a:pPr>
            <a:r>
              <a:rPr lang="zh-CN" altLang="zh-CN" sz="2000" b="1" dirty="0">
                <a:solidFill>
                  <a:srgbClr val="00B0F0"/>
                </a:solidFill>
                <a:latin typeface="楷体_GB2312" panose="02010609030101010101" pitchFamily="49" charset="-122"/>
                <a:ea typeface="楷体_GB2312" panose="02010609030101010101" pitchFamily="49" charset="-122"/>
              </a:rPr>
              <a:t>自然语言处理</a:t>
            </a:r>
            <a:r>
              <a:rPr lang="zh-CN" altLang="en-US" sz="2000" b="1" dirty="0">
                <a:solidFill>
                  <a:srgbClr val="00B0F0"/>
                </a:solidFill>
                <a:latin typeface="楷体_GB2312" panose="02010609030101010101" pitchFamily="49" charset="-122"/>
                <a:ea typeface="楷体_GB2312" panose="02010609030101010101" pitchFamily="49" charset="-122"/>
              </a:rPr>
              <a:t>：</a:t>
            </a: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研究实现人与计算机之间用自然语言进行有效通信的各种理论和方法。</a:t>
            </a:r>
            <a:endPar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8855" y="1767005"/>
            <a:ext cx="4408329" cy="40179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063" y="1388899"/>
            <a:ext cx="6922687" cy="830997"/>
          </a:xfrm>
          <a:prstGeom prst="rect">
            <a:avLst/>
          </a:prstGeom>
          <a:noFill/>
        </p:spPr>
        <p:txBody>
          <a:bodyPr wrap="square">
            <a:spAutoFit/>
          </a:bodyPr>
          <a:lstStyle/>
          <a:p>
            <a:pPr fontAlgn="base">
              <a:lnSpc>
                <a:spcPct val="120000"/>
              </a:lnSpc>
            </a:pPr>
            <a:r>
              <a:rPr lang="zh-CN" altLang="zh-CN" sz="2000" b="1" dirty="0">
                <a:solidFill>
                  <a:srgbClr val="00B0F0"/>
                </a:solidFill>
                <a:latin typeface="楷体_GB2312" panose="02010609030101010101" pitchFamily="49" charset="-122"/>
                <a:ea typeface="楷体_GB2312" panose="02010609030101010101" pitchFamily="49" charset="-122"/>
              </a:rPr>
              <a:t>图像识别</a:t>
            </a:r>
            <a:r>
              <a:rPr lang="zh-CN" altLang="en-US" sz="2000" b="1" dirty="0">
                <a:solidFill>
                  <a:srgbClr val="00B0F0"/>
                </a:solidFill>
                <a:latin typeface="楷体_GB2312" panose="02010609030101010101" pitchFamily="49" charset="-122"/>
                <a:ea typeface="楷体_GB2312" panose="02010609030101010101" pitchFamily="49" charset="-122"/>
              </a:rPr>
              <a:t>：</a:t>
            </a:r>
            <a:r>
              <a:rPr lang="zh-CN" altLang="en-US" sz="2000" dirty="0">
                <a:latin typeface="楷体_GB2312" panose="02010609030101010101" pitchFamily="49" charset="-122"/>
                <a:ea typeface="楷体_GB2312" panose="02010609030101010101" pitchFamily="49" charset="-122"/>
              </a:rPr>
              <a:t>是指利用计算机对图像进行处理、分析和理解，以识别各种不同模式的目标和对象的技术。</a:t>
            </a:r>
            <a:endParaRPr lang="en-US" altLang="zh-CN" sz="2000" dirty="0">
              <a:latin typeface="楷体_GB2312" panose="02010609030101010101" pitchFamily="49" charset="-122"/>
              <a:ea typeface="楷体_GB2312" panose="02010609030101010101" pitchFamily="49" charset="-122"/>
            </a:endParaRPr>
          </a:p>
        </p:txBody>
      </p:sp>
      <p:pic>
        <p:nvPicPr>
          <p:cNvPr id="7" name="图片 6" descr="C:\Users\liuzhaobin\Desktop\图片1.tif图片1"/>
          <p:cNvPicPr>
            <a:picLocks noChangeAspect="1"/>
          </p:cNvPicPr>
          <p:nvPr/>
        </p:nvPicPr>
        <p:blipFill>
          <a:blip r:embed="rId2"/>
          <a:srcRect l="3646" t="5136" r="8326" b="8971"/>
          <a:stretch>
            <a:fillRect/>
          </a:stretch>
        </p:blipFill>
        <p:spPr>
          <a:xfrm>
            <a:off x="1918525" y="2447481"/>
            <a:ext cx="5462333" cy="347698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43294" y="1386489"/>
            <a:ext cx="6691006" cy="1200329"/>
          </a:xfrm>
          <a:prstGeom prst="rect">
            <a:avLst/>
          </a:prstGeom>
          <a:noFill/>
        </p:spPr>
        <p:txBody>
          <a:bodyPr wrap="square">
            <a:spAutoFit/>
          </a:bodyPr>
          <a:lstStyle/>
          <a:p>
            <a:pPr fontAlgn="base">
              <a:lnSpc>
                <a:spcPct val="120000"/>
              </a:lnSpc>
            </a:pP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讨论人工智能与人类智能在解决相关问题时的优缺点。</a:t>
            </a:r>
            <a:endPar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endPar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填写表格：人工智能与人类智能各自的优势对比</a:t>
            </a:r>
          </a:p>
        </p:txBody>
      </p:sp>
      <p:graphicFrame>
        <p:nvGraphicFramePr>
          <p:cNvPr id="3" name="表格 2"/>
          <p:cNvGraphicFramePr>
            <a:graphicFrameLocks noGrp="1"/>
          </p:cNvGraphicFramePr>
          <p:nvPr>
            <p:extLst>
              <p:ext uri="{D42A27DB-BD31-4B8C-83A1-F6EECF244321}">
                <p14:modId xmlns:p14="http://schemas.microsoft.com/office/powerpoint/2010/main" val="3501527802"/>
              </p:ext>
            </p:extLst>
          </p:nvPr>
        </p:nvGraphicFramePr>
        <p:xfrm>
          <a:off x="438151" y="2922168"/>
          <a:ext cx="8297476" cy="2916658"/>
        </p:xfrm>
        <a:graphic>
          <a:graphicData uri="http://schemas.openxmlformats.org/drawingml/2006/table">
            <a:tbl>
              <a:tblPr firstRow="1" firstCol="1" bandRow="1">
                <a:tableStyleId>{5C22544A-7EE6-4342-B048-85BDC9FD1C3A}</a:tableStyleId>
              </a:tblPr>
              <a:tblGrid>
                <a:gridCol w="1495424"/>
                <a:gridCol w="1066800"/>
                <a:gridCol w="1047414"/>
                <a:gridCol w="1110129"/>
                <a:gridCol w="1192135"/>
                <a:gridCol w="1192787"/>
                <a:gridCol w="1192787"/>
              </a:tblGrid>
              <a:tr h="369760">
                <a:tc>
                  <a:txBody>
                    <a:bodyPr/>
                    <a:lstStyle/>
                    <a:p>
                      <a:pPr algn="ctr">
                        <a:spcAft>
                          <a:spcPts val="0"/>
                        </a:spcAft>
                      </a:pPr>
                      <a:r>
                        <a:rPr lang="zh-CN" sz="1800" kern="100" dirty="0">
                          <a:effectLst/>
                          <a:ea typeface="楷体_GB2312"/>
                        </a:rPr>
                        <a:t>类型</a:t>
                      </a:r>
                      <a:endParaRPr lang="zh-CN"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c gridSpan="2">
                  <a:txBody>
                    <a:bodyPr/>
                    <a:lstStyle/>
                    <a:p>
                      <a:pPr algn="ctr">
                        <a:spcAft>
                          <a:spcPts val="0"/>
                        </a:spcAft>
                      </a:pPr>
                      <a:r>
                        <a:rPr lang="zh-CN" sz="1800" kern="100">
                          <a:effectLst/>
                          <a:ea typeface="楷体_GB2312"/>
                        </a:rPr>
                        <a:t>语音识别</a:t>
                      </a:r>
                      <a:endParaRPr lang="zh-CN"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hMerge="1">
                  <a:txBody>
                    <a:bodyPr/>
                    <a:lstStyle/>
                    <a:p>
                      <a:endParaRPr lang="zh-CN"/>
                    </a:p>
                  </a:txBody>
                  <a:tcPr/>
                </a:tc>
                <a:tc gridSpan="2">
                  <a:txBody>
                    <a:bodyPr/>
                    <a:lstStyle/>
                    <a:p>
                      <a:pPr algn="ctr">
                        <a:spcAft>
                          <a:spcPts val="0"/>
                        </a:spcAft>
                      </a:pPr>
                      <a:r>
                        <a:rPr lang="zh-CN" sz="1800" kern="100">
                          <a:effectLst/>
                          <a:ea typeface="楷体_GB2312"/>
                        </a:rPr>
                        <a:t>图像识别</a:t>
                      </a:r>
                      <a:endParaRPr lang="zh-CN"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hMerge="1">
                  <a:txBody>
                    <a:bodyPr/>
                    <a:lstStyle/>
                    <a:p>
                      <a:endParaRPr lang="zh-CN"/>
                    </a:p>
                  </a:txBody>
                  <a:tcPr/>
                </a:tc>
                <a:tc gridSpan="2">
                  <a:txBody>
                    <a:bodyPr/>
                    <a:lstStyle/>
                    <a:p>
                      <a:pPr algn="ctr">
                        <a:spcAft>
                          <a:spcPts val="0"/>
                        </a:spcAft>
                      </a:pPr>
                      <a:r>
                        <a:rPr lang="zh-CN" sz="1800" kern="100">
                          <a:effectLst/>
                          <a:ea typeface="楷体_GB2312"/>
                        </a:rPr>
                        <a:t>自然语言处理</a:t>
                      </a:r>
                      <a:endParaRPr lang="zh-CN"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hMerge="1">
                  <a:txBody>
                    <a:bodyPr/>
                    <a:lstStyle/>
                    <a:p>
                      <a:endParaRPr lang="zh-CN"/>
                    </a:p>
                  </a:txBody>
                  <a:tcPr/>
                </a:tc>
              </a:tr>
              <a:tr h="445003">
                <a:tc>
                  <a:txBody>
                    <a:bodyPr/>
                    <a:lstStyle/>
                    <a:p>
                      <a:pPr algn="ctr">
                        <a:spcAft>
                          <a:spcPts val="0"/>
                        </a:spcAft>
                      </a:pPr>
                      <a:r>
                        <a:rPr lang="en-US" sz="1800" kern="100">
                          <a:effectLst/>
                          <a:ea typeface="楷体_GB2312"/>
                        </a:rPr>
                        <a:t> </a:t>
                      </a:r>
                      <a:endParaRPr lang="en-US"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zh-CN" sz="1800" kern="100" dirty="0">
                          <a:effectLst/>
                          <a:ea typeface="楷体_GB2312"/>
                        </a:rPr>
                        <a:t>人工智能</a:t>
                      </a:r>
                      <a:endParaRPr lang="zh-CN"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zh-CN" sz="1800" kern="100" dirty="0">
                          <a:effectLst/>
                          <a:ea typeface="楷体_GB2312"/>
                        </a:rPr>
                        <a:t>人类智能</a:t>
                      </a:r>
                      <a:endParaRPr lang="zh-CN"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zh-CN" sz="1800" kern="100">
                          <a:effectLst/>
                          <a:ea typeface="楷体_GB2312"/>
                        </a:rPr>
                        <a:t>人工智能</a:t>
                      </a:r>
                      <a:endParaRPr lang="zh-CN"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zh-CN" sz="1800" kern="100" dirty="0">
                          <a:effectLst/>
                          <a:ea typeface="楷体_GB2312"/>
                        </a:rPr>
                        <a:t>人类智能</a:t>
                      </a:r>
                      <a:endParaRPr lang="zh-CN"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zh-CN" sz="1800" kern="100">
                          <a:effectLst/>
                          <a:ea typeface="楷体_GB2312"/>
                        </a:rPr>
                        <a:t>人工智能</a:t>
                      </a:r>
                      <a:endParaRPr lang="zh-CN"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zh-CN" sz="1800" kern="100">
                          <a:effectLst/>
                          <a:ea typeface="楷体_GB2312"/>
                        </a:rPr>
                        <a:t>人类智能</a:t>
                      </a:r>
                      <a:endParaRPr lang="zh-CN"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r>
              <a:tr h="1177715">
                <a:tc>
                  <a:txBody>
                    <a:bodyPr/>
                    <a:lstStyle/>
                    <a:p>
                      <a:pPr algn="ctr">
                        <a:spcAft>
                          <a:spcPts val="0"/>
                        </a:spcAft>
                      </a:pPr>
                      <a:r>
                        <a:rPr lang="zh-CN" sz="1800" kern="100" dirty="0">
                          <a:effectLst/>
                          <a:ea typeface="楷体_GB2312"/>
                        </a:rPr>
                        <a:t>你认为谁更有优势，就在下面的框中打对勾</a:t>
                      </a:r>
                      <a:endParaRPr lang="zh-CN"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dirty="0">
                          <a:effectLst/>
                          <a:ea typeface="楷体_GB2312"/>
                        </a:rPr>
                        <a:t> </a:t>
                      </a:r>
                      <a:endParaRPr lang="en-US"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dirty="0">
                          <a:effectLst/>
                          <a:ea typeface="楷体_GB2312"/>
                        </a:rPr>
                        <a:t> </a:t>
                      </a:r>
                      <a:endParaRPr lang="en-US"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dirty="0">
                          <a:effectLst/>
                          <a:ea typeface="楷体_GB2312"/>
                        </a:rPr>
                        <a:t> </a:t>
                      </a:r>
                      <a:endParaRPr lang="en-US"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a:effectLst/>
                          <a:ea typeface="楷体_GB2312"/>
                        </a:rPr>
                        <a:t> </a:t>
                      </a:r>
                      <a:endParaRPr lang="en-US"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a:effectLst/>
                          <a:ea typeface="楷体_GB2312"/>
                        </a:rPr>
                        <a:t> </a:t>
                      </a:r>
                      <a:endParaRPr lang="en-US"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a:effectLst/>
                          <a:ea typeface="楷体_GB2312"/>
                        </a:rPr>
                        <a:t> </a:t>
                      </a:r>
                      <a:endParaRPr lang="en-US"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r>
              <a:tr h="924180">
                <a:tc>
                  <a:txBody>
                    <a:bodyPr/>
                    <a:lstStyle/>
                    <a:p>
                      <a:pPr algn="ctr">
                        <a:spcAft>
                          <a:spcPts val="0"/>
                        </a:spcAft>
                      </a:pPr>
                      <a:r>
                        <a:rPr lang="zh-CN" sz="1800" kern="100">
                          <a:effectLst/>
                          <a:ea typeface="楷体_GB2312"/>
                        </a:rPr>
                        <a:t>简单说明理由</a:t>
                      </a:r>
                      <a:endParaRPr lang="zh-CN"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a:effectLst/>
                          <a:ea typeface="楷体_GB2312"/>
                        </a:rPr>
                        <a:t> </a:t>
                      </a:r>
                      <a:endParaRPr lang="en-US"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dirty="0">
                          <a:effectLst/>
                          <a:ea typeface="楷体_GB2312"/>
                        </a:rPr>
                        <a:t> </a:t>
                      </a:r>
                      <a:endParaRPr lang="en-US"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a:effectLst/>
                          <a:ea typeface="楷体_GB2312"/>
                        </a:rPr>
                        <a:t> </a:t>
                      </a:r>
                      <a:endParaRPr lang="en-US"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a:effectLst/>
                          <a:ea typeface="楷体_GB2312"/>
                        </a:rPr>
                        <a:t> </a:t>
                      </a:r>
                      <a:endParaRPr lang="en-US"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a:effectLst/>
                          <a:ea typeface="楷体_GB2312"/>
                        </a:rPr>
                        <a:t> </a:t>
                      </a:r>
                      <a:endParaRPr lang="en-US" sz="1800" kern="100">
                        <a:effectLst/>
                        <a:latin typeface="等线" panose="02010600030101010101" pitchFamily="2" charset="-122"/>
                        <a:ea typeface="楷体_GB2312"/>
                        <a:cs typeface="Times New Roman" panose="02020603050405020304" pitchFamily="18" charset="0"/>
                      </a:endParaRPr>
                    </a:p>
                  </a:txBody>
                  <a:tcPr marL="51435" marR="51435" marT="0" marB="0" anchor="ctr"/>
                </a:tc>
                <a:tc>
                  <a:txBody>
                    <a:bodyPr/>
                    <a:lstStyle/>
                    <a:p>
                      <a:pPr algn="ctr">
                        <a:spcAft>
                          <a:spcPts val="0"/>
                        </a:spcAft>
                      </a:pPr>
                      <a:r>
                        <a:rPr lang="en-US" sz="1800" kern="100" dirty="0">
                          <a:effectLst/>
                          <a:ea typeface="楷体_GB2312"/>
                        </a:rPr>
                        <a:t> </a:t>
                      </a:r>
                      <a:endParaRPr lang="en-US" sz="1800" kern="100" dirty="0">
                        <a:effectLst/>
                        <a:latin typeface="等线" panose="02010600030101010101" pitchFamily="2" charset="-122"/>
                        <a:ea typeface="楷体_GB2312"/>
                        <a:cs typeface="Times New Roman" panose="02020603050405020304" pitchFamily="18" charset="0"/>
                      </a:endParaRPr>
                    </a:p>
                  </a:txBody>
                  <a:tcPr marL="51435" marR="51435" marT="0" marB="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72037" y="2559720"/>
            <a:ext cx="6199926" cy="1200329"/>
          </a:xfrm>
          <a:prstGeom prst="rect">
            <a:avLst/>
          </a:prstGeom>
          <a:noFill/>
        </p:spPr>
        <p:txBody>
          <a:bodyPr wrap="square">
            <a:spAutoFit/>
          </a:bodyPr>
          <a:lstStyle/>
          <a:p>
            <a:pPr fontAlgn="base">
              <a:lnSpc>
                <a:spcPct val="120000"/>
              </a:lnSpc>
            </a:pP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 </a:t>
            </a:r>
            <a:endPar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    </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机器学习的基本模式是什么？思考交流，概括出机器学习的模式图。</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   </a:t>
            </a:r>
            <a:endPar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sp>
        <p:nvSpPr>
          <p:cNvPr id="2" name="矩形 1"/>
          <p:cNvSpPr/>
          <p:nvPr/>
        </p:nvSpPr>
        <p:spPr>
          <a:xfrm>
            <a:off x="1472037" y="1728723"/>
            <a:ext cx="6199926" cy="830997"/>
          </a:xfrm>
          <a:prstGeom prst="rect">
            <a:avLst/>
          </a:prstGeom>
          <a:noFill/>
        </p:spPr>
        <p:txBody>
          <a:bodyPr wrap="square">
            <a:spAutoFit/>
          </a:bodyPr>
          <a:lstStyle/>
          <a:p>
            <a:pPr fontAlgn="base">
              <a:lnSpc>
                <a:spcPct val="120000"/>
              </a:lnSpc>
            </a:pP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    </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请同学们阅读教科书第</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138</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页“机器学习”内容，与小组同学合作，利用互联网，解决下面的问题。</a:t>
            </a:r>
            <a:endPar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493" y="3838059"/>
            <a:ext cx="3539154" cy="2416571"/>
          </a:xfrm>
          <a:prstGeom prst="rect">
            <a:avLst/>
          </a:prstGeom>
          <a:ln>
            <a:noFill/>
          </a:ln>
          <a:effectLst>
            <a:outerShdw blurRad="292100" dist="139700" dir="2700000" algn="tl" rotWithShape="0">
              <a:srgbClr val="333333">
                <a:alpha val="65000"/>
              </a:srgbClr>
            </a:outerShdw>
          </a:effectLst>
        </p:spPr>
      </p:pic>
      <p:sp>
        <p:nvSpPr>
          <p:cNvPr id="5" name="任意多边形 4"/>
          <p:cNvSpPr/>
          <p:nvPr/>
        </p:nvSpPr>
        <p:spPr>
          <a:xfrm rot="10800000" flipH="1">
            <a:off x="357996" y="1285874"/>
            <a:ext cx="8428008" cy="421777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4321" y="1442302"/>
            <a:ext cx="3068469" cy="584775"/>
          </a:xfrm>
          <a:prstGeom prst="rect">
            <a:avLst/>
          </a:prstGeom>
          <a:noFill/>
        </p:spPr>
        <p:txBody>
          <a:bodyPr wrap="square" rtlCol="0">
            <a:spAutoFit/>
          </a:bodyPr>
          <a:lstStyle/>
          <a:p>
            <a:r>
              <a:rPr lang="zh-CN" altLang="zh-CN" sz="3200" b="1" kern="0" dirty="0">
                <a:solidFill>
                  <a:srgbClr val="466E8C"/>
                </a:solidFill>
                <a:latin typeface="楷体_GB2312" panose="02010609030101010101" pitchFamily="49" charset="-122"/>
                <a:ea typeface="楷体_GB2312" panose="02010609030101010101" pitchFamily="49" charset="-122"/>
                <a:cs typeface="+mj-cs"/>
              </a:rPr>
              <a:t>本节知识</a:t>
            </a:r>
            <a:r>
              <a:rPr lang="zh-CN" altLang="zh-CN" sz="3200" b="1" kern="0" dirty="0" smtClean="0">
                <a:solidFill>
                  <a:srgbClr val="466E8C"/>
                </a:solidFill>
                <a:latin typeface="楷体_GB2312" panose="02010609030101010101" pitchFamily="49" charset="-122"/>
                <a:ea typeface="楷体_GB2312" panose="02010609030101010101" pitchFamily="49" charset="-122"/>
                <a:cs typeface="+mj-cs"/>
              </a:rPr>
              <a:t>内容</a:t>
            </a:r>
            <a:endParaRPr lang="zh-CN" altLang="zh-CN" sz="3200" b="1" kern="0" dirty="0">
              <a:solidFill>
                <a:srgbClr val="466E8C"/>
              </a:solidFill>
              <a:latin typeface="楷体_GB2312" panose="02010609030101010101" pitchFamily="49" charset="-122"/>
              <a:ea typeface="楷体_GB2312" panose="02010609030101010101" pitchFamily="49" charset="-122"/>
              <a:cs typeface="+mj-cs"/>
            </a:endParaRPr>
          </a:p>
        </p:txBody>
      </p:sp>
      <p:pic>
        <p:nvPicPr>
          <p:cNvPr id="6" name="图片 5" descr="C:\Users\liuzhaobin\Desktop\图片2.png图片2"/>
          <p:cNvPicPr>
            <a:picLocks noChangeAspect="1"/>
          </p:cNvPicPr>
          <p:nvPr/>
        </p:nvPicPr>
        <p:blipFill>
          <a:blip r:embed="rId2"/>
          <a:srcRect/>
          <a:stretch>
            <a:fillRect/>
          </a:stretch>
        </p:blipFill>
        <p:spPr>
          <a:xfrm>
            <a:off x="443230" y="2289810"/>
            <a:ext cx="8258175" cy="2857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6628" y="2191711"/>
            <a:ext cx="6737361" cy="781945"/>
          </a:xfrm>
          <a:prstGeom prst="rect">
            <a:avLst/>
          </a:prstGeom>
          <a:noFill/>
        </p:spPr>
        <p:txBody>
          <a:bodyPr wrap="square">
            <a:spAutoFit/>
          </a:bodyPr>
          <a:lstStyle/>
          <a:p>
            <a:pPr fontAlgn="base">
              <a:lnSpc>
                <a:spcPct val="120000"/>
              </a:lnSpc>
            </a:pP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    </a:t>
            </a: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根据你了解的人工智能应用实例，你可以设计一间“智能教室”吗？描述自己的设计思路，画出示意图。</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 </a:t>
            </a:r>
            <a:endPar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sp>
        <p:nvSpPr>
          <p:cNvPr id="2" name="矩形 1"/>
          <p:cNvSpPr/>
          <p:nvPr/>
        </p:nvSpPr>
        <p:spPr>
          <a:xfrm>
            <a:off x="1160770" y="1348797"/>
            <a:ext cx="3068469" cy="584775"/>
          </a:xfrm>
          <a:prstGeom prst="rect">
            <a:avLst/>
          </a:prstGeom>
          <a:noFill/>
        </p:spPr>
        <p:txBody>
          <a:bodyPr wrap="square" rtlCol="0">
            <a:spAutoFit/>
          </a:bodyPr>
          <a:lstStyle/>
          <a:p>
            <a:r>
              <a:rPr lang="zh-CN" altLang="zh-CN" sz="3200" b="1" kern="0" dirty="0">
                <a:solidFill>
                  <a:srgbClr val="466E8C"/>
                </a:solidFill>
                <a:latin typeface="楷体_GB2312" panose="02010609030101010101" pitchFamily="49" charset="-122"/>
                <a:ea typeface="楷体_GB2312" panose="02010609030101010101" pitchFamily="49" charset="-122"/>
                <a:cs typeface="+mj-cs"/>
              </a:rPr>
              <a:t>课后拓展任务：</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43" y="3268980"/>
            <a:ext cx="4621530" cy="292671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75" y="21050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8"/>
          <p:cNvSpPr txBox="1"/>
          <p:nvPr/>
        </p:nvSpPr>
        <p:spPr>
          <a:xfrm>
            <a:off x="1904997" y="2330635"/>
            <a:ext cx="5334004" cy="707886"/>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gn="dist"/>
            <a:r>
              <a:rPr lang="zh-CN" altLang="en-US" dirty="0">
                <a:solidFill>
                  <a:schemeClr val="bg1"/>
                </a:solidFill>
                <a:effectLst/>
              </a:rPr>
              <a:t>谢谢观看</a:t>
            </a:r>
          </a:p>
        </p:txBody>
      </p:sp>
      <p:sp>
        <p:nvSpPr>
          <p:cNvPr id="6" name="文本框 9"/>
          <p:cNvSpPr txBox="1"/>
          <p:nvPr/>
        </p:nvSpPr>
        <p:spPr>
          <a:xfrm>
            <a:off x="1904997" y="3103556"/>
            <a:ext cx="5334004" cy="400110"/>
          </a:xfrm>
          <a:prstGeom prst="rect">
            <a:avLst/>
          </a:prstGeom>
          <a:noFill/>
        </p:spPr>
        <p:txBody>
          <a:bodyPr wrap="square" rtlCol="0">
            <a:spAutoFit/>
          </a:bodyPr>
          <a:lstStyle>
            <a:defPPr>
              <a:defRPr lang="zh-CN"/>
            </a:defPPr>
            <a:lvl1pPr algn="dist">
              <a:defRPr sz="4000" b="1" kern="0">
                <a:solidFill>
                  <a:schemeClr val="bg1"/>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r>
              <a:rPr lang="en-US" altLang="zh-CN" sz="2000" dirty="0">
                <a:effectLst/>
              </a:rPr>
              <a:t>Thanks  for  watching</a:t>
            </a:r>
            <a:endParaRPr lang="zh-CN" altLang="en-US" sz="2000" dirty="0">
              <a:effectLst/>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75" y="25622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a:off x="1395020" y="3060843"/>
            <a:ext cx="6354728" cy="707886"/>
          </a:xfrm>
          <a:prstGeom prst="rect">
            <a:avLst/>
          </a:prstGeom>
          <a:noFill/>
        </p:spPr>
        <p:txBody>
          <a:bodyPr wrap="square" rtlCol="0">
            <a:spAutoFit/>
          </a:bodyPr>
          <a:lstStyle/>
          <a:p>
            <a:pPr algn="ctr"/>
            <a:r>
              <a:rPr lang="zh-CN" altLang="en-US" sz="4000" b="1" kern="0" dirty="0">
                <a:solidFill>
                  <a:prstClr val="white"/>
                </a:solidFill>
                <a:latin typeface="楷体_GB2312" panose="02010609030101010101" pitchFamily="49" charset="-122"/>
                <a:ea typeface="楷体_GB2312" panose="02010609030101010101" pitchFamily="49" charset="-122"/>
                <a:cs typeface="+mj-cs"/>
              </a:rPr>
              <a:t>4</a:t>
            </a:r>
            <a:r>
              <a:rPr lang="zh-CN" altLang="en-US" sz="4000" b="1" kern="0" dirty="0" smtClean="0">
                <a:solidFill>
                  <a:prstClr val="white"/>
                </a:solidFill>
                <a:latin typeface="楷体_GB2312" panose="02010609030101010101" pitchFamily="49" charset="-122"/>
                <a:ea typeface="楷体_GB2312" panose="02010609030101010101" pitchFamily="49" charset="-122"/>
                <a:cs typeface="+mj-cs"/>
              </a:rPr>
              <a:t>.</a:t>
            </a:r>
            <a:r>
              <a:rPr lang="en-US" altLang="zh-CN" sz="4000" b="1" kern="0" dirty="0" smtClean="0">
                <a:solidFill>
                  <a:prstClr val="white"/>
                </a:solidFill>
                <a:latin typeface="楷体_GB2312" panose="02010609030101010101" pitchFamily="49" charset="-122"/>
                <a:ea typeface="楷体_GB2312" panose="02010609030101010101" pitchFamily="49" charset="-122"/>
                <a:cs typeface="+mj-cs"/>
              </a:rPr>
              <a:t>1</a:t>
            </a:r>
            <a:r>
              <a:rPr lang="zh-CN" altLang="en-US" sz="4000" b="1" kern="0" dirty="0" smtClean="0">
                <a:solidFill>
                  <a:prstClr val="white"/>
                </a:solidFill>
                <a:latin typeface="楷体_GB2312" panose="02010609030101010101" pitchFamily="49" charset="-122"/>
                <a:ea typeface="楷体_GB2312" panose="02010609030101010101" pitchFamily="49" charset="-122"/>
                <a:cs typeface="+mj-cs"/>
              </a:rPr>
              <a:t> 认识人工智能</a:t>
            </a:r>
            <a:endParaRPr lang="zh-CN" altLang="en-US" sz="4000" b="1" kern="0" dirty="0">
              <a:solidFill>
                <a:prstClr val="white"/>
              </a:solidFill>
              <a:latin typeface="楷体_GB2312" panose="02010609030101010101" pitchFamily="49" charset="-122"/>
              <a:ea typeface="楷体_GB2312" panose="02010609030101010101" pitchFamily="49" charset="-122"/>
              <a:cs typeface="+mj-cs"/>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1858" y="1064575"/>
            <a:ext cx="8214942" cy="4025717"/>
          </a:xfrm>
          <a:prstGeom prst="rect">
            <a:avLst/>
          </a:prstGeom>
        </p:spPr>
        <p:txBody>
          <a:bodyPr wrap="square">
            <a:spAutoFit/>
          </a:bodyPr>
          <a:lstStyle/>
          <a:p>
            <a:pPr>
              <a:lnSpc>
                <a:spcPct val="120000"/>
              </a:lnSpc>
            </a:pPr>
            <a:r>
              <a:rPr lang="zh-CN" altLang="zh-CN" sz="2800" b="1" kern="0" dirty="0">
                <a:solidFill>
                  <a:srgbClr val="466E8C"/>
                </a:solidFill>
                <a:latin typeface="楷体_GB2312" panose="02010609030101010101" pitchFamily="49" charset="-122"/>
                <a:ea typeface="楷体_GB2312" panose="02010609030101010101" pitchFamily="49" charset="-122"/>
                <a:cs typeface="+mj-cs"/>
              </a:rPr>
              <a:t>人机博弈</a:t>
            </a:r>
            <a:r>
              <a:rPr lang="zh-CN" altLang="en-US" sz="2800" b="1" kern="0" dirty="0">
                <a:solidFill>
                  <a:srgbClr val="466E8C"/>
                </a:solidFill>
                <a:latin typeface="楷体_GB2312" panose="02010609030101010101" pitchFamily="49" charset="-122"/>
                <a:ea typeface="楷体_GB2312" panose="02010609030101010101" pitchFamily="49" charset="-122"/>
                <a:cs typeface="+mj-cs"/>
              </a:rPr>
              <a:t>“三</a:t>
            </a:r>
            <a:r>
              <a:rPr lang="zh-CN" altLang="zh-CN" sz="2800" b="1" kern="0" dirty="0">
                <a:solidFill>
                  <a:srgbClr val="466E8C"/>
                </a:solidFill>
                <a:latin typeface="楷体_GB2312" panose="02010609030101010101" pitchFamily="49" charset="-122"/>
                <a:ea typeface="楷体_GB2312" panose="02010609030101010101" pitchFamily="49" charset="-122"/>
                <a:cs typeface="+mj-cs"/>
              </a:rPr>
              <a:t>盘棋”的发展。</a:t>
            </a:r>
            <a:endParaRPr lang="en-US" altLang="zh-CN" sz="2800" b="1" kern="0" dirty="0">
              <a:solidFill>
                <a:srgbClr val="466E8C"/>
              </a:solidFill>
              <a:latin typeface="楷体_GB2312" panose="02010609030101010101" pitchFamily="49" charset="-122"/>
              <a:ea typeface="楷体_GB2312" panose="02010609030101010101" pitchFamily="49" charset="-122"/>
              <a:cs typeface="+mj-cs"/>
            </a:endParaRPr>
          </a:p>
          <a:p>
            <a:pPr>
              <a:lnSpc>
                <a:spcPct val="120000"/>
              </a:lnSpc>
            </a:pPr>
            <a:endParaRPr lang="en-US" altLang="zh-CN" sz="600" dirty="0">
              <a:ea typeface="楷体_GB2312"/>
              <a:cs typeface="Times New Roman" panose="02020603050405020304" pitchFamily="18" charset="0"/>
            </a:endParaRPr>
          </a:p>
          <a:p>
            <a:pPr fontAlgn="base">
              <a:lnSpc>
                <a:spcPct val="120000"/>
              </a:lnSpc>
            </a:pP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1956</a:t>
            </a: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年</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计算机技术</a:t>
            </a: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的先驱</a:t>
            </a: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萨缪尔</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在</a:t>
            </a:r>
            <a:r>
              <a:rPr lang="zh-CN"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计算机上编写出了世界上第一款国际跳棋程序。</a:t>
            </a:r>
            <a:endPar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endParaRPr lang="en-US" altLang="zh-CN" sz="1000" b="1"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1997</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年，超级计算机</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深蓝</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战胜国际象棋世界冠军</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卡斯帕罗夫。</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深蓝</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是美国</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IBM</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公司生产的一台超级计算机，有</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32</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个大脑（微处理器），每秒可以计算</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2</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亿步。</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深蓝”中存储了一百多年来优秀棋手的两百多万局对局。</a:t>
            </a:r>
            <a:endPar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endParaRPr lang="en-US" altLang="zh-CN" sz="900" b="1"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2016</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年，阿尔法围棋（</a:t>
            </a:r>
            <a:r>
              <a:rPr lang="en-US" altLang="zh-CN" sz="2000" b="1" dirty="0">
                <a:solidFill>
                  <a:schemeClr val="tx1">
                    <a:lumMod val="85000"/>
                    <a:lumOff val="15000"/>
                  </a:schemeClr>
                </a:solidFill>
                <a:latin typeface="楷体_GB2312" panose="02010609030101010101" pitchFamily="49" charset="-122"/>
                <a:ea typeface="楷体_GB2312" panose="02010609030101010101" pitchFamily="49" charset="-122"/>
              </a:rPr>
              <a:t>AlphaGo</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）在与</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sym typeface="+mn-ea"/>
              </a:rPr>
              <a:t>围棋</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世界冠军李世石的对弈中，以</a:t>
            </a:r>
            <a:r>
              <a:rPr lang="en-US" sz="2000" b="1" dirty="0">
                <a:solidFill>
                  <a:schemeClr val="tx1">
                    <a:lumMod val="85000"/>
                    <a:lumOff val="15000"/>
                  </a:schemeClr>
                </a:solidFill>
                <a:latin typeface="楷体_GB2312" panose="02010609030101010101" pitchFamily="49" charset="-122"/>
                <a:ea typeface="楷体_GB2312" panose="02010609030101010101" pitchFamily="49" charset="-122"/>
              </a:rPr>
              <a:t>4:1</a:t>
            </a:r>
            <a:r>
              <a:rPr lang="zh-CN" altLang="en-US" sz="2000" b="1" dirty="0">
                <a:solidFill>
                  <a:schemeClr val="tx1">
                    <a:lumMod val="85000"/>
                    <a:lumOff val="15000"/>
                  </a:schemeClr>
                </a:solidFill>
                <a:latin typeface="楷体_GB2312" panose="02010609030101010101" pitchFamily="49" charset="-122"/>
                <a:ea typeface="楷体_GB2312" panose="02010609030101010101" pitchFamily="49" charset="-122"/>
              </a:rPr>
              <a:t>的总比分获胜。</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06876" y="5144063"/>
            <a:ext cx="1067077" cy="1425229"/>
          </a:xfrm>
          <a:prstGeom prst="rect">
            <a:avLst/>
          </a:prstGeom>
          <a:ln>
            <a:noFill/>
          </a:ln>
          <a:effectLst>
            <a:outerShdw blurRad="292100" dist="139700" dir="2700000" algn="tl" rotWithShape="0">
              <a:srgbClr val="333333">
                <a:alpha val="65000"/>
              </a:srgbClr>
            </a:outerShdw>
          </a:effectLst>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b="14985"/>
          <a:stretch>
            <a:fillRect/>
          </a:stretch>
        </p:blipFill>
        <p:spPr>
          <a:xfrm>
            <a:off x="814398" y="5143660"/>
            <a:ext cx="2235911" cy="1424580"/>
          </a:xfrm>
          <a:prstGeom prst="rect">
            <a:avLst/>
          </a:prstGeom>
          <a:ln>
            <a:noFill/>
          </a:ln>
          <a:effectLst>
            <a:outerShdw blurRad="292100" dist="139700" dir="2700000" algn="tl" rotWithShape="0">
              <a:srgbClr val="333333">
                <a:alpha val="65000"/>
              </a:srgbClr>
            </a:outerShdw>
          </a:effectLst>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4415" y="5143922"/>
            <a:ext cx="2077085" cy="14247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84308" y="1647018"/>
            <a:ext cx="5969479" cy="523220"/>
          </a:xfrm>
          <a:prstGeom prst="rect">
            <a:avLst/>
          </a:prstGeom>
        </p:spPr>
        <p:txBody>
          <a:bodyPr wrap="square">
            <a:spAutoFit/>
          </a:bodyPr>
          <a:lstStyle/>
          <a:p>
            <a:pPr marL="228600" indent="-228600" algn="just">
              <a:spcAft>
                <a:spcPts val="0"/>
              </a:spcAft>
            </a:pPr>
            <a:r>
              <a:rPr lang="en-US" altLang="zh-CN" sz="2800" dirty="0">
                <a:cs typeface="Times New Roman" panose="02020603050405020304" pitchFamily="18" charset="0"/>
              </a:rPr>
              <a:t>     </a:t>
            </a:r>
            <a:endParaRPr lang="zh-CN" altLang="zh-CN" sz="2800" dirty="0">
              <a:cs typeface="Times New Roman" panose="02020603050405020304" pitchFamily="18" charset="0"/>
            </a:endParaRPr>
          </a:p>
        </p:txBody>
      </p:sp>
      <p:sp>
        <p:nvSpPr>
          <p:cNvPr id="3" name="矩形 2"/>
          <p:cNvSpPr/>
          <p:nvPr/>
        </p:nvSpPr>
        <p:spPr>
          <a:xfrm>
            <a:off x="1014889" y="1381761"/>
            <a:ext cx="7394734" cy="1421928"/>
          </a:xfrm>
          <a:prstGeom prst="rect">
            <a:avLst/>
          </a:prstGeom>
          <a:noFill/>
        </p:spPr>
        <p:txBody>
          <a:bodyPr>
            <a:spAutoFit/>
          </a:bodyPr>
          <a:lstStyle/>
          <a:p>
            <a:pPr fontAlgn="base">
              <a:lnSpc>
                <a:spcPct val="120000"/>
              </a:lnSpc>
            </a:pPr>
            <a:r>
              <a:rPr lang="zh-CN" altLang="en-US" sz="3200" b="1" kern="0" dirty="0">
                <a:solidFill>
                  <a:srgbClr val="466E8C"/>
                </a:solidFill>
                <a:latin typeface="楷体_GB2312" panose="02010609030101010101" pitchFamily="49" charset="-122"/>
                <a:ea typeface="楷体_GB2312" panose="02010609030101010101" pitchFamily="49" charset="-122"/>
                <a:cs typeface="+mj-cs"/>
              </a:rPr>
              <a:t>问题：</a:t>
            </a:r>
            <a:endParaRPr lang="en-US" altLang="zh-CN" sz="3200" b="1" kern="0" dirty="0">
              <a:solidFill>
                <a:srgbClr val="466E8C"/>
              </a:solidFill>
              <a:latin typeface="楷体_GB2312" panose="02010609030101010101" pitchFamily="49" charset="-122"/>
              <a:ea typeface="楷体_GB2312" panose="02010609030101010101" pitchFamily="49" charset="-122"/>
              <a:cs typeface="+mj-cs"/>
            </a:endParaRPr>
          </a:p>
          <a:p>
            <a:pPr fontAlgn="base">
              <a:lnSpc>
                <a:spcPct val="120000"/>
              </a:lnSpc>
            </a:pP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在人机博弈过程中，计算机是如何“思考”的？</a:t>
            </a:r>
            <a:endPar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上网查找这三次人机对弈的区别。小组讨论后选代表发言。</a:t>
            </a:r>
            <a:endPar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869" y="3301643"/>
            <a:ext cx="3265457" cy="26123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任意多边形 4"/>
          <p:cNvSpPr/>
          <p:nvPr/>
        </p:nvSpPr>
        <p:spPr>
          <a:xfrm rot="10800000" flipH="1">
            <a:off x="643746" y="1302309"/>
            <a:ext cx="7765877" cy="1840941"/>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04951" y="2653477"/>
            <a:ext cx="5346807" cy="1151277"/>
          </a:xfrm>
          <a:prstGeom prst="rect">
            <a:avLst/>
          </a:prstGeom>
          <a:noFill/>
        </p:spPr>
        <p:txBody>
          <a:bodyPr>
            <a:spAutoFit/>
          </a:bodyPr>
          <a:lstStyle/>
          <a:p>
            <a:pPr fontAlgn="base">
              <a:lnSpc>
                <a:spcPct val="120000"/>
              </a:lnSpc>
            </a:pP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1</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）机器学习</a:t>
            </a:r>
            <a:endPar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2</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）将知识库搜索与机器学习结合</a:t>
            </a:r>
            <a:endPar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3</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）深度学习</a:t>
            </a:r>
          </a:p>
        </p:txBody>
      </p:sp>
      <p:sp>
        <p:nvSpPr>
          <p:cNvPr id="7" name="矩形 6"/>
          <p:cNvSpPr/>
          <p:nvPr/>
        </p:nvSpPr>
        <p:spPr>
          <a:xfrm>
            <a:off x="1028228" y="1786926"/>
            <a:ext cx="6364243" cy="584775"/>
          </a:xfrm>
          <a:prstGeom prst="rect">
            <a:avLst/>
          </a:prstGeom>
          <a:noFill/>
        </p:spPr>
        <p:txBody>
          <a:bodyPr wrap="square" rtlCol="0">
            <a:spAutoFit/>
          </a:bodyPr>
          <a:lstStyle/>
          <a:p>
            <a:r>
              <a:rPr lang="zh-CN" altLang="en-US" sz="3200" b="1" kern="0" dirty="0">
                <a:solidFill>
                  <a:srgbClr val="466E8C"/>
                </a:solidFill>
                <a:latin typeface="楷体_GB2312" panose="02010609030101010101" pitchFamily="49" charset="-122"/>
                <a:ea typeface="楷体_GB2312" panose="02010609030101010101" pitchFamily="49" charset="-122"/>
                <a:cs typeface="+mj-cs"/>
              </a:rPr>
              <a:t>计算机学会“思考”的三个阶段</a:t>
            </a:r>
            <a:r>
              <a:rPr lang="zh-CN" altLang="zh-CN" sz="3200" b="1" kern="0" dirty="0">
                <a:solidFill>
                  <a:srgbClr val="466E8C"/>
                </a:solidFill>
                <a:latin typeface="楷体_GB2312" panose="02010609030101010101" pitchFamily="49" charset="-122"/>
                <a:ea typeface="楷体_GB2312" panose="02010609030101010101" pitchFamily="49" charset="-122"/>
                <a:cs typeface="+mj-cs"/>
              </a:rPr>
              <a:t>：</a:t>
            </a:r>
            <a:endParaRPr lang="en-US" altLang="zh-CN" sz="3200" b="1" kern="0" dirty="0">
              <a:solidFill>
                <a:srgbClr val="466E8C"/>
              </a:solidFill>
              <a:latin typeface="楷体_GB2312" panose="02010609030101010101" pitchFamily="49" charset="-122"/>
              <a:ea typeface="楷体_GB2312" panose="02010609030101010101" pitchFamily="49" charset="-122"/>
              <a:cs typeface="+mj-cs"/>
            </a:endParaRPr>
          </a:p>
        </p:txBody>
      </p:sp>
      <p:sp>
        <p:nvSpPr>
          <p:cNvPr id="8" name="矩形 7"/>
          <p:cNvSpPr/>
          <p:nvPr/>
        </p:nvSpPr>
        <p:spPr>
          <a:xfrm>
            <a:off x="662515" y="4226880"/>
            <a:ext cx="7818969" cy="412613"/>
          </a:xfrm>
          <a:prstGeom prst="rect">
            <a:avLst/>
          </a:prstGeom>
          <a:noFill/>
        </p:spPr>
        <p:txBody>
          <a:bodyPr wrap="square">
            <a:spAutoFit/>
          </a:bodyPr>
          <a:lstStyle/>
          <a:p>
            <a:pPr fontAlgn="base">
              <a:lnSpc>
                <a:spcPct val="120000"/>
              </a:lnSpc>
            </a:pP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这三种人工智能技术逐渐演进，并最终发展成为现代人工智能技术。</a:t>
            </a:r>
          </a:p>
        </p:txBody>
      </p:sp>
      <p:sp>
        <p:nvSpPr>
          <p:cNvPr id="5" name="任意多边形 4"/>
          <p:cNvSpPr/>
          <p:nvPr/>
        </p:nvSpPr>
        <p:spPr>
          <a:xfrm rot="10800000" flipH="1">
            <a:off x="357996" y="1590674"/>
            <a:ext cx="8428008" cy="391297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832234" y="1723992"/>
            <a:ext cx="4716356" cy="535531"/>
          </a:xfrm>
          <a:prstGeom prst="rect">
            <a:avLst/>
          </a:prstGeom>
          <a:noFill/>
        </p:spPr>
        <p:txBody>
          <a:bodyPr wrap="square" rtlCol="0">
            <a:spAutoFit/>
          </a:bodyPr>
          <a:lstStyle/>
          <a:p>
            <a:pPr>
              <a:lnSpc>
                <a:spcPct val="90000"/>
              </a:lnSpc>
              <a:spcBef>
                <a:spcPct val="0"/>
              </a:spcBef>
            </a:pPr>
            <a:r>
              <a:rPr lang="zh-CN" altLang="zh-CN" sz="3200" b="1" kern="0" dirty="0">
                <a:solidFill>
                  <a:srgbClr val="466E8C"/>
                </a:solidFill>
                <a:latin typeface="楷体_GB2312" panose="02010609030101010101" pitchFamily="49" charset="-122"/>
                <a:ea typeface="楷体_GB2312" panose="02010609030101010101" pitchFamily="49" charset="-122"/>
                <a:cs typeface="+mj-cs"/>
              </a:rPr>
              <a:t>问题：什么是人工智能？</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0805" y="2826385"/>
            <a:ext cx="3881755" cy="263398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54753" y="1679884"/>
            <a:ext cx="6617193" cy="535531"/>
          </a:xfrm>
          <a:prstGeom prst="rect">
            <a:avLst/>
          </a:prstGeom>
          <a:noFill/>
        </p:spPr>
        <p:txBody>
          <a:bodyPr wrap="square" rtlCol="0">
            <a:spAutoFit/>
          </a:bodyPr>
          <a:lstStyle/>
          <a:p>
            <a:r>
              <a:rPr lang="zh-CN" altLang="zh-CN" sz="3200" b="1" kern="0" dirty="0">
                <a:solidFill>
                  <a:srgbClr val="466E8C"/>
                </a:solidFill>
                <a:latin typeface="楷体_GB2312" panose="02010609030101010101" pitchFamily="49" charset="-122"/>
                <a:ea typeface="楷体_GB2312" panose="02010609030101010101" pitchFamily="49" charset="-122"/>
              </a:rPr>
              <a:t>人工智能</a:t>
            </a:r>
            <a:endParaRPr lang="zh-CN" altLang="en-US" sz="3200" b="1" kern="0" dirty="0">
              <a:solidFill>
                <a:srgbClr val="466E8C"/>
              </a:solidFill>
              <a:latin typeface="楷体_GB2312" panose="02010609030101010101" pitchFamily="49" charset="-122"/>
              <a:ea typeface="楷体_GB2312" panose="02010609030101010101" pitchFamily="49" charset="-122"/>
            </a:endParaRPr>
          </a:p>
        </p:txBody>
      </p:sp>
      <p:sp>
        <p:nvSpPr>
          <p:cNvPr id="3" name="内容占位符 2"/>
          <p:cNvSpPr>
            <a:spLocks noGrp="1"/>
          </p:cNvSpPr>
          <p:nvPr>
            <p:ph idx="4294967295"/>
          </p:nvPr>
        </p:nvSpPr>
        <p:spPr>
          <a:xfrm>
            <a:off x="1009651" y="2643358"/>
            <a:ext cx="6986402" cy="1151277"/>
          </a:xfrm>
          <a:prstGeom prst="rect">
            <a:avLst/>
          </a:prstGeom>
          <a:noFill/>
        </p:spPr>
        <p:txBody>
          <a:bodyPr wrap="square">
            <a:spAutoFit/>
          </a:bodyPr>
          <a:lstStyle/>
          <a:p>
            <a:pPr marL="0" indent="0" fontAlgn="base">
              <a:lnSpc>
                <a:spcPct val="120000"/>
              </a:lnSpc>
              <a:spcBef>
                <a:spcPts val="0"/>
              </a:spcBef>
              <a:buFontTx/>
              <a:buNone/>
            </a:pP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利用数字计算机或者数字计算机控制的机器模拟、延伸和扩展人的智能，感智环境、获取知识并使用知识获得最佳结果的理论、方法、技术及应用系统。</a:t>
            </a:r>
          </a:p>
        </p:txBody>
      </p:sp>
      <p:sp>
        <p:nvSpPr>
          <p:cNvPr id="4" name="文本框 3"/>
          <p:cNvSpPr txBox="1"/>
          <p:nvPr/>
        </p:nvSpPr>
        <p:spPr>
          <a:xfrm>
            <a:off x="1958120" y="4545660"/>
            <a:ext cx="6585805" cy="387798"/>
          </a:xfrm>
          <a:prstGeom prst="rect">
            <a:avLst/>
          </a:prstGeom>
          <a:noFill/>
        </p:spPr>
        <p:txBody>
          <a:bodyPr wrap="square">
            <a:spAutoFit/>
          </a:bodyPr>
          <a:lstStyle>
            <a:lvl1pPr indent="0" fontAlgn="base">
              <a:lnSpc>
                <a:spcPct val="120000"/>
              </a:lnSpc>
              <a:spcBef>
                <a:spcPts val="0"/>
              </a:spcBef>
              <a:buFontTx/>
              <a:buNone/>
              <a:defRPr sz="2000" b="1">
                <a:solidFill>
                  <a:schemeClr val="tx1">
                    <a:lumMod val="85000"/>
                    <a:lumOff val="15000"/>
                  </a:schemeClr>
                </a:solidFill>
                <a:latin typeface="楷体_GB2312" panose="02010609030101010101" pitchFamily="49" charset="-122"/>
                <a:ea typeface="楷体_GB2312" panose="0201060903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1600" dirty="0">
                <a:sym typeface="+mn-ea"/>
              </a:rPr>
              <a:t>——</a:t>
            </a:r>
            <a:r>
              <a:rPr lang="zh-CN" altLang="en-US" sz="1600" dirty="0">
                <a:sym typeface="+mn-ea"/>
              </a:rPr>
              <a:t>中国电子技术标准化研究院</a:t>
            </a:r>
            <a:r>
              <a:rPr lang="en-US" altLang="zh-CN" sz="1600" dirty="0"/>
              <a:t>《</a:t>
            </a:r>
            <a:r>
              <a:rPr lang="zh-CN" altLang="en-US" sz="1600" dirty="0"/>
              <a:t>人工智能标准化白皮书（</a:t>
            </a:r>
            <a:r>
              <a:rPr lang="en-US" altLang="zh-CN" sz="1600" dirty="0"/>
              <a:t>2018</a:t>
            </a:r>
            <a:r>
              <a:rPr lang="zh-CN" altLang="en-US" sz="1600" dirty="0"/>
              <a:t>版）</a:t>
            </a:r>
            <a:r>
              <a:rPr lang="en-US" altLang="zh-CN" sz="1600" dirty="0"/>
              <a:t>》</a:t>
            </a:r>
            <a:endParaRPr lang="zh-CN" altLang="en-US" sz="1600" dirty="0"/>
          </a:p>
        </p:txBody>
      </p:sp>
      <p:sp>
        <p:nvSpPr>
          <p:cNvPr id="5" name="任意多边形 4"/>
          <p:cNvSpPr/>
          <p:nvPr/>
        </p:nvSpPr>
        <p:spPr>
          <a:xfrm rot="10800000" flipH="1">
            <a:off x="357996" y="1276350"/>
            <a:ext cx="8428008" cy="4227302"/>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4426" y="1551024"/>
            <a:ext cx="7929158" cy="781945"/>
          </a:xfrm>
          <a:prstGeom prst="rect">
            <a:avLst/>
          </a:prstGeom>
          <a:noFill/>
        </p:spPr>
        <p:txBody>
          <a:bodyPr wrap="square">
            <a:spAutoFit/>
          </a:bodyPr>
          <a:lstStyle/>
          <a:p>
            <a:pPr fontAlgn="base">
              <a:lnSpc>
                <a:spcPct val="120000"/>
              </a:lnSpc>
            </a:pP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    </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阅读“图灵测试与人工智能”，查找资料</a:t>
            </a:r>
            <a:r>
              <a:rPr lang="zh-CN" altLang="zh-CN" sz="2000" dirty="0" smtClean="0">
                <a:solidFill>
                  <a:schemeClr val="tx1">
                    <a:lumMod val="85000"/>
                    <a:lumOff val="15000"/>
                  </a:schemeClr>
                </a:solidFill>
                <a:latin typeface="楷体_GB2312" panose="02010609030101010101" pitchFamily="49" charset="-122"/>
                <a:ea typeface="楷体_GB2312" panose="02010609030101010101" pitchFamily="49" charset="-122"/>
              </a:rPr>
              <a:t>，</a:t>
            </a:r>
            <a:endParaRPr lang="en-US" altLang="zh-CN" sz="2000" dirty="0" smtClean="0">
              <a:solidFill>
                <a:schemeClr val="tx1">
                  <a:lumMod val="85000"/>
                  <a:lumOff val="15000"/>
                </a:schemeClr>
              </a:solidFill>
              <a:latin typeface="楷体_GB2312" panose="02010609030101010101" pitchFamily="49" charset="-122"/>
              <a:ea typeface="楷体_GB2312" panose="02010609030101010101" pitchFamily="49" charset="-122"/>
            </a:endParaRPr>
          </a:p>
          <a:p>
            <a:pPr fontAlgn="base">
              <a:lnSpc>
                <a:spcPct val="120000"/>
              </a:lnSpc>
            </a:pP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 </a:t>
            </a:r>
            <a:r>
              <a:rPr lang="en-US" altLang="zh-CN" sz="2000" dirty="0" smtClean="0">
                <a:solidFill>
                  <a:schemeClr val="tx1">
                    <a:lumMod val="85000"/>
                    <a:lumOff val="15000"/>
                  </a:schemeClr>
                </a:solidFill>
                <a:latin typeface="楷体_GB2312" panose="02010609030101010101" pitchFamily="49" charset="-122"/>
                <a:ea typeface="楷体_GB2312" panose="02010609030101010101" pitchFamily="49" charset="-122"/>
              </a:rPr>
              <a:t>   </a:t>
            </a:r>
            <a:r>
              <a:rPr lang="zh-CN" altLang="zh-CN" sz="2000" dirty="0" smtClean="0">
                <a:solidFill>
                  <a:schemeClr val="tx1">
                    <a:lumMod val="85000"/>
                    <a:lumOff val="15000"/>
                  </a:schemeClr>
                </a:solidFill>
                <a:latin typeface="楷体_GB2312" panose="02010609030101010101" pitchFamily="49" charset="-122"/>
                <a:ea typeface="楷体_GB2312" panose="02010609030101010101" pitchFamily="49" charset="-122"/>
              </a:rPr>
              <a:t>思考</a:t>
            </a:r>
            <a:r>
              <a:rPr lang="zh-CN" altLang="zh-CN" sz="2000" dirty="0">
                <a:solidFill>
                  <a:schemeClr val="tx1">
                    <a:lumMod val="85000"/>
                    <a:lumOff val="15000"/>
                  </a:schemeClr>
                </a:solidFill>
                <a:latin typeface="楷体_GB2312" panose="02010609030101010101" pitchFamily="49" charset="-122"/>
                <a:ea typeface="楷体_GB2312" panose="02010609030101010101" pitchFamily="49" charset="-122"/>
              </a:rPr>
              <a:t>：图灵测试能否判断出机器具有智能，并说明理由。</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5407" y="2694722"/>
            <a:ext cx="4286250" cy="3429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9499" y="1435437"/>
            <a:ext cx="4304383" cy="584775"/>
          </a:xfrm>
          <a:prstGeom prst="rect">
            <a:avLst/>
          </a:prstGeom>
          <a:noFill/>
        </p:spPr>
        <p:txBody>
          <a:bodyPr wrap="square" rtlCol="0">
            <a:spAutoFit/>
          </a:bodyPr>
          <a:lstStyle/>
          <a:p>
            <a:r>
              <a:rPr lang="zh-CN" altLang="zh-CN" sz="3200" b="1" kern="0" dirty="0">
                <a:solidFill>
                  <a:srgbClr val="466E8C"/>
                </a:solidFill>
                <a:latin typeface="楷体_GB2312" panose="02010609030101010101" pitchFamily="49" charset="-122"/>
                <a:ea typeface="楷体_GB2312" panose="02010609030101010101" pitchFamily="49" charset="-122"/>
                <a:cs typeface="+mj-cs"/>
              </a:rPr>
              <a:t>吴文俊与“吴氏方法”</a:t>
            </a:r>
            <a:endParaRPr lang="zh-CN" altLang="en-US" sz="3200" b="1" kern="0" dirty="0">
              <a:solidFill>
                <a:srgbClr val="466E8C"/>
              </a:solidFill>
              <a:latin typeface="楷体_GB2312" panose="02010609030101010101" pitchFamily="49" charset="-122"/>
              <a:ea typeface="楷体_GB2312" panose="02010609030101010101" pitchFamily="49" charset="-122"/>
              <a:cs typeface="+mj-cs"/>
            </a:endParaRPr>
          </a:p>
        </p:txBody>
      </p:sp>
      <p:sp>
        <p:nvSpPr>
          <p:cNvPr id="3" name="矩形 2"/>
          <p:cNvSpPr/>
          <p:nvPr/>
        </p:nvSpPr>
        <p:spPr>
          <a:xfrm>
            <a:off x="494748" y="2298851"/>
            <a:ext cx="5429802" cy="3046988"/>
          </a:xfrm>
          <a:prstGeom prst="rect">
            <a:avLst/>
          </a:prstGeom>
          <a:noFill/>
        </p:spPr>
        <p:txBody>
          <a:bodyPr wrap="square">
            <a:spAutoFit/>
          </a:bodyPr>
          <a:lstStyle/>
          <a:p>
            <a:pPr fontAlgn="base">
              <a:lnSpc>
                <a:spcPct val="120000"/>
              </a:lnSpc>
            </a:pP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    吴文俊继承和发展了中国古代数学的传统（即算法化思想），转而研究几何定理的机器证明。他从初等几何着手，在计算机上证明了一类高难度的定理，同时也发现了一些新定理，进一步探讨了微分几何的定理证明，提出了利用机器发现与证明几何定理的新方法，即</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吴氏方法</a:t>
            </a:r>
            <a:r>
              <a:rPr lang="en-US" altLang="zh-CN" sz="2000" dirty="0">
                <a:solidFill>
                  <a:schemeClr val="tx1">
                    <a:lumMod val="85000"/>
                    <a:lumOff val="15000"/>
                  </a:schemeClr>
                </a:solidFill>
                <a:latin typeface="楷体_GB2312" panose="02010609030101010101" pitchFamily="49" charset="-122"/>
                <a:ea typeface="楷体_GB2312" panose="02010609030101010101" pitchFamily="49" charset="-122"/>
              </a:rPr>
              <a:t>”</a:t>
            </a:r>
            <a:r>
              <a:rPr lang="zh-CN" altLang="en-US" sz="2000" dirty="0">
                <a:solidFill>
                  <a:schemeClr val="tx1">
                    <a:lumMod val="85000"/>
                    <a:lumOff val="15000"/>
                  </a:schemeClr>
                </a:solidFill>
                <a:latin typeface="楷体_GB2312" panose="02010609030101010101" pitchFamily="49" charset="-122"/>
                <a:ea typeface="楷体_GB2312" panose="02010609030101010101" pitchFamily="49" charset="-122"/>
              </a:rPr>
              <a:t>。这项研究在数学领域产生了深远的影响，具有重要的应用价值。</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rcRect b="8358"/>
          <a:stretch>
            <a:fillRect/>
          </a:stretch>
        </p:blipFill>
        <p:spPr>
          <a:xfrm>
            <a:off x="6290153" y="2517925"/>
            <a:ext cx="2390726" cy="2364794"/>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639</Words>
  <Application>Microsoft Office PowerPoint</Application>
  <PresentationFormat>全屏显示(4:3)</PresentationFormat>
  <Paragraphs>72</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楷体_GB2312</vt:lpstr>
      <vt:lpstr>等线</vt:lpstr>
      <vt:lpstr>微软雅黑</vt:lpstr>
      <vt:lpstr>Times New Roman</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人工智能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dc:creator>
  <cp:lastModifiedBy>whaty</cp:lastModifiedBy>
  <cp:revision>43</cp:revision>
  <dcterms:created xsi:type="dcterms:W3CDTF">2019-08-07T01:18:00Z</dcterms:created>
  <dcterms:modified xsi:type="dcterms:W3CDTF">2019-08-29T10:03:48Z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