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64" r:id="rId4"/>
    <p:sldId id="277" r:id="rId5"/>
    <p:sldId id="259" r:id="rId6"/>
    <p:sldId id="278" r:id="rId7"/>
    <p:sldId id="279" r:id="rId8"/>
    <p:sldId id="280" r:id="rId9"/>
    <p:sldId id="269" r:id="rId10"/>
    <p:sldId id="270" r:id="rId11"/>
    <p:sldId id="265" r:id="rId12"/>
    <p:sldId id="266" r:id="rId13"/>
    <p:sldId id="263" r:id="rId14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8">
          <p15:clr>
            <a:srgbClr val="A4A3A4"/>
          </p15:clr>
        </p15:guide>
        <p15:guide id="2" pos="29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088"/>
        <p:guide pos="2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6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3639210" y="1345972"/>
            <a:ext cx="206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体验探索</a:t>
            </a:r>
            <a:endParaRPr lang="en-US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>
          <a:xfrm>
            <a:off x="862191" y="2229217"/>
            <a:ext cx="7419617" cy="35585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l">
              <a:spcAft>
                <a:spcPts val="1000"/>
              </a:spcAft>
            </a:pPr>
            <a:r>
              <a:rPr lang="zh-CN" altLang="en-US" dirty="0"/>
              <a:t>在手机公众号中体验与“小</a:t>
            </a:r>
            <a:r>
              <a:rPr lang="en-US" altLang="zh-CN" dirty="0"/>
              <a:t>AI</a:t>
            </a:r>
            <a:r>
              <a:rPr lang="zh-CN" altLang="en-US" dirty="0"/>
              <a:t>机器人”对话的过程。</a:t>
            </a:r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四人为一组，每组针对“功能列表”中的一项或者以随机提问的方式开展对话。</a:t>
            </a:r>
          </a:p>
          <a:p>
            <a:pPr algn="l">
              <a:spcBef>
                <a:spcPts val="1000"/>
              </a:spcBef>
            </a:pPr>
            <a:r>
              <a:rPr lang="en-US" altLang="zh-CN" dirty="0"/>
              <a:t>2.</a:t>
            </a:r>
            <a:r>
              <a:rPr lang="zh-CN" altLang="en-US" dirty="0"/>
              <a:t>体验手写识别和语音识别：通过手写或语音输入问题，观察“小</a:t>
            </a:r>
            <a:r>
              <a:rPr lang="en-US" altLang="zh-CN" dirty="0"/>
              <a:t>AI</a:t>
            </a:r>
            <a:r>
              <a:rPr lang="zh-CN" altLang="en-US" dirty="0"/>
              <a:t>机器人”识别效果</a:t>
            </a:r>
          </a:p>
          <a:p>
            <a:pPr algn="l">
              <a:spcBef>
                <a:spcPts val="1000"/>
              </a:spcBef>
            </a:pPr>
            <a:r>
              <a:rPr lang="en-US" altLang="zh-CN" dirty="0"/>
              <a:t>3.</a:t>
            </a:r>
            <a:r>
              <a:rPr lang="zh-CN" altLang="en-US" dirty="0"/>
              <a:t>体验与“小</a:t>
            </a:r>
            <a:r>
              <a:rPr lang="en-US" altLang="zh-CN" dirty="0"/>
              <a:t>AI</a:t>
            </a:r>
            <a:r>
              <a:rPr lang="zh-CN" altLang="en-US" dirty="0"/>
              <a:t>机器人”的交互，输入问题，观察机器人的回复</a:t>
            </a:r>
          </a:p>
          <a:p>
            <a:pPr algn="l">
              <a:spcBef>
                <a:spcPts val="1000"/>
              </a:spcBef>
            </a:pPr>
            <a:r>
              <a:rPr lang="en-US" altLang="zh-CN" dirty="0"/>
              <a:t>4.</a:t>
            </a:r>
            <a:r>
              <a:rPr lang="zh-CN" altLang="en-US" dirty="0"/>
              <a:t>小组成员交流对话的过程，总结对话过程的优缺点，并思考总结“人机对话”与“人人对话”有何不同？</a:t>
            </a:r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1116505" y="2424916"/>
            <a:ext cx="691098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62C5DC"/>
                </a:solidFill>
              </a:rPr>
              <a:t>图灵测试：</a:t>
            </a:r>
            <a:r>
              <a:rPr dirty="0"/>
              <a:t>英国科学家图灵提出测试机器智能的方法：测试者与被测试者在隔开的情况下，通过一些装置（如键盘）向被测试者任意提问。经过5</a:t>
            </a:r>
            <a:r>
              <a:rPr sz="1000" dirty="0"/>
              <a:t> </a:t>
            </a:r>
            <a:r>
              <a:rPr dirty="0"/>
              <a:t>分钟问答后，如果测试者不会有多于70%</a:t>
            </a:r>
            <a:r>
              <a:rPr sz="1000" dirty="0"/>
              <a:t> </a:t>
            </a:r>
            <a:r>
              <a:rPr dirty="0"/>
              <a:t>的机会做出正确的区分，那么这台机器就通过了测试，</a:t>
            </a:r>
            <a:r>
              <a:rPr lang="zh-CN" altLang="en-US" dirty="0"/>
              <a:t>并被认为具有人类智能。</a:t>
            </a:r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770966" y="2142252"/>
            <a:ext cx="7476564" cy="291384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3639210" y="1346102"/>
            <a:ext cx="213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学习任务</a:t>
            </a:r>
            <a:endParaRPr lang="zh-CN" altLang="zh-CN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1119787" y="2043234"/>
            <a:ext cx="7521388" cy="25634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zh-CN" dirty="0"/>
              <a:t>    </a:t>
            </a:r>
            <a:r>
              <a:rPr lang="zh-CN" altLang="en-US" dirty="0"/>
              <a:t>阅读教科书第</a:t>
            </a:r>
            <a:r>
              <a:rPr lang="en-US" altLang="zh-CN" dirty="0"/>
              <a:t>133</a:t>
            </a:r>
            <a:r>
              <a:rPr lang="zh-CN" altLang="en-US" dirty="0"/>
              <a:t>页</a:t>
            </a:r>
            <a:r>
              <a:rPr lang="en-US" altLang="zh-CN" dirty="0"/>
              <a:t>“</a:t>
            </a:r>
            <a:r>
              <a:rPr lang="zh-CN" altLang="en-US" dirty="0"/>
              <a:t>体验探索</a:t>
            </a:r>
            <a:r>
              <a:rPr lang="en-US" altLang="zh-CN" dirty="0"/>
              <a:t>”</a:t>
            </a:r>
            <a:r>
              <a:rPr lang="zh-CN" altLang="en-US" dirty="0"/>
              <a:t>，从“三次人机对弈”读懂人工智能的过去、现在与未来，并完成以下任务：</a:t>
            </a:r>
          </a:p>
          <a:p>
            <a:pPr algn="just"/>
            <a:r>
              <a:rPr lang="zh-CN" altLang="en-US" dirty="0">
                <a:solidFill>
                  <a:srgbClr val="466E8C"/>
                </a:solidFill>
              </a:rPr>
              <a:t>    基本任务：</a:t>
            </a:r>
            <a:r>
              <a:rPr lang="zh-CN" altLang="en-US" dirty="0"/>
              <a:t>尝试梳理、归纳、总结本节学习内容，提交方式：</a:t>
            </a:r>
            <a:r>
              <a:rPr lang="en-US" altLang="zh-CN" dirty="0"/>
              <a:t>word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演示文稿</a:t>
            </a:r>
            <a:r>
              <a:rPr lang="en-US" altLang="zh-CN" dirty="0"/>
              <a:t>/</a:t>
            </a:r>
            <a:r>
              <a:rPr lang="zh-CN" altLang="en-US" dirty="0"/>
              <a:t>思维导图三种方式任选其一。 </a:t>
            </a:r>
          </a:p>
          <a:p>
            <a:pPr algn="just">
              <a:spcBef>
                <a:spcPts val="1000"/>
              </a:spcBef>
            </a:pPr>
            <a:r>
              <a:rPr lang="zh-CN" altLang="en-US" dirty="0">
                <a:solidFill>
                  <a:srgbClr val="466E8C"/>
                </a:solidFill>
              </a:rPr>
              <a:t>    拓展任务：</a:t>
            </a:r>
            <a:r>
              <a:rPr lang="zh-CN" altLang="en-US" dirty="0"/>
              <a:t>以“我国在人工智能发展方面的政策及取得的成就”为题制作</a:t>
            </a:r>
            <a:r>
              <a:rPr lang="zh-CN" altLang="en-US"/>
              <a:t>演示文稿。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2018740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3525" y="3140788"/>
            <a:ext cx="6878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0800000" flipH="1">
            <a:off x="285750" y="2318385"/>
            <a:ext cx="8488680" cy="39103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729111" y="1525018"/>
            <a:ext cx="1698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sz="3200" dirty="0"/>
              <a:t>调查</a:t>
            </a:r>
            <a:r>
              <a:rPr lang="en-US" altLang="zh-CN" sz="3200" dirty="0"/>
              <a:t>: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728980" y="2654300"/>
            <a:ext cx="4259580" cy="2194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kern="0" dirty="0">
                <a:sym typeface="+mn-ea"/>
              </a:rPr>
              <a:t>    </a:t>
            </a:r>
            <a:r>
              <a:rPr lang="zh-CN" altLang="en-US" kern="0" dirty="0">
                <a:sym typeface="+mn-ea"/>
              </a:rPr>
              <a:t>信息时代，</a:t>
            </a:r>
            <a:r>
              <a:rPr lang="zh-CN" altLang="en-US" dirty="0"/>
              <a:t>智能手机已经是我们生活与学习的必备物品之一。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kern="0" dirty="0">
                <a:sym typeface="+mn-ea"/>
              </a:rPr>
              <a:t>    为自己的手机设置了屏幕锁的同学请举手。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kern="0" dirty="0">
                <a:sym typeface="+mn-ea"/>
              </a:rPr>
              <a:t>    你设置的手机解锁方式是什么？</a:t>
            </a:r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34" y="2546985"/>
            <a:ext cx="3243353" cy="3023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  <p:sp>
        <p:nvSpPr>
          <p:cNvPr id="4" name="矩形 3"/>
          <p:cNvSpPr/>
          <p:nvPr/>
        </p:nvSpPr>
        <p:spPr>
          <a:xfrm>
            <a:off x="1044114" y="2617397"/>
            <a:ext cx="705678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指纹识别、面部识别都属于</a:t>
            </a:r>
            <a:r>
              <a:rPr lang="zh-CN" altLang="en-US" sz="2800" b="1" kern="0" dirty="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生物特征识别</a:t>
            </a: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，它们是</a:t>
            </a:r>
            <a:r>
              <a:rPr lang="zh-CN" altLang="en-US" sz="2800" b="1" kern="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人工智能</a:t>
            </a: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技术的重要研究领域。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976746" y="2142111"/>
            <a:ext cx="319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学习内容：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976755" y="2992120"/>
            <a:ext cx="5190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人工智能的概念与基本特征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产生与发展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764540" y="2226945"/>
            <a:ext cx="4690745" cy="349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思考：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sym typeface="+mn-ea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同学们印象中的人工智能是怎样的？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  2.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它为人类社会带来哪些帮助？</a:t>
            </a:r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85750" y="1819910"/>
            <a:ext cx="8488680" cy="47713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21" name="图片 1" descr="问号5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04" y="2081154"/>
            <a:ext cx="2824376" cy="352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  <p:sp>
        <p:nvSpPr>
          <p:cNvPr id="45" name="Text Placeholder 3"/>
          <p:cNvSpPr txBox="1"/>
          <p:nvPr/>
        </p:nvSpPr>
        <p:spPr>
          <a:xfrm>
            <a:off x="1132840" y="2762174"/>
            <a:ext cx="0" cy="76993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837690" y="2377999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352" name="Group 134"/>
          <p:cNvGrpSpPr/>
          <p:nvPr/>
        </p:nvGrpSpPr>
        <p:grpSpPr bwMode="auto">
          <a:xfrm>
            <a:off x="1736090" y="2943149"/>
            <a:ext cx="649288" cy="866775"/>
            <a:chOff x="3287425" y="1417883"/>
            <a:chExt cx="648499" cy="649042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01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3" name="Arc 72"/>
          <p:cNvSpPr/>
          <p:nvPr/>
        </p:nvSpPr>
        <p:spPr>
          <a:xfrm rot="19051047">
            <a:off x="2084388" y="1773797"/>
            <a:ext cx="1635125" cy="2182812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4" name="Arc 73"/>
          <p:cNvSpPr/>
          <p:nvPr/>
        </p:nvSpPr>
        <p:spPr>
          <a:xfrm rot="13500000" flipH="1">
            <a:off x="4049874" y="2745262"/>
            <a:ext cx="2182812" cy="1636713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5" name="Arc 74"/>
          <p:cNvSpPr/>
          <p:nvPr/>
        </p:nvSpPr>
        <p:spPr>
          <a:xfrm rot="19051047">
            <a:off x="6429693" y="1774432"/>
            <a:ext cx="1636712" cy="2182812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7359" name="矩形 2"/>
          <p:cNvSpPr>
            <a:spLocks noChangeArrowheads="1"/>
          </p:cNvSpPr>
          <p:nvPr/>
        </p:nvSpPr>
        <p:spPr bwMode="auto">
          <a:xfrm>
            <a:off x="289878" y="2997124"/>
            <a:ext cx="1395412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打开新闻软件，它的人工智能推荐系统会根据之前的阅读情况，推送教育类相关新闻。</a:t>
            </a:r>
          </a:p>
        </p:txBody>
      </p:sp>
      <p:sp>
        <p:nvSpPr>
          <p:cNvPr id="57360" name="矩形 36"/>
          <p:cNvSpPr>
            <a:spLocks noChangeArrowheads="1"/>
          </p:cNvSpPr>
          <p:nvPr/>
        </p:nvSpPr>
        <p:spPr bwMode="auto">
          <a:xfrm>
            <a:off x="2526665" y="2997124"/>
            <a:ext cx="1395413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打开地图软件，用语音输入目的地后，软件自动推荐</a:t>
            </a:r>
            <a:r>
              <a:rPr lang="en-US" altLang="zh-CN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</a:t>
            </a: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个方案，分别显示距离、时间和信号灯数量，可选择其中较为通畅的线路出行。</a:t>
            </a:r>
          </a:p>
        </p:txBody>
      </p:sp>
      <p:sp>
        <p:nvSpPr>
          <p:cNvPr id="57361" name="矩形 37"/>
          <p:cNvSpPr>
            <a:spLocks noChangeArrowheads="1"/>
          </p:cNvSpPr>
          <p:nvPr/>
        </p:nvSpPr>
        <p:spPr bwMode="auto">
          <a:xfrm>
            <a:off x="4588828" y="3043162"/>
            <a:ext cx="1395412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在学校的考勤机上指纹打卡。</a:t>
            </a:r>
          </a:p>
        </p:txBody>
      </p:sp>
      <p:sp>
        <p:nvSpPr>
          <p:cNvPr id="57362" name="矩形 40"/>
          <p:cNvSpPr>
            <a:spLocks noChangeArrowheads="1"/>
          </p:cNvSpPr>
          <p:nvPr/>
        </p:nvSpPr>
        <p:spPr bwMode="auto">
          <a:xfrm>
            <a:off x="6647815" y="3043162"/>
            <a:ext cx="139541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打开共享单车软件，扫码开锁骑行（其中的供需预测、规范停车等都应用了人工智能技术）。</a:t>
            </a:r>
          </a:p>
        </p:txBody>
      </p:sp>
      <p:sp>
        <p:nvSpPr>
          <p:cNvPr id="28" name="Rectangle 1027"/>
          <p:cNvSpPr txBox="1">
            <a:spLocks noChangeArrowheads="1"/>
          </p:cNvSpPr>
          <p:nvPr/>
        </p:nvSpPr>
        <p:spPr bwMode="auto">
          <a:xfrm>
            <a:off x="387985" y="1040130"/>
            <a:ext cx="5673090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dirty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平凡的一天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</p:txBody>
      </p:sp>
      <p:sp>
        <p:nvSpPr>
          <p:cNvPr id="3" name="Chevron 42"/>
          <p:cNvSpPr/>
          <p:nvPr/>
        </p:nvSpPr>
        <p:spPr>
          <a:xfrm>
            <a:off x="3958590" y="2478329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134"/>
          <p:cNvGrpSpPr/>
          <p:nvPr/>
        </p:nvGrpSpPr>
        <p:grpSpPr bwMode="auto">
          <a:xfrm>
            <a:off x="3856990" y="3043479"/>
            <a:ext cx="649288" cy="866775"/>
            <a:chOff x="3287425" y="1417883"/>
            <a:chExt cx="648499" cy="649042"/>
          </a:xfrm>
        </p:grpSpPr>
        <p:sp>
          <p:nvSpPr>
            <p:cNvPr id="5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02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" name="Chevron 42"/>
          <p:cNvSpPr/>
          <p:nvPr/>
        </p:nvSpPr>
        <p:spPr>
          <a:xfrm>
            <a:off x="6029960" y="2478329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134"/>
          <p:cNvGrpSpPr/>
          <p:nvPr/>
        </p:nvGrpSpPr>
        <p:grpSpPr bwMode="auto">
          <a:xfrm>
            <a:off x="5928360" y="3043479"/>
            <a:ext cx="649288" cy="866775"/>
            <a:chOff x="3287425" y="1417883"/>
            <a:chExt cx="648499" cy="649042"/>
          </a:xfrm>
        </p:grpSpPr>
        <p:sp>
          <p:nvSpPr>
            <p:cNvPr id="13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03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Chevron 42"/>
          <p:cNvSpPr/>
          <p:nvPr/>
        </p:nvSpPr>
        <p:spPr>
          <a:xfrm>
            <a:off x="8083550" y="2478964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34"/>
          <p:cNvGrpSpPr/>
          <p:nvPr/>
        </p:nvGrpSpPr>
        <p:grpSpPr bwMode="auto">
          <a:xfrm>
            <a:off x="7981950" y="3044114"/>
            <a:ext cx="649288" cy="866775"/>
            <a:chOff x="3287425" y="1417883"/>
            <a:chExt cx="648499" cy="649042"/>
          </a:xfrm>
        </p:grpSpPr>
        <p:sp>
          <p:nvSpPr>
            <p:cNvPr id="17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04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  <p:sp>
        <p:nvSpPr>
          <p:cNvPr id="28" name="Rectangle 1027"/>
          <p:cNvSpPr txBox="1">
            <a:spLocks noChangeArrowheads="1"/>
          </p:cNvSpPr>
          <p:nvPr/>
        </p:nvSpPr>
        <p:spPr bwMode="auto">
          <a:xfrm>
            <a:off x="387985" y="1040130"/>
            <a:ext cx="5673090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dirty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平凡的一天</a:t>
            </a:r>
          </a:p>
        </p:txBody>
      </p:sp>
      <p:sp>
        <p:nvSpPr>
          <p:cNvPr id="8" name="Text Placeholder 3"/>
          <p:cNvSpPr txBox="1"/>
          <p:nvPr/>
        </p:nvSpPr>
        <p:spPr>
          <a:xfrm>
            <a:off x="1047750" y="2616759"/>
            <a:ext cx="0" cy="76993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9" name="Chevron 42"/>
          <p:cNvSpPr/>
          <p:nvPr/>
        </p:nvSpPr>
        <p:spPr>
          <a:xfrm>
            <a:off x="1752600" y="2232584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34"/>
          <p:cNvGrpSpPr/>
          <p:nvPr/>
        </p:nvGrpSpPr>
        <p:grpSpPr bwMode="auto">
          <a:xfrm>
            <a:off x="1651000" y="2797734"/>
            <a:ext cx="649288" cy="866775"/>
            <a:chOff x="3287425" y="1417883"/>
            <a:chExt cx="648499" cy="649042"/>
          </a:xfrm>
        </p:grpSpPr>
        <p:sp>
          <p:nvSpPr>
            <p:cNvPr id="20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05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2" name="Arc 73"/>
          <p:cNvSpPr/>
          <p:nvPr/>
        </p:nvSpPr>
        <p:spPr>
          <a:xfrm rot="13500000" flipH="1">
            <a:off x="3926286" y="4761591"/>
            <a:ext cx="2182812" cy="1636713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204788" y="2851709"/>
            <a:ext cx="1395412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打开语音输入，利用人工智能的语音识别技术完成一篇工作计划。</a:t>
            </a:r>
          </a:p>
        </p:txBody>
      </p:sp>
      <p:sp>
        <p:nvSpPr>
          <p:cNvPr id="24" name="矩形 36"/>
          <p:cNvSpPr>
            <a:spLocks noChangeArrowheads="1"/>
          </p:cNvSpPr>
          <p:nvPr/>
        </p:nvSpPr>
        <p:spPr bwMode="auto">
          <a:xfrm>
            <a:off x="2441575" y="2851709"/>
            <a:ext cx="139541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阅读时遇到不懂的英文单词，利用在线翻译将其译成中文（人工智能技术的机器翻译）。</a:t>
            </a:r>
          </a:p>
        </p:txBody>
      </p:sp>
      <p:sp>
        <p:nvSpPr>
          <p:cNvPr id="25" name="矩形 37"/>
          <p:cNvSpPr>
            <a:spLocks noChangeArrowheads="1"/>
          </p:cNvSpPr>
          <p:nvPr/>
        </p:nvSpPr>
        <p:spPr bwMode="auto">
          <a:xfrm>
            <a:off x="4503738" y="2897747"/>
            <a:ext cx="1395412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想知道路边盛开的鲜花是什么，打开识图软件，拍照上传，很快人工智能图像识别算法识别出花的名字，并显示出详细的介绍。</a:t>
            </a:r>
          </a:p>
        </p:txBody>
      </p:sp>
      <p:sp>
        <p:nvSpPr>
          <p:cNvPr id="26" name="矩形 40"/>
          <p:cNvSpPr>
            <a:spLocks noChangeArrowheads="1"/>
          </p:cNvSpPr>
          <p:nvPr/>
        </p:nvSpPr>
        <p:spPr bwMode="auto">
          <a:xfrm>
            <a:off x="6562725" y="2897747"/>
            <a:ext cx="1395413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800" b="1" kern="0" dirty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打开邮件系统时，基于人工智能的反垃圾邮件算法已经屏蔽了几封垃圾邮件。</a:t>
            </a:r>
          </a:p>
        </p:txBody>
      </p:sp>
      <p:sp>
        <p:nvSpPr>
          <p:cNvPr id="27" name="Chevron 42"/>
          <p:cNvSpPr/>
          <p:nvPr/>
        </p:nvSpPr>
        <p:spPr>
          <a:xfrm>
            <a:off x="3844290" y="2232584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134"/>
          <p:cNvGrpSpPr/>
          <p:nvPr/>
        </p:nvGrpSpPr>
        <p:grpSpPr bwMode="auto">
          <a:xfrm>
            <a:off x="3742690" y="2797734"/>
            <a:ext cx="649288" cy="866775"/>
            <a:chOff x="3287425" y="1417883"/>
            <a:chExt cx="648499" cy="649042"/>
          </a:xfrm>
        </p:grpSpPr>
        <p:sp>
          <p:nvSpPr>
            <p:cNvPr id="30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06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2" name="Chevron 42"/>
          <p:cNvSpPr/>
          <p:nvPr/>
        </p:nvSpPr>
        <p:spPr>
          <a:xfrm>
            <a:off x="5894705" y="2233219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134"/>
          <p:cNvGrpSpPr/>
          <p:nvPr/>
        </p:nvGrpSpPr>
        <p:grpSpPr bwMode="auto">
          <a:xfrm>
            <a:off x="5793105" y="2798369"/>
            <a:ext cx="649288" cy="866775"/>
            <a:chOff x="3287425" y="1417883"/>
            <a:chExt cx="648499" cy="649042"/>
          </a:xfrm>
        </p:grpSpPr>
        <p:sp>
          <p:nvSpPr>
            <p:cNvPr id="34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07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Chevron 42"/>
          <p:cNvSpPr/>
          <p:nvPr/>
        </p:nvSpPr>
        <p:spPr>
          <a:xfrm>
            <a:off x="7928610" y="2233854"/>
            <a:ext cx="688975" cy="199707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134"/>
          <p:cNvGrpSpPr/>
          <p:nvPr/>
        </p:nvGrpSpPr>
        <p:grpSpPr bwMode="auto">
          <a:xfrm>
            <a:off x="7827010" y="2799004"/>
            <a:ext cx="649288" cy="866775"/>
            <a:chOff x="3287425" y="1417883"/>
            <a:chExt cx="648499" cy="649042"/>
          </a:xfrm>
        </p:grpSpPr>
        <p:sp>
          <p:nvSpPr>
            <p:cNvPr id="38" name="Oval 4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Oval 50"/>
            <p:cNvSpPr>
              <a:spLocks noChangeAspect="1"/>
            </p:cNvSpPr>
            <p:nvPr/>
          </p:nvSpPr>
          <p:spPr>
            <a:xfrm>
              <a:off x="3361947" y="1492773"/>
              <a:ext cx="499454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08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0" name="Arc 72"/>
          <p:cNvSpPr/>
          <p:nvPr/>
        </p:nvSpPr>
        <p:spPr>
          <a:xfrm rot="19051047">
            <a:off x="2084388" y="1773797"/>
            <a:ext cx="1635125" cy="2182812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1" name="Arc 74"/>
          <p:cNvSpPr/>
          <p:nvPr/>
        </p:nvSpPr>
        <p:spPr>
          <a:xfrm rot="19051047">
            <a:off x="6429693" y="1774432"/>
            <a:ext cx="1636712" cy="2182812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0800000" flipH="1">
            <a:off x="285750" y="1819910"/>
            <a:ext cx="8488680" cy="429260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 bwMode="auto">
          <a:xfrm>
            <a:off x="991235" y="2159000"/>
            <a:ext cx="7077710" cy="3321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400" dirty="0"/>
              <a:t>    </a:t>
            </a:r>
            <a:r>
              <a:rPr lang="zh-CN" altLang="en-US" sz="2400" dirty="0">
                <a:sym typeface="+mn-ea"/>
              </a:rPr>
              <a:t>人工智能技术已不仅存在于科幻小说电影之中，语音识别、图像识别、机器翻译和智能推荐等人工智能技术早已渗透到生活中的点滴细节，并将深刻影响和改变我们未来的生活。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   现在，人工智能越来越多地进入各行各业，智慧学校、智能家居、智能汽车、智能医疗和智能交通等，已经实实在在地来到了我们身边。</a:t>
            </a:r>
          </a:p>
        </p:txBody>
      </p:sp>
      <p:sp>
        <p:nvSpPr>
          <p:cNvPr id="3" name="矩形 2"/>
          <p:cNvSpPr/>
          <p:nvPr/>
        </p:nvSpPr>
        <p:spPr>
          <a:xfrm>
            <a:off x="190917" y="319334"/>
            <a:ext cx="68788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4.1.1 人工智能的产生与发展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731</Words>
  <Application>Microsoft Office PowerPoint</Application>
  <PresentationFormat>全屏显示(4:3)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微软雅黑</vt:lpstr>
      <vt:lpstr>Times New Roman</vt:lpstr>
      <vt:lpstr>Calibri</vt:lpstr>
      <vt:lpstr>楷体_GB2312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124</cp:revision>
  <dcterms:created xsi:type="dcterms:W3CDTF">2019-04-15T01:46:00Z</dcterms:created>
  <dcterms:modified xsi:type="dcterms:W3CDTF">2019-08-22T06:45:01Z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