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8" r:id="rId3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21"/>
    </p:embeddedFont>
    <p:embeddedFont>
      <p:font typeface="微软雅黑" panose="020B0503020204020204" charset="-122"/>
      <p:regular r:id="rId22"/>
    </p:embeddedFont>
    <p:embeddedFont>
      <p:font typeface="Calibri Light" panose="020F0302020204030204" charset="0"/>
      <p:regular r:id="rId23"/>
      <p:italic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2271" autoAdjust="0"/>
  </p:normalViewPr>
  <p:slideViewPr>
    <p:cSldViewPr snapToGrid="0" showGuides="1">
      <p:cViewPr varScale="1">
        <p:scale>
          <a:sx n="100" d="100"/>
          <a:sy n="100" d="100"/>
        </p:scale>
        <p:origin x="1392" y="90"/>
      </p:cViewPr>
      <p:guideLst>
        <p:guide orient="horz" pos="2108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&#36890;&#36807;Python&#32534;&#31243;&#35843;&#29992;&#22270;&#28789;&#26426;&#22120;&#20154;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2285" y="2681605"/>
            <a:ext cx="3830320" cy="337185"/>
          </a:xfrm>
          <a:prstGeom prst="rect">
            <a:avLst/>
          </a:prstGeom>
          <a:solidFill>
            <a:srgbClr val="62C5DC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总结：</a:t>
            </a:r>
            <a:r>
              <a:rPr lang="zh-CN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编程调用平台中的智能工具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过程</a:t>
            </a:r>
            <a:endParaRPr lang="zh-CN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2285" y="3692177"/>
            <a:ext cx="1276208" cy="1015663"/>
          </a:xfrm>
          <a:prstGeom prst="rect">
            <a:avLst/>
          </a:prstGeom>
          <a:solidFill>
            <a:srgbClr val="FFABAB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/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请求方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zh-CN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56564" y="3369861"/>
            <a:ext cx="1230799" cy="1569660"/>
          </a:xfrm>
          <a:prstGeom prst="rect">
            <a:avLst/>
          </a:prstGeom>
          <a:solidFill>
            <a:srgbClr val="FFABAB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智能聊天服务器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08014" y="4018658"/>
            <a:ext cx="479271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108014" y="4385666"/>
            <a:ext cx="479271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25805" y="3496748"/>
            <a:ext cx="395713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发送请求，比如“你好”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58677" y="4500443"/>
            <a:ext cx="274844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返回“智能回复”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2" name="椭圆形标注 41"/>
          <p:cNvSpPr/>
          <p:nvPr/>
        </p:nvSpPr>
        <p:spPr>
          <a:xfrm>
            <a:off x="4752975" y="2440705"/>
            <a:ext cx="3534388" cy="733465"/>
          </a:xfrm>
          <a:prstGeom prst="wedgeEllipseCallout">
            <a:avLst>
              <a:gd name="adj1" fmla="val 27161"/>
              <a:gd name="adj2" fmla="val 73759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智能聊天平台的地址</a:t>
            </a:r>
            <a:endParaRPr lang="en-US" altLang="zh-CN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2.apikey</a:t>
            </a:r>
            <a:endParaRPr lang="zh-CN" altLang="en-US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2286" y="5145459"/>
            <a:ext cx="7545078" cy="1198880"/>
          </a:xfrm>
          <a:prstGeom prst="rect">
            <a:avLst/>
          </a:prstGeom>
          <a:solidFill>
            <a:srgbClr val="62C5DC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charset="-122"/>
                <a:ea typeface="楷体_GB2312" panose="02010609030101010101" pitchFamily="49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楷体_GB2312" panose="02010609030101010101" pitchFamily="49" charset="-122"/>
              </a:rPr>
              <a:t>a</a:t>
            </a:r>
            <a:r>
              <a:rPr lang="zh-CN" altLang="en-US" sz="2000" dirty="0" smtClean="0">
                <a:latin typeface="楷体_GB2312" panose="02010609030101010101" pitchFamily="49" charset="-122"/>
              </a:rPr>
              <a:t>pikey：到</a:t>
            </a:r>
            <a:r>
              <a:rPr lang="zh-CN" altLang="en-US" sz="2000" dirty="0">
                <a:latin typeface="楷体_GB2312" panose="02010609030101010101" pitchFamily="49" charset="-122"/>
              </a:rPr>
              <a:t>聊天机器人平台上注册账号并创建一个机器人，从而获得这个机器人服务的应用程序的接口地址，应用程序只要调用这个接口就可以获得相应的服务。</a:t>
            </a:r>
            <a:endParaRPr lang="zh-CN" altLang="en-US" sz="2000" dirty="0">
              <a:latin typeface="楷体_GB2312" panose="02010609030101010101" pitchFamily="49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36831" y="1033927"/>
            <a:ext cx="774020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活动探究二：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编程调用平台中的智能工具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07206" y="1836379"/>
            <a:ext cx="6529589" cy="566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步骤二：通过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编程调用平台中的智能工具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60486" y="1173474"/>
            <a:ext cx="774020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实践活动：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“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微信值守机器人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”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对话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74659" y="2242466"/>
            <a:ext cx="2735916" cy="2123346"/>
          </a:xfrm>
          <a:prstGeom prst="roundRect">
            <a:avLst/>
          </a:prstGeom>
          <a:noFill/>
          <a:ln>
            <a:solidFill>
              <a:srgbClr val="466E8C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3632" y="1946432"/>
            <a:ext cx="4698627" cy="27475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823631" y="4816800"/>
            <a:ext cx="7586943" cy="1652613"/>
          </a:xfrm>
          <a:prstGeom prst="round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思考：</a:t>
            </a:r>
            <a:endParaRPr lang="en-US" altLang="zh-CN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机器人的回答与自己的回答有何不同，它能取代自己吗？</a:t>
            </a:r>
            <a:endParaRPr lang="zh-CN" altLang="zh-CN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你没有告诉好友时，一段对话后，询问好友，看他是否知道是机器人在和他对话。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6317" y="2608756"/>
            <a:ext cx="2557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charset="-122"/>
                <a:ea typeface="楷体_GB2312" panose="02010609030101010101" pitchFamily="49" charset="-122"/>
              </a:rPr>
              <a:t>将程序补充完整后运行，思考这段小程序实现了一个什么功能？与活动探究二有什么区别？</a:t>
            </a:r>
            <a:endParaRPr lang="zh-CN" altLang="en-US" b="1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04003" y="1093258"/>
            <a:ext cx="7637172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总结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: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通过编程开发智能工具的一般方法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102" y="3091492"/>
            <a:ext cx="3393587" cy="566671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关键点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向网络服务发送请求</a:t>
            </a:r>
            <a:endParaRPr lang="zh-CN" altLang="zh-CN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102" y="4355410"/>
            <a:ext cx="3393587" cy="5666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关键点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关联机器人平台账号</a:t>
            </a:r>
            <a:endParaRPr lang="zh-CN" altLang="zh-CN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2102" y="5619327"/>
            <a:ext cx="3393588" cy="5666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关键点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返回服务</a:t>
            </a:r>
            <a:endParaRPr lang="zh-CN" altLang="zh-CN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44829" y="2037750"/>
            <a:ext cx="2112135" cy="45076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引入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76358" y="2351672"/>
            <a:ext cx="63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50605" y="3461223"/>
            <a:ext cx="664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50605" y="4753045"/>
            <a:ext cx="664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50605" y="6002291"/>
            <a:ext cx="664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677800" y="1907533"/>
            <a:ext cx="3078050" cy="901521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程序需要调用相应的模块用于与网络平台服务器交互。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677800" y="2962166"/>
            <a:ext cx="4117890" cy="1094013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通过一个网络服务的网址发送请求，一般网络服务提供商都会提供相应封装好的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模块进行网络服务调用。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77800" y="4226084"/>
            <a:ext cx="4117890" cy="1079341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首先要注册机器人平台账号获取</a:t>
            </a:r>
            <a:r>
              <a:rPr lang="en-US" altLang="zh-CN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apikey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，作用是与平台机器人服务进行认证和对接。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77800" y="5475330"/>
            <a:ext cx="2446990" cy="901521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返回所调用的服务。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98781" y="2970459"/>
            <a:ext cx="662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 l="13614" t="12376" r="1444" b="10967"/>
          <a:stretch>
            <a:fillRect/>
          </a:stretch>
        </p:blipFill>
        <p:spPr>
          <a:xfrm>
            <a:off x="440690" y="1218565"/>
            <a:ext cx="8262620" cy="419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9808" y="1374709"/>
            <a:ext cx="430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利用智能工具解决问题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t="10343"/>
          <a:stretch>
            <a:fillRect/>
          </a:stretch>
        </p:blipFill>
        <p:spPr>
          <a:xfrm>
            <a:off x="483235" y="2522855"/>
            <a:ext cx="8131810" cy="28403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9808" y="1457000"/>
            <a:ext cx="430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利用智能工具解决问题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2578" y="2538147"/>
            <a:ext cx="6840071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人为一组，共同探究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利用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百度人工智能开放平台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人脸会场签到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功能，实现人脸识别签到。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1.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讨论人脸签到相比其他签到方式的优势与不足。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2.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人脸识别还可以应用于哪些应用场景？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636494" y="2375123"/>
            <a:ext cx="7707291" cy="317402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2670" y="1280251"/>
            <a:ext cx="774020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活动探究二：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编程调用平台中的智能工具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9709" y="2096147"/>
            <a:ext cx="5617510" cy="566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步骤一：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登陆图灵机器人网站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,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创建一个机器人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171190"/>
            <a:ext cx="7006590" cy="3263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5796909" y="2881861"/>
            <a:ext cx="2696909" cy="2467322"/>
          </a:xfrm>
          <a:prstGeom prst="roundRect">
            <a:avLst/>
          </a:prstGeom>
          <a:solidFill>
            <a:srgbClr val="466E8C"/>
          </a:solidFill>
          <a:ln>
            <a:solidFill>
              <a:srgbClr val="466E8C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3560" y="3078785"/>
            <a:ext cx="252487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观察页面内容中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apikey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的数据与其他组员创建的数据是否相同？</a:t>
            </a:r>
            <a:r>
              <a:rPr lang="zh-CN" altLang="zh-CN" sz="2000" b="1" dirty="0">
                <a:solidFill>
                  <a:srgbClr val="FFC000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思考为什么会出现这种情况。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36831" y="1033927"/>
            <a:ext cx="774020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活动探究二：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编程调用平台中的智能工具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3064" y="1836379"/>
            <a:ext cx="6529589" cy="566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步骤二：通过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Python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编程调用平台中的智能工具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244" y="2797056"/>
            <a:ext cx="4986979" cy="345654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4515079" y="3016686"/>
            <a:ext cx="2110255" cy="1215882"/>
          </a:xfrm>
          <a:prstGeom prst="roundRect">
            <a:avLst/>
          </a:prstGeom>
          <a:solidFill>
            <a:srgbClr val="466E8C"/>
          </a:solidFill>
          <a:ln>
            <a:solidFill>
              <a:srgbClr val="466E8C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参考微课将程序补充完整并运行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9189" y="4671369"/>
            <a:ext cx="2968581" cy="1170940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【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小组讨论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】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charset="-122"/>
                <a:ea typeface="楷体_GB2312" panose="02010609030101010101" pitchFamily="49" charset="-122"/>
              </a:rPr>
              <a:t>你认为本段程序中最核心的是哪部分？为什么？</a:t>
            </a:r>
            <a:endParaRPr lang="zh-CN" altLang="en-US" b="1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pic>
        <p:nvPicPr>
          <p:cNvPr id="3" name="图片 2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1410970"/>
            <a:ext cx="7185660" cy="4053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4800" y="5686425"/>
            <a:ext cx="4055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b="1" dirty="0">
                <a:latin typeface="微软雅黑" panose="020B0503020204020204" charset="-122"/>
                <a:ea typeface="楷体_GB2312" panose="02010609030101010101" pitchFamily="49" charset="-122"/>
              </a:rPr>
              <a:t>请在幻灯片播放模式下观看视频</a:t>
            </a:r>
            <a:endParaRPr lang="zh-CN" altLang="zh-CN" sz="2000" b="1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36831" y="1033927"/>
            <a:ext cx="774020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活动探究二：</a:t>
            </a:r>
            <a:r>
              <a:rPr lang="zh-CN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编程调用平台中的智能工具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3064" y="1836379"/>
            <a:ext cx="6529589" cy="566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步骤二：通过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Python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编程调用平台中的智能工具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3679" y="227259"/>
            <a:ext cx="6620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 利用智能工具解决问题 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6065" y="4614545"/>
            <a:ext cx="17964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 requests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03365" y="4442460"/>
            <a:ext cx="2374265" cy="1216025"/>
          </a:xfrm>
          <a:prstGeom prst="roundRect">
            <a:avLst/>
          </a:prstGeom>
          <a:solidFill>
            <a:srgbClr val="466E8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结合教科书，思考括号中应填写的内容。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38325" y="3177540"/>
            <a:ext cx="1043940" cy="551815"/>
          </a:xfrm>
          <a:prstGeom prst="roundRect">
            <a:avLst/>
          </a:prstGeom>
          <a:noFill/>
          <a:ln w="19050">
            <a:solidFill>
              <a:srgbClr val="62C5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下订单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7020" y="3263900"/>
            <a:ext cx="1477010" cy="368300"/>
          </a:xfrm>
          <a:prstGeom prst="rect">
            <a:avLst/>
          </a:prstGeom>
          <a:solidFill>
            <a:srgbClr val="62C5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订外卖过程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51350" y="2828290"/>
            <a:ext cx="1821180" cy="551815"/>
          </a:xfrm>
          <a:prstGeom prst="roundRect">
            <a:avLst/>
          </a:prstGeom>
          <a:noFill/>
          <a:ln w="19050">
            <a:solidFill>
              <a:srgbClr val="62C5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去哪个饭店？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51350" y="3722370"/>
            <a:ext cx="1821180" cy="551815"/>
          </a:xfrm>
          <a:prstGeom prst="roundRect">
            <a:avLst/>
          </a:prstGeom>
          <a:noFill/>
          <a:ln w="19050">
            <a:solidFill>
              <a:srgbClr val="62C5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要什么菜？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172585" y="3170555"/>
            <a:ext cx="231140" cy="725170"/>
          </a:xfrm>
          <a:prstGeom prst="leftBrace">
            <a:avLst/>
          </a:prstGeom>
          <a:ln>
            <a:solidFill>
              <a:srgbClr val="62C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楷体_GB2312" panose="0201060903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882265" y="3516630"/>
            <a:ext cx="1154430" cy="0"/>
          </a:xfrm>
          <a:prstGeom prst="straightConnector1">
            <a:avLst/>
          </a:prstGeom>
          <a:ln w="28575">
            <a:solidFill>
              <a:srgbClr val="62C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283710" y="5334000"/>
            <a:ext cx="2094865" cy="551815"/>
          </a:xfrm>
          <a:prstGeom prst="roundRect">
            <a:avLst/>
          </a:prstGeom>
          <a:noFill/>
          <a:ln w="19050">
            <a:solidFill>
              <a:srgbClr val="62C5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饭店做好菜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715895" y="5699760"/>
            <a:ext cx="1109980" cy="4445"/>
          </a:xfrm>
          <a:prstGeom prst="straightConnector1">
            <a:avLst/>
          </a:prstGeom>
          <a:ln w="28575">
            <a:solidFill>
              <a:srgbClr val="62C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07465" y="5424170"/>
            <a:ext cx="1324610" cy="551815"/>
          </a:xfrm>
          <a:prstGeom prst="roundRect">
            <a:avLst/>
          </a:prstGeom>
          <a:noFill/>
          <a:ln w="19050">
            <a:solidFill>
              <a:srgbClr val="62C5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用户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7020" y="3803650"/>
            <a:ext cx="1478280" cy="9232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charset="-122"/>
                <a:ea typeface="楷体_GB2312" panose="02010609030101010101" pitchFamily="49" charset="-122"/>
              </a:rPr>
              <a:t>编程调用平台中的智能工具</a:t>
            </a:r>
            <a:r>
              <a:rPr lang="zh-CN" altLang="en-US" dirty="0">
                <a:latin typeface="微软雅黑" panose="020B0503020204020204" charset="-122"/>
                <a:ea typeface="楷体_GB2312" panose="02010609030101010101" pitchFamily="49" charset="-122"/>
              </a:rPr>
              <a:t>过程</a:t>
            </a:r>
            <a:endParaRPr lang="zh-CN" altLang="zh-CN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64030" y="3874135"/>
            <a:ext cx="291655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charset="-122"/>
                <a:ea typeface="楷体_GB2312" panose="02010609030101010101" pitchFamily="49" charset="-122"/>
              </a:rPr>
              <a:t>(                        )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24600" y="2948940"/>
            <a:ext cx="285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楷体_GB2312" panose="02010609030101010101" pitchFamily="49" charset="-122"/>
              </a:rPr>
              <a:t>(                                   )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0155" y="3803650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楷体_GB2312" panose="02010609030101010101" pitchFamily="49" charset="-122"/>
              </a:rPr>
              <a:t>(             ) 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18610" y="611378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楷体_GB2312" panose="02010609030101010101" pitchFamily="49" charset="-122"/>
              </a:rPr>
              <a:t>(                        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楷体_GB2312" panose="02010609030101010101" pitchFamily="49" charset="-122"/>
              </a:rPr>
              <a:t>)</a:t>
            </a:r>
            <a:endParaRPr lang="zh-CN" altLang="en-US" dirty="0"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82265" y="5749925"/>
            <a:ext cx="12585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 reply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7475" y="5227320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66E8C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466E8C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快递员</a:t>
            </a:r>
            <a:endParaRPr lang="zh-CN" altLang="en-US" b="1" dirty="0">
              <a:solidFill>
                <a:srgbClr val="466E8C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330825" y="4344035"/>
            <a:ext cx="11430" cy="911225"/>
          </a:xfrm>
          <a:prstGeom prst="straightConnector1">
            <a:avLst/>
          </a:prstGeom>
          <a:ln w="28575">
            <a:solidFill>
              <a:srgbClr val="62C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36360" y="297815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  <a:sym typeface="+mn-ea"/>
              </a:rPr>
              <a:t>智能聊天平台网站地址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2715" y="3796665"/>
            <a:ext cx="886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  <a:sym typeface="+mn-ea"/>
              </a:rPr>
              <a:t>apikey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56100" y="597598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  <a:sym typeface="+mn-ea"/>
              </a:rPr>
              <a:t>调用了相应的服务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楷体_GB2312" panose="02010609030101010101" pitchFamily="49" charset="-122"/>
              <a:sym typeface="+mn-ea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  <a:sym typeface="+mn-ea"/>
              </a:rPr>
              <a:t>完成数据处理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01520" y="389572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楷体_GB2312" panose="02010609030101010101" pitchFamily="49" charset="-122"/>
                <a:sym typeface="+mn-ea"/>
              </a:rPr>
              <a:t>发送数据请求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tags/tag1.xml><?xml version="1.0" encoding="utf-8"?>
<p:tagLst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1259</Words>
  <Application>WPS 演示</Application>
  <PresentationFormat>全屏显示(4:3)</PresentationFormat>
  <Paragraphs>159</Paragraphs>
  <Slides>13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楷体_GB2312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朱敬文</cp:lastModifiedBy>
  <cp:revision>157</cp:revision>
  <dcterms:created xsi:type="dcterms:W3CDTF">2019-04-15T01:46:00Z</dcterms:created>
  <dcterms:modified xsi:type="dcterms:W3CDTF">2020-07-10T10:44:06Z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