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68" r:id="rId2"/>
    <p:sldId id="257" r:id="rId3"/>
    <p:sldId id="259" r:id="rId4"/>
    <p:sldId id="273" r:id="rId5"/>
    <p:sldId id="296" r:id="rId6"/>
    <p:sldId id="274" r:id="rId7"/>
    <p:sldId id="275" r:id="rId8"/>
    <p:sldId id="276" r:id="rId9"/>
    <p:sldId id="281" r:id="rId10"/>
    <p:sldId id="264" r:id="rId11"/>
    <p:sldId id="282" r:id="rId12"/>
    <p:sldId id="266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1" r:id="rId21"/>
    <p:sldId id="290" r:id="rId22"/>
    <p:sldId id="263" r:id="rId23"/>
  </p:sldIdLst>
  <p:sldSz cx="9144000" cy="6858000" type="screen4x3"/>
  <p:notesSz cx="6858000" cy="9144000"/>
  <p:embeddedFontLst>
    <p:embeddedFont>
      <p:font typeface="Bauhaus 93" panose="04030905020B02020C02" pitchFamily="82" charset="0"/>
      <p:regular r:id="rId25"/>
    </p:embeddedFont>
    <p:embeddedFont>
      <p:font typeface="华文行楷" panose="02010800040101010101" pitchFamily="2" charset="-122"/>
      <p:regular r:id="rId26"/>
    </p:embeddedFont>
    <p:embeddedFont>
      <p:font typeface="华文彩云" panose="02010800040101010101" pitchFamily="2" charset="-122"/>
      <p:regular r:id="rId27"/>
    </p:embeddedFont>
    <p:embeddedFont>
      <p:font typeface="微软雅黑" panose="020B0503020204020204" pitchFamily="34" charset="-122"/>
      <p:regular r:id="rId28"/>
      <p:bold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92">
          <p15:clr>
            <a:srgbClr val="A4A3A4"/>
          </p15:clr>
        </p15:guide>
        <p15:guide id="2" pos="295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杨聪晖" initials="杨聪晖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C5DC"/>
    <a:srgbClr val="466E8C"/>
    <a:srgbClr val="7BA9CA"/>
    <a:srgbClr val="F2F2F2"/>
    <a:srgbClr val="508EFF"/>
    <a:srgbClr val="BB9F7A"/>
    <a:srgbClr val="649788"/>
    <a:srgbClr val="1F4E79"/>
    <a:srgbClr val="2683C6"/>
    <a:srgbClr val="043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6318" autoAdjust="0"/>
  </p:normalViewPr>
  <p:slideViewPr>
    <p:cSldViewPr snapToGrid="0" showGuides="1">
      <p:cViewPr>
        <p:scale>
          <a:sx n="100" d="100"/>
          <a:sy n="100" d="100"/>
        </p:scale>
        <p:origin x="-1140" y="-234"/>
      </p:cViewPr>
      <p:guideLst>
        <p:guide orient="horz" pos="2092"/>
        <p:guide pos="29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9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 cstate="print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0.png"/><Relationship Id="rId4" Type="http://schemas.openxmlformats.org/officeDocument/2006/relationships/hyperlink" Target="../&#20154;&#33080;&#35782;&#21035;&#36830;&#32447;&#39064;.hhtx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11" Type="http://schemas.openxmlformats.org/officeDocument/2006/relationships/hyperlink" Target="student/4&#20154;&#33080;&#27880;&#20876;-&#23398;&#29983;&#29992;.py" TargetMode="External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hyperlink" Target="code/&#20154;&#33080;&#25628;&#32034;-&#23398;&#29983;&#29992;.py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14.png"/><Relationship Id="rId11" Type="http://schemas.openxmlformats.org/officeDocument/2006/relationships/hyperlink" Target="student/4&#20154;&#33080;&#27880;&#20876;-&#23398;&#29983;&#29992;.py" TargetMode="External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hyperlink" Target="code/&#20154;&#33080;&#25628;&#32034;-&#23398;&#29983;&#29992;.p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student/1&#20851;&#38190;&#28857;&#26816;&#27979;-&#23398;&#29983;&#29992;.py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student/2&#20154;&#33080;&#27604;&#23545;-&#23398;&#29983;&#29992;.py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15" y="-61612"/>
            <a:ext cx="9401398" cy="696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 rot="10800000" flipH="1">
            <a:off x="232996" y="18551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PA_库_文本框 5"/>
          <p:cNvSpPr txBox="1"/>
          <p:nvPr>
            <p:custDataLst>
              <p:tags r:id="rId1"/>
            </p:custDataLst>
          </p:nvPr>
        </p:nvSpPr>
        <p:spPr>
          <a:xfrm>
            <a:off x="1837457" y="2358190"/>
            <a:ext cx="5915648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dist"/>
            <a:r>
              <a:rPr lang="zh-CN" altLang="en-US" sz="4000" b="1" dirty="0">
                <a:solidFill>
                  <a:srgbClr val="466E8C"/>
                </a:solidFill>
                <a:latin typeface="华文行楷" panose="02010800040101010101" charset="-122"/>
                <a:ea typeface="楷体_GB2312" panose="02010609030101010101" pitchFamily="49" charset="-122"/>
              </a:rPr>
              <a:t>还能认识你吗</a:t>
            </a:r>
            <a:r>
              <a:rPr lang="zh-CN" altLang="en-US" sz="4000" b="1" dirty="0">
                <a:solidFill>
                  <a:srgbClr val="466E8C"/>
                </a:solidFill>
                <a:latin typeface="微软雅黑" panose="020B0503020204020204" charset="-122"/>
                <a:ea typeface="楷体_GB2312" panose="02010609030101010101" pitchFamily="49" charset="-122"/>
              </a:rPr>
              <a:t>？</a:t>
            </a:r>
          </a:p>
        </p:txBody>
      </p:sp>
      <p:sp>
        <p:nvSpPr>
          <p:cNvPr id="8" name="PA_库_文本框 6"/>
          <p:cNvSpPr txBox="1"/>
          <p:nvPr>
            <p:custDataLst>
              <p:tags r:id="rId2"/>
            </p:custDataLst>
          </p:nvPr>
        </p:nvSpPr>
        <p:spPr>
          <a:xfrm>
            <a:off x="2218793" y="3441502"/>
            <a:ext cx="4706412" cy="1076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dist"/>
            <a:r>
              <a:rPr lang="en-US" altLang="zh-CN" sz="3200" b="1" dirty="0">
                <a:solidFill>
                  <a:schemeClr val="tx1"/>
                </a:solidFill>
                <a:latin typeface="Calibri" panose="020F0502020204030204" charset="0"/>
                <a:ea typeface="楷体_GB2312" panose="02010609030101010101" pitchFamily="49" charset="-122"/>
                <a:cs typeface="Calibri" panose="020F0502020204030204" charset="0"/>
              </a:rPr>
              <a:t>changes</a:t>
            </a:r>
          </a:p>
          <a:p>
            <a:pPr algn="dist"/>
            <a:r>
              <a:rPr lang="zh-CN" altLang="en-US" sz="3200" b="1" dirty="0">
                <a:solidFill>
                  <a:schemeClr val="tx1"/>
                </a:solidFill>
                <a:latin typeface="Bauhaus 93" panose="04030905020B02020C02" pitchFamily="82" charset="0"/>
                <a:ea typeface="楷体_GB2312" panose="02010609030101010101" pitchFamily="49" charset="-122"/>
              </a:rPr>
              <a:t>让我们来做一些改变</a:t>
            </a:r>
          </a:p>
        </p:txBody>
      </p:sp>
      <p:sp>
        <p:nvSpPr>
          <p:cNvPr id="9" name="矩形 8"/>
          <p:cNvSpPr/>
          <p:nvPr/>
        </p:nvSpPr>
        <p:spPr>
          <a:xfrm>
            <a:off x="201493" y="255161"/>
            <a:ext cx="945322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4.2.1 人工智能平台中的智能工具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accel="30000" decel="26000" autoRev="1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30000" decel="26000" autoRev="1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7" grpId="1" autoUpdateAnimBg="0"/>
      <p:bldP spid="7" grpId="2" autoUpdateAnimBg="0"/>
      <p:bldP spid="8" grpId="0" autoUpdateAnimBg="0"/>
      <p:bldP spid="8" grpId="1" autoUpdateAnimBg="0"/>
      <p:bldP spid="8" grpId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 rot="10800000" flipH="1">
            <a:off x="232996" y="18551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PA_库_文本框 5"/>
          <p:cNvSpPr txBox="1"/>
          <p:nvPr>
            <p:custDataLst>
              <p:tags r:id="rId1"/>
            </p:custDataLst>
          </p:nvPr>
        </p:nvSpPr>
        <p:spPr>
          <a:xfrm>
            <a:off x="1741764" y="2498234"/>
            <a:ext cx="5915648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dist">
              <a:defRPr sz="4000" b="1">
                <a:solidFill>
                  <a:srgbClr val="466E8C"/>
                </a:solidFill>
                <a:latin typeface="华文行楷" panose="02010800040101010101" charset="-122"/>
                <a:ea typeface="楷体_GB2312" panose="02010609030101010101" pitchFamily="49" charset="-122"/>
              </a:defRPr>
            </a:lvl1pPr>
          </a:lstStyle>
          <a:p>
            <a:r>
              <a:rPr lang="zh-CN" altLang="en-US" dirty="0"/>
              <a:t>人脸识别的影响因素</a:t>
            </a:r>
          </a:p>
          <a:p>
            <a:endParaRPr lang="zh-CN" altLang="en-US" dirty="0"/>
          </a:p>
        </p:txBody>
      </p:sp>
      <p:sp>
        <p:nvSpPr>
          <p:cNvPr id="11" name="PA_库_文本框 6"/>
          <p:cNvSpPr txBox="1"/>
          <p:nvPr>
            <p:custDataLst>
              <p:tags r:id="rId2"/>
            </p:custDataLst>
          </p:nvPr>
        </p:nvSpPr>
        <p:spPr>
          <a:xfrm>
            <a:off x="3097242" y="3305906"/>
            <a:ext cx="2735580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dist">
              <a:defRPr sz="3200" b="1">
                <a:latin typeface="Bauhaus 93" panose="04030905020B02020C02" pitchFamily="82" charset="0"/>
                <a:ea typeface="楷体_GB2312" panose="02010609030101010101" pitchFamily="49" charset="-122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一起来讨论</a:t>
            </a:r>
          </a:p>
        </p:txBody>
      </p:sp>
      <p:sp>
        <p:nvSpPr>
          <p:cNvPr id="8" name="矩形 7"/>
          <p:cNvSpPr/>
          <p:nvPr/>
        </p:nvSpPr>
        <p:spPr>
          <a:xfrm>
            <a:off x="201493" y="255161"/>
            <a:ext cx="945322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4.2.1 人工智能平台中的智能工具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30000" decel="26000" autoRev="1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30000" decel="26000" autoRev="1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9" grpId="1" autoUpdateAnimBg="0"/>
      <p:bldP spid="9" grpId="2" autoUpdateAnimBg="0"/>
      <p:bldP spid="11" grpId="0" autoUpdateAnimBg="0"/>
      <p:bldP spid="11" grpId="1" autoUpdateAnimBg="0"/>
      <p:bldP spid="11" grpId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0631" y="2250676"/>
            <a:ext cx="2151635" cy="558437"/>
          </a:xfrm>
          <a:prstGeom prst="rect">
            <a:avLst/>
          </a:prstGeom>
          <a:solidFill>
            <a:srgbClr val="466E8C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EFEFE"/>
              </a:solidFill>
              <a:latin typeface="+mn-ea"/>
              <a:ea typeface="楷体_GB2312" panose="0201060903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02266" y="2250676"/>
            <a:ext cx="1890117" cy="558437"/>
          </a:xfrm>
          <a:prstGeom prst="rect">
            <a:avLst/>
          </a:prstGeom>
          <a:solidFill>
            <a:srgbClr val="466E8C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EFEFE"/>
              </a:solidFill>
              <a:latin typeface="+mn-ea"/>
              <a:ea typeface="楷体_GB2312" panose="0201060903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92384" y="2250676"/>
            <a:ext cx="1890117" cy="558437"/>
          </a:xfrm>
          <a:prstGeom prst="rect">
            <a:avLst/>
          </a:prstGeom>
          <a:solidFill>
            <a:srgbClr val="466E8C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EFEFE"/>
              </a:solidFill>
              <a:latin typeface="+mn-ea"/>
              <a:ea typeface="楷体_GB2312" panose="0201060903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82501" y="2250676"/>
            <a:ext cx="1890117" cy="558437"/>
          </a:xfrm>
          <a:prstGeom prst="rect">
            <a:avLst/>
          </a:prstGeom>
          <a:solidFill>
            <a:srgbClr val="466E8C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EFEFE"/>
              </a:solidFill>
              <a:latin typeface="+mn-ea"/>
              <a:ea typeface="楷体_GB2312" panose="02010609030101010101" pitchFamily="49" charset="-122"/>
            </a:endParaRPr>
          </a:p>
        </p:txBody>
      </p:sp>
      <p:sp>
        <p:nvSpPr>
          <p:cNvPr id="26" name="TextBox 19"/>
          <p:cNvSpPr txBox="1"/>
          <p:nvPr/>
        </p:nvSpPr>
        <p:spPr>
          <a:xfrm>
            <a:off x="737066" y="2345228"/>
            <a:ext cx="2065197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1800" b="1" dirty="0">
                <a:solidFill>
                  <a:srgbClr val="FEFEFE"/>
                </a:solidFill>
                <a:latin typeface="+mn-ea"/>
                <a:ea typeface="楷体_GB2312" panose="02010609030101010101" pitchFamily="49" charset="-122"/>
              </a:rPr>
              <a:t>人脸的偏转、旋转</a:t>
            </a:r>
          </a:p>
        </p:txBody>
      </p:sp>
      <p:sp>
        <p:nvSpPr>
          <p:cNvPr id="27" name="TextBox 19"/>
          <p:cNvSpPr txBox="1"/>
          <p:nvPr/>
        </p:nvSpPr>
        <p:spPr>
          <a:xfrm>
            <a:off x="4692383" y="2379853"/>
            <a:ext cx="189011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+mn-ea"/>
                <a:ea typeface="楷体_GB2312" panose="02010609030101010101" pitchFamily="49" charset="-122"/>
              </a:rPr>
              <a:t>附着物的影响</a:t>
            </a:r>
          </a:p>
        </p:txBody>
      </p:sp>
      <p:sp>
        <p:nvSpPr>
          <p:cNvPr id="28" name="TextBox 19"/>
          <p:cNvSpPr txBox="1"/>
          <p:nvPr/>
        </p:nvSpPr>
        <p:spPr>
          <a:xfrm>
            <a:off x="6582502" y="2379853"/>
            <a:ext cx="189011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+mn-ea"/>
                <a:ea typeface="楷体_GB2312" panose="02010609030101010101" pitchFamily="49" charset="-122"/>
              </a:rPr>
              <a:t>年龄的变化</a:t>
            </a:r>
          </a:p>
        </p:txBody>
      </p:sp>
      <p:sp>
        <p:nvSpPr>
          <p:cNvPr id="29" name="TextBox 19"/>
          <p:cNvSpPr txBox="1"/>
          <p:nvPr/>
        </p:nvSpPr>
        <p:spPr>
          <a:xfrm>
            <a:off x="2802264" y="2379853"/>
            <a:ext cx="189011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+mn-ea"/>
                <a:ea typeface="楷体_GB2312" panose="02010609030101010101" pitchFamily="49" charset="-122"/>
              </a:rPr>
              <a:t>表情的变化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781330" y="2983451"/>
            <a:ext cx="1890236" cy="2751522"/>
            <a:chOff x="3575844" y="3110413"/>
            <a:chExt cx="2520156" cy="2903517"/>
          </a:xfrm>
        </p:grpSpPr>
        <p:sp>
          <p:nvSpPr>
            <p:cNvPr id="31" name="矩形 30"/>
            <p:cNvSpPr/>
            <p:nvPr/>
          </p:nvSpPr>
          <p:spPr>
            <a:xfrm>
              <a:off x="3575844" y="3110413"/>
              <a:ext cx="2520156" cy="28937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2"/>
                </a:solidFill>
                <a:latin typeface="造字工房朗宋（非商用）常规体" pitchFamily="2" charset="-122"/>
                <a:ea typeface="楷体_GB2312" panose="02010609030101010101" pitchFamily="49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575844" y="3110413"/>
              <a:ext cx="2378984" cy="29035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+mn-ea"/>
                  <a:ea typeface="楷体_GB2312" panose="02010609030101010101" pitchFamily="49" charset="-122"/>
                </a:rPr>
                <a:t>对于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楷体_GB2312" panose="02010609030101010101" pitchFamily="49" charset="-122"/>
                </a:rPr>
                <a:t>旋转</a:t>
              </a:r>
              <a:r>
                <a:rPr lang="zh-CN" altLang="en-US" dirty="0">
                  <a:solidFill>
                    <a:schemeClr val="tx1"/>
                  </a:solidFill>
                  <a:latin typeface="+mn-ea"/>
                  <a:ea typeface="楷体_GB2312" panose="02010609030101010101" pitchFamily="49" charset="-122"/>
                </a:rPr>
                <a:t>问题，可以建立人脸三维模型，将人脸图像恢复为正面图像；</a:t>
              </a:r>
            </a:p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+mn-ea"/>
                  <a:ea typeface="楷体_GB2312" panose="02010609030101010101" pitchFamily="49" charset="-122"/>
                </a:rPr>
                <a:t>对于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楷体_GB2312" panose="02010609030101010101" pitchFamily="49" charset="-122"/>
                </a:rPr>
                <a:t>偏转</a:t>
              </a:r>
              <a:r>
                <a:rPr lang="zh-CN" altLang="en-US" dirty="0">
                  <a:solidFill>
                    <a:schemeClr val="tx1"/>
                  </a:solidFill>
                  <a:latin typeface="+mn-ea"/>
                  <a:ea typeface="楷体_GB2312" panose="02010609030101010101" pitchFamily="49" charset="-122"/>
                </a:rPr>
                <a:t>问题，采用几何规范化，将人脸位置摆正。</a:t>
              </a:r>
            </a:p>
          </p:txBody>
        </p:sp>
      </p:grpSp>
      <p:sp>
        <p:nvSpPr>
          <p:cNvPr id="33" name="PA_库_文本框 5"/>
          <p:cNvSpPr txBox="1"/>
          <p:nvPr>
            <p:custDataLst>
              <p:tags r:id="rId1"/>
            </p:custDataLst>
          </p:nvPr>
        </p:nvSpPr>
        <p:spPr>
          <a:xfrm>
            <a:off x="2671566" y="1386665"/>
            <a:ext cx="4232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466E8C"/>
                </a:solidFill>
                <a:latin typeface="造字工房尚雅（非商用）常规体" pitchFamily="2" charset="-122"/>
                <a:ea typeface="楷体_GB2312" panose="02010609030101010101" pitchFamily="49" charset="-122"/>
              </a:defRPr>
            </a:lvl1pPr>
          </a:lstStyle>
          <a:p>
            <a:r>
              <a:rPr lang="zh-CN" altLang="en-US" dirty="0"/>
              <a:t>影响因素的解决方法</a:t>
            </a:r>
          </a:p>
        </p:txBody>
      </p:sp>
      <p:sp>
        <p:nvSpPr>
          <p:cNvPr id="17" name="矩形 16"/>
          <p:cNvSpPr/>
          <p:nvPr/>
        </p:nvSpPr>
        <p:spPr>
          <a:xfrm>
            <a:off x="201493" y="255161"/>
            <a:ext cx="945322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4.2.1 人工智能平台中的智能工具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nimBg="1"/>
      <p:bldP spid="24" grpId="0" bldLvl="0" animBg="1"/>
      <p:bldP spid="25" grpId="0" bldLvl="0" animBg="1"/>
      <p:bldP spid="26" grpId="0"/>
      <p:bldP spid="27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0631" y="2250676"/>
            <a:ext cx="2151635" cy="558437"/>
          </a:xfrm>
          <a:prstGeom prst="rect">
            <a:avLst/>
          </a:prstGeom>
          <a:solidFill>
            <a:srgbClr val="466E8C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EFEFE"/>
              </a:solidFill>
              <a:latin typeface="+mn-ea"/>
              <a:ea typeface="楷体_GB2312" panose="0201060903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02266" y="2250676"/>
            <a:ext cx="1890117" cy="558437"/>
          </a:xfrm>
          <a:prstGeom prst="rect">
            <a:avLst/>
          </a:prstGeom>
          <a:solidFill>
            <a:srgbClr val="466E8C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EFEFE"/>
              </a:solidFill>
              <a:latin typeface="+mn-ea"/>
              <a:ea typeface="楷体_GB2312" panose="0201060903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92384" y="2250676"/>
            <a:ext cx="1890117" cy="558437"/>
          </a:xfrm>
          <a:prstGeom prst="rect">
            <a:avLst/>
          </a:prstGeom>
          <a:solidFill>
            <a:srgbClr val="466E8C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EFEFE"/>
              </a:solidFill>
              <a:latin typeface="+mn-ea"/>
              <a:ea typeface="楷体_GB2312" panose="0201060903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82501" y="2250676"/>
            <a:ext cx="1890117" cy="558437"/>
          </a:xfrm>
          <a:prstGeom prst="rect">
            <a:avLst/>
          </a:prstGeom>
          <a:solidFill>
            <a:srgbClr val="466E8C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EFEFE"/>
              </a:solidFill>
              <a:latin typeface="+mn-ea"/>
              <a:ea typeface="楷体_GB2312" panose="02010609030101010101" pitchFamily="49" charset="-122"/>
            </a:endParaRPr>
          </a:p>
        </p:txBody>
      </p:sp>
      <p:sp>
        <p:nvSpPr>
          <p:cNvPr id="26" name="TextBox 19"/>
          <p:cNvSpPr txBox="1"/>
          <p:nvPr/>
        </p:nvSpPr>
        <p:spPr>
          <a:xfrm>
            <a:off x="737066" y="2345228"/>
            <a:ext cx="2065197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defRPr>
                <a:solidFill>
                  <a:schemeClr val="bg1">
                    <a:lumMod val="65000"/>
                  </a:schemeClr>
                </a:solidFill>
                <a:latin typeface="+mn-ea"/>
                <a:ea typeface="楷体_GB2312" panose="02010609030101010101" pitchFamily="49" charset="-122"/>
              </a:defRPr>
            </a:lvl1pPr>
          </a:lstStyle>
          <a:p>
            <a:r>
              <a:rPr lang="zh-CN" altLang="en-US" dirty="0"/>
              <a:t>人脸的偏转、旋转</a:t>
            </a:r>
          </a:p>
        </p:txBody>
      </p:sp>
      <p:sp>
        <p:nvSpPr>
          <p:cNvPr id="27" name="TextBox 19"/>
          <p:cNvSpPr txBox="1"/>
          <p:nvPr/>
        </p:nvSpPr>
        <p:spPr>
          <a:xfrm>
            <a:off x="4692383" y="2379853"/>
            <a:ext cx="189011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+mn-ea"/>
                <a:ea typeface="楷体_GB2312" panose="02010609030101010101" pitchFamily="49" charset="-122"/>
              </a:rPr>
              <a:t>附着物的影响</a:t>
            </a:r>
          </a:p>
        </p:txBody>
      </p:sp>
      <p:sp>
        <p:nvSpPr>
          <p:cNvPr id="28" name="TextBox 19"/>
          <p:cNvSpPr txBox="1"/>
          <p:nvPr/>
        </p:nvSpPr>
        <p:spPr>
          <a:xfrm>
            <a:off x="6582502" y="2379853"/>
            <a:ext cx="189011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+mn-ea"/>
                <a:ea typeface="楷体_GB2312" panose="02010609030101010101" pitchFamily="49" charset="-122"/>
              </a:rPr>
              <a:t>年龄的变化</a:t>
            </a:r>
          </a:p>
        </p:txBody>
      </p:sp>
      <p:sp>
        <p:nvSpPr>
          <p:cNvPr id="29" name="TextBox 19"/>
          <p:cNvSpPr txBox="1"/>
          <p:nvPr/>
        </p:nvSpPr>
        <p:spPr>
          <a:xfrm>
            <a:off x="2802264" y="2379853"/>
            <a:ext cx="189011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+mn-ea"/>
                <a:ea typeface="楷体_GB2312" panose="02010609030101010101" pitchFamily="49" charset="-122"/>
              </a:rPr>
              <a:t>表情的变化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802144" y="2975945"/>
            <a:ext cx="1890236" cy="2742248"/>
            <a:chOff x="3575844" y="3110413"/>
            <a:chExt cx="2520156" cy="2893729"/>
          </a:xfrm>
        </p:grpSpPr>
        <p:sp>
          <p:nvSpPr>
            <p:cNvPr id="19" name="矩形 18"/>
            <p:cNvSpPr/>
            <p:nvPr/>
          </p:nvSpPr>
          <p:spPr>
            <a:xfrm>
              <a:off x="3575844" y="3110413"/>
              <a:ext cx="2520156" cy="28937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2"/>
                </a:solidFill>
                <a:latin typeface="造字工房朗宋（非商用）常规体" pitchFamily="2" charset="-122"/>
                <a:ea typeface="造字工房朗宋（非商用）常规体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717016" y="3256126"/>
              <a:ext cx="2242166" cy="25527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algn="just">
                <a:lnSpc>
                  <a:spcPct val="120000"/>
                </a:lnSpc>
                <a:defRPr>
                  <a:latin typeface="+mn-ea"/>
                  <a:ea typeface="楷体_GB2312" panose="02010609030101010101" pitchFamily="49" charset="-122"/>
                </a:defRPr>
              </a:lvl1pPr>
            </a:lstStyle>
            <a:p>
              <a:r>
                <a:rPr lang="zh-CN" altLang="en-US" dirty="0"/>
                <a:t>提取对</a:t>
              </a:r>
              <a:r>
                <a:rPr lang="zh-CN" altLang="en-US" b="1" dirty="0">
                  <a:solidFill>
                    <a:srgbClr val="FF0000"/>
                  </a:solidFill>
                </a:rPr>
                <a:t>表情变化不敏感的特征</a:t>
              </a:r>
              <a:r>
                <a:rPr lang="zh-CN" altLang="en-US" dirty="0"/>
                <a:t>，或者将人脸图像分割为各个器官的图像，分别识别后再综合判断。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201493" y="255161"/>
            <a:ext cx="945322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4.2.1 人工智能平台中的智能工具 </a:t>
            </a:r>
          </a:p>
        </p:txBody>
      </p:sp>
      <p:sp>
        <p:nvSpPr>
          <p:cNvPr id="30" name="PA_库_文本框 5"/>
          <p:cNvSpPr txBox="1"/>
          <p:nvPr>
            <p:custDataLst>
              <p:tags r:id="rId1"/>
            </p:custDataLst>
          </p:nvPr>
        </p:nvSpPr>
        <p:spPr>
          <a:xfrm>
            <a:off x="2671566" y="1386665"/>
            <a:ext cx="4232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466E8C"/>
                </a:solidFill>
                <a:latin typeface="造字工房尚雅（非商用）常规体" pitchFamily="2" charset="-122"/>
                <a:ea typeface="楷体_GB2312" panose="02010609030101010101" pitchFamily="49" charset="-122"/>
              </a:defRPr>
            </a:lvl1pPr>
          </a:lstStyle>
          <a:p>
            <a:r>
              <a:rPr lang="zh-CN" altLang="en-US" dirty="0"/>
              <a:t>影响因素的解决方法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nimBg="1"/>
      <p:bldP spid="24" grpId="0" bldLvl="0" animBg="1"/>
      <p:bldP spid="25" grpId="0" bldLvl="0" animBg="1"/>
      <p:bldP spid="26" grpId="0"/>
      <p:bldP spid="27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0631" y="2250676"/>
            <a:ext cx="2151635" cy="558437"/>
          </a:xfrm>
          <a:prstGeom prst="rect">
            <a:avLst/>
          </a:prstGeom>
          <a:solidFill>
            <a:srgbClr val="466E8C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EFEFE"/>
              </a:solidFill>
              <a:latin typeface="+mn-ea"/>
              <a:ea typeface="楷体_GB2312" panose="0201060903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02266" y="2250676"/>
            <a:ext cx="1890117" cy="558437"/>
          </a:xfrm>
          <a:prstGeom prst="rect">
            <a:avLst/>
          </a:prstGeom>
          <a:solidFill>
            <a:srgbClr val="466E8C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EFEFE"/>
              </a:solidFill>
              <a:latin typeface="+mn-ea"/>
              <a:ea typeface="楷体_GB2312" panose="0201060903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92384" y="2250676"/>
            <a:ext cx="1890117" cy="558437"/>
          </a:xfrm>
          <a:prstGeom prst="rect">
            <a:avLst/>
          </a:prstGeom>
          <a:solidFill>
            <a:srgbClr val="466E8C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EFEFE"/>
              </a:solidFill>
              <a:latin typeface="+mn-ea"/>
              <a:ea typeface="楷体_GB2312" panose="0201060903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82501" y="2250676"/>
            <a:ext cx="1890117" cy="558437"/>
          </a:xfrm>
          <a:prstGeom prst="rect">
            <a:avLst/>
          </a:prstGeom>
          <a:solidFill>
            <a:srgbClr val="466E8C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EFEFE"/>
              </a:solidFill>
              <a:latin typeface="+mn-ea"/>
              <a:ea typeface="楷体_GB2312" panose="02010609030101010101" pitchFamily="49" charset="-122"/>
            </a:endParaRPr>
          </a:p>
        </p:txBody>
      </p:sp>
      <p:sp>
        <p:nvSpPr>
          <p:cNvPr id="26" name="TextBox 19"/>
          <p:cNvSpPr txBox="1"/>
          <p:nvPr/>
        </p:nvSpPr>
        <p:spPr>
          <a:xfrm>
            <a:off x="737066" y="2345228"/>
            <a:ext cx="2065197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defRPr>
                <a:solidFill>
                  <a:schemeClr val="bg1">
                    <a:lumMod val="65000"/>
                  </a:schemeClr>
                </a:solidFill>
                <a:latin typeface="+mn-ea"/>
                <a:ea typeface="楷体_GB2312" panose="02010609030101010101" pitchFamily="49" charset="-122"/>
              </a:defRPr>
            </a:lvl1pPr>
          </a:lstStyle>
          <a:p>
            <a:r>
              <a:rPr lang="zh-CN" altLang="en-US" dirty="0"/>
              <a:t>人脸的偏转、旋转</a:t>
            </a:r>
          </a:p>
        </p:txBody>
      </p:sp>
      <p:sp>
        <p:nvSpPr>
          <p:cNvPr id="27" name="TextBox 19"/>
          <p:cNvSpPr txBox="1"/>
          <p:nvPr/>
        </p:nvSpPr>
        <p:spPr>
          <a:xfrm>
            <a:off x="4692383" y="2379853"/>
            <a:ext cx="189011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+mn-ea"/>
                <a:ea typeface="楷体_GB2312" panose="02010609030101010101" pitchFamily="49" charset="-122"/>
              </a:rPr>
              <a:t>附着物的影响</a:t>
            </a:r>
          </a:p>
        </p:txBody>
      </p:sp>
      <p:sp>
        <p:nvSpPr>
          <p:cNvPr id="28" name="TextBox 19"/>
          <p:cNvSpPr txBox="1"/>
          <p:nvPr/>
        </p:nvSpPr>
        <p:spPr>
          <a:xfrm>
            <a:off x="6582502" y="2379853"/>
            <a:ext cx="189011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+mn-ea"/>
                <a:ea typeface="楷体_GB2312" panose="02010609030101010101" pitchFamily="49" charset="-122"/>
              </a:rPr>
              <a:t>年龄的变化</a:t>
            </a:r>
          </a:p>
        </p:txBody>
      </p:sp>
      <p:sp>
        <p:nvSpPr>
          <p:cNvPr id="29" name="TextBox 19"/>
          <p:cNvSpPr txBox="1"/>
          <p:nvPr/>
        </p:nvSpPr>
        <p:spPr>
          <a:xfrm>
            <a:off x="2802264" y="2379853"/>
            <a:ext cx="189011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defRPr>
                <a:solidFill>
                  <a:schemeClr val="bg1">
                    <a:lumMod val="65000"/>
                  </a:schemeClr>
                </a:solidFill>
                <a:latin typeface="+mn-ea"/>
                <a:ea typeface="楷体_GB2312" panose="02010609030101010101" pitchFamily="49" charset="-122"/>
              </a:defRPr>
            </a:lvl1pPr>
          </a:lstStyle>
          <a:p>
            <a:r>
              <a:rPr lang="zh-CN" altLang="en-US" dirty="0"/>
              <a:t>表情的变化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690835" y="2981470"/>
            <a:ext cx="1890236" cy="2742248"/>
            <a:chOff x="3575844" y="3110413"/>
            <a:chExt cx="2520156" cy="2893729"/>
          </a:xfrm>
        </p:grpSpPr>
        <p:sp>
          <p:nvSpPr>
            <p:cNvPr id="30" name="矩形 29"/>
            <p:cNvSpPr/>
            <p:nvPr/>
          </p:nvSpPr>
          <p:spPr>
            <a:xfrm>
              <a:off x="3575844" y="3110413"/>
              <a:ext cx="2520156" cy="28937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2"/>
                </a:solidFill>
                <a:latin typeface="造字工房朗宋（非商用）常规体" pitchFamily="2" charset="-122"/>
                <a:ea typeface="造字工房朗宋（非商用）常规体" pitchFamily="2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714839" y="3239839"/>
              <a:ext cx="2242166" cy="25527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algn="just">
                <a:lnSpc>
                  <a:spcPct val="120000"/>
                </a:lnSpc>
                <a:defRPr>
                  <a:latin typeface="+mn-ea"/>
                  <a:ea typeface="楷体_GB2312" panose="02010609030101010101" pitchFamily="49" charset="-122"/>
                </a:defRPr>
              </a:lvl1pPr>
            </a:lstStyle>
            <a:p>
              <a:r>
                <a:rPr lang="zh-CN" altLang="en-US" dirty="0"/>
                <a:t>附着物包括眼镜、胡须等，可以采取</a:t>
              </a:r>
              <a:r>
                <a:rPr lang="zh-CN" altLang="en-US" b="1" dirty="0">
                  <a:solidFill>
                    <a:srgbClr val="FF0000"/>
                  </a:solidFill>
                </a:rPr>
                <a:t>去掉附着物</a:t>
              </a:r>
              <a:r>
                <a:rPr lang="zh-CN" altLang="en-US" dirty="0"/>
                <a:t>的算法，变成一张纯净的人脸，再进行特征的比对。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201493" y="255161"/>
            <a:ext cx="945322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4.2.1 人工智能平台中的智能工具 </a:t>
            </a:r>
          </a:p>
        </p:txBody>
      </p:sp>
      <p:sp>
        <p:nvSpPr>
          <p:cNvPr id="19" name="PA_库_文本框 5"/>
          <p:cNvSpPr txBox="1"/>
          <p:nvPr>
            <p:custDataLst>
              <p:tags r:id="rId1"/>
            </p:custDataLst>
          </p:nvPr>
        </p:nvSpPr>
        <p:spPr>
          <a:xfrm>
            <a:off x="2671566" y="1386665"/>
            <a:ext cx="4232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466E8C"/>
                </a:solidFill>
                <a:latin typeface="造字工房尚雅（非商用）常规体" pitchFamily="2" charset="-122"/>
                <a:ea typeface="楷体_GB2312" panose="02010609030101010101" pitchFamily="49" charset="-122"/>
              </a:defRPr>
            </a:lvl1pPr>
          </a:lstStyle>
          <a:p>
            <a:r>
              <a:rPr lang="zh-CN" altLang="en-US" dirty="0"/>
              <a:t>影响因素的解决方法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nimBg="1"/>
      <p:bldP spid="24" grpId="0" bldLvl="0" animBg="1"/>
      <p:bldP spid="25" grpId="0" bldLvl="0" animBg="1"/>
      <p:bldP spid="26" grpId="0"/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0631" y="2250676"/>
            <a:ext cx="2151635" cy="558437"/>
          </a:xfrm>
          <a:prstGeom prst="rect">
            <a:avLst/>
          </a:prstGeom>
          <a:solidFill>
            <a:srgbClr val="466E8C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EFEFE"/>
              </a:solidFill>
              <a:latin typeface="+mn-ea"/>
              <a:ea typeface="楷体_GB2312" panose="0201060903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02266" y="2250676"/>
            <a:ext cx="1890117" cy="558437"/>
          </a:xfrm>
          <a:prstGeom prst="rect">
            <a:avLst/>
          </a:prstGeom>
          <a:solidFill>
            <a:srgbClr val="466E8C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EFEFE"/>
              </a:solidFill>
              <a:latin typeface="+mn-ea"/>
              <a:ea typeface="楷体_GB2312" panose="0201060903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92384" y="2250676"/>
            <a:ext cx="1890117" cy="558437"/>
          </a:xfrm>
          <a:prstGeom prst="rect">
            <a:avLst/>
          </a:prstGeom>
          <a:solidFill>
            <a:srgbClr val="466E8C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EFEFE"/>
              </a:solidFill>
              <a:latin typeface="+mn-ea"/>
              <a:ea typeface="楷体_GB2312" panose="0201060903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82501" y="2250676"/>
            <a:ext cx="1890117" cy="558437"/>
          </a:xfrm>
          <a:prstGeom prst="rect">
            <a:avLst/>
          </a:prstGeom>
          <a:solidFill>
            <a:srgbClr val="466E8C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EFEFE"/>
              </a:solidFill>
              <a:latin typeface="+mn-ea"/>
              <a:ea typeface="楷体_GB2312" panose="02010609030101010101" pitchFamily="49" charset="-122"/>
            </a:endParaRPr>
          </a:p>
        </p:txBody>
      </p:sp>
      <p:sp>
        <p:nvSpPr>
          <p:cNvPr id="26" name="TextBox 19"/>
          <p:cNvSpPr txBox="1"/>
          <p:nvPr/>
        </p:nvSpPr>
        <p:spPr>
          <a:xfrm>
            <a:off x="737066" y="2345228"/>
            <a:ext cx="2065197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defRPr>
                <a:solidFill>
                  <a:schemeClr val="bg1">
                    <a:lumMod val="65000"/>
                  </a:schemeClr>
                </a:solidFill>
                <a:latin typeface="+mn-ea"/>
                <a:ea typeface="楷体_GB2312" panose="02010609030101010101" pitchFamily="49" charset="-122"/>
              </a:defRPr>
            </a:lvl1pPr>
          </a:lstStyle>
          <a:p>
            <a:r>
              <a:rPr lang="zh-CN" altLang="en-US" dirty="0"/>
              <a:t>人脸的偏转、旋转</a:t>
            </a:r>
          </a:p>
        </p:txBody>
      </p:sp>
      <p:sp>
        <p:nvSpPr>
          <p:cNvPr id="27" name="TextBox 19"/>
          <p:cNvSpPr txBox="1"/>
          <p:nvPr/>
        </p:nvSpPr>
        <p:spPr>
          <a:xfrm>
            <a:off x="4692383" y="2379853"/>
            <a:ext cx="189011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defRPr>
                <a:solidFill>
                  <a:schemeClr val="bg1">
                    <a:lumMod val="65000"/>
                  </a:schemeClr>
                </a:solidFill>
                <a:latin typeface="+mn-ea"/>
                <a:ea typeface="楷体_GB2312" panose="02010609030101010101" pitchFamily="49" charset="-122"/>
              </a:defRPr>
            </a:lvl1pPr>
          </a:lstStyle>
          <a:p>
            <a:r>
              <a:rPr lang="zh-CN" altLang="en-US" dirty="0"/>
              <a:t>附着物的影响</a:t>
            </a:r>
          </a:p>
        </p:txBody>
      </p:sp>
      <p:sp>
        <p:nvSpPr>
          <p:cNvPr id="28" name="TextBox 19"/>
          <p:cNvSpPr txBox="1"/>
          <p:nvPr/>
        </p:nvSpPr>
        <p:spPr>
          <a:xfrm>
            <a:off x="6582502" y="2379853"/>
            <a:ext cx="189011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+mn-ea"/>
                <a:ea typeface="楷体_GB2312" panose="02010609030101010101" pitchFamily="49" charset="-122"/>
              </a:rPr>
              <a:t>年龄的变化</a:t>
            </a:r>
          </a:p>
        </p:txBody>
      </p:sp>
      <p:sp>
        <p:nvSpPr>
          <p:cNvPr id="29" name="TextBox 19"/>
          <p:cNvSpPr txBox="1"/>
          <p:nvPr/>
        </p:nvSpPr>
        <p:spPr>
          <a:xfrm>
            <a:off x="2802264" y="2379853"/>
            <a:ext cx="189011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defRPr>
                <a:solidFill>
                  <a:schemeClr val="bg1">
                    <a:lumMod val="65000"/>
                  </a:schemeClr>
                </a:solidFill>
                <a:latin typeface="+mn-ea"/>
                <a:ea typeface="楷体_GB2312" panose="02010609030101010101" pitchFamily="49" charset="-122"/>
              </a:defRPr>
            </a:lvl1pPr>
          </a:lstStyle>
          <a:p>
            <a:r>
              <a:rPr lang="zh-CN" altLang="en-US" dirty="0"/>
              <a:t>表情的变化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582382" y="2938290"/>
            <a:ext cx="1890236" cy="2742248"/>
            <a:chOff x="3575844" y="3110413"/>
            <a:chExt cx="2520156" cy="2893729"/>
          </a:xfrm>
        </p:grpSpPr>
        <p:sp>
          <p:nvSpPr>
            <p:cNvPr id="19" name="矩形 18"/>
            <p:cNvSpPr/>
            <p:nvPr/>
          </p:nvSpPr>
          <p:spPr>
            <a:xfrm>
              <a:off x="3575844" y="3110413"/>
              <a:ext cx="2520156" cy="28937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2"/>
                </a:solidFill>
                <a:latin typeface="造字工房朗宋（非商用）常规体" pitchFamily="2" charset="-122"/>
                <a:ea typeface="造字工房朗宋（非商用）常规体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714839" y="3193209"/>
              <a:ext cx="2242166" cy="27281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+mn-ea"/>
                  <a:ea typeface="楷体_GB2312" panose="02010609030101010101" pitchFamily="49" charset="-122"/>
                </a:rPr>
                <a:t>建立人脸图像的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楷体_GB2312" panose="02010609030101010101" pitchFamily="49" charset="-122"/>
                </a:rPr>
                <a:t>老化模型</a:t>
              </a:r>
              <a:r>
                <a:rPr lang="zh-CN" altLang="en-US" dirty="0">
                  <a:solidFill>
                    <a:schemeClr val="tx1"/>
                  </a:solidFill>
                  <a:latin typeface="+mn-ea"/>
                  <a:ea typeface="楷体_GB2312" panose="02010609030101010101" pitchFamily="49" charset="-122"/>
                </a:rPr>
                <a:t>，通过年龄模拟模块将对比的两张人脸变换到同一年龄。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201493" y="255161"/>
            <a:ext cx="945322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4.2.1 人工智能平台中的智能工具 </a:t>
            </a:r>
          </a:p>
        </p:txBody>
      </p:sp>
      <p:sp>
        <p:nvSpPr>
          <p:cNvPr id="30" name="PA_库_文本框 5"/>
          <p:cNvSpPr txBox="1"/>
          <p:nvPr>
            <p:custDataLst>
              <p:tags r:id="rId1"/>
            </p:custDataLst>
          </p:nvPr>
        </p:nvSpPr>
        <p:spPr>
          <a:xfrm>
            <a:off x="2671566" y="1386665"/>
            <a:ext cx="4232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466E8C"/>
                </a:solidFill>
                <a:latin typeface="造字工房尚雅（非商用）常规体" pitchFamily="2" charset="-122"/>
                <a:ea typeface="楷体_GB2312" panose="02010609030101010101" pitchFamily="49" charset="-122"/>
              </a:defRPr>
            </a:lvl1pPr>
          </a:lstStyle>
          <a:p>
            <a:r>
              <a:rPr lang="zh-CN" altLang="en-US" dirty="0"/>
              <a:t>影响因素的解决方法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nimBg="1"/>
      <p:bldP spid="24" grpId="0" bldLvl="0" animBg="1"/>
      <p:bldP spid="25" grpId="0" bldLvl="0" animBg="1"/>
      <p:bldP spid="26" grpId="0"/>
      <p:bldP spid="27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0631" y="2250676"/>
            <a:ext cx="2151635" cy="558437"/>
          </a:xfrm>
          <a:prstGeom prst="rect">
            <a:avLst/>
          </a:prstGeom>
          <a:solidFill>
            <a:srgbClr val="466E8C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EFEFE"/>
              </a:solidFill>
              <a:latin typeface="+mn-ea"/>
              <a:ea typeface="楷体_GB2312" panose="0201060903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02266" y="2250676"/>
            <a:ext cx="1890117" cy="558437"/>
          </a:xfrm>
          <a:prstGeom prst="rect">
            <a:avLst/>
          </a:prstGeom>
          <a:solidFill>
            <a:srgbClr val="466E8C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EFEFE"/>
              </a:solidFill>
              <a:latin typeface="+mn-ea"/>
              <a:ea typeface="楷体_GB2312" panose="0201060903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92384" y="2250676"/>
            <a:ext cx="1890117" cy="558437"/>
          </a:xfrm>
          <a:prstGeom prst="rect">
            <a:avLst/>
          </a:prstGeom>
          <a:solidFill>
            <a:srgbClr val="466E8C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EFEFE"/>
              </a:solidFill>
              <a:latin typeface="+mn-ea"/>
              <a:ea typeface="楷体_GB2312" panose="0201060903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82501" y="2250676"/>
            <a:ext cx="1890117" cy="558437"/>
          </a:xfrm>
          <a:prstGeom prst="rect">
            <a:avLst/>
          </a:prstGeom>
          <a:solidFill>
            <a:srgbClr val="466E8C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EFEFE"/>
              </a:solidFill>
              <a:latin typeface="+mn-ea"/>
              <a:ea typeface="楷体_GB2312" panose="02010609030101010101" pitchFamily="49" charset="-122"/>
            </a:endParaRPr>
          </a:p>
        </p:txBody>
      </p:sp>
      <p:sp>
        <p:nvSpPr>
          <p:cNvPr id="26" name="TextBox 19"/>
          <p:cNvSpPr txBox="1"/>
          <p:nvPr/>
        </p:nvSpPr>
        <p:spPr>
          <a:xfrm>
            <a:off x="737066" y="2345228"/>
            <a:ext cx="2065197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defRPr>
                <a:solidFill>
                  <a:schemeClr val="bg1">
                    <a:lumMod val="65000"/>
                  </a:schemeClr>
                </a:solidFill>
                <a:latin typeface="+mn-ea"/>
                <a:ea typeface="楷体_GB2312" panose="02010609030101010101" pitchFamily="49" charset="-122"/>
              </a:defRPr>
            </a:lvl1pPr>
          </a:lstStyle>
          <a:p>
            <a:r>
              <a:rPr lang="zh-CN" altLang="en-US" b="1" dirty="0">
                <a:solidFill>
                  <a:schemeClr val="bg1"/>
                </a:solidFill>
              </a:rPr>
              <a:t>人脸的偏转、旋转</a:t>
            </a:r>
          </a:p>
        </p:txBody>
      </p:sp>
      <p:sp>
        <p:nvSpPr>
          <p:cNvPr id="27" name="TextBox 19"/>
          <p:cNvSpPr txBox="1"/>
          <p:nvPr/>
        </p:nvSpPr>
        <p:spPr>
          <a:xfrm>
            <a:off x="4692383" y="2379853"/>
            <a:ext cx="189011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defRPr>
                <a:solidFill>
                  <a:schemeClr val="bg1">
                    <a:lumMod val="65000"/>
                  </a:schemeClr>
                </a:solidFill>
                <a:latin typeface="+mn-ea"/>
                <a:ea typeface="楷体_GB2312" panose="02010609030101010101" pitchFamily="49" charset="-122"/>
              </a:defRPr>
            </a:lvl1pPr>
          </a:lstStyle>
          <a:p>
            <a:r>
              <a:rPr lang="zh-CN" altLang="en-US" b="1" dirty="0">
                <a:solidFill>
                  <a:schemeClr val="bg1"/>
                </a:solidFill>
              </a:rPr>
              <a:t>附着物的影响</a:t>
            </a:r>
          </a:p>
        </p:txBody>
      </p:sp>
      <p:sp>
        <p:nvSpPr>
          <p:cNvPr id="28" name="TextBox 19"/>
          <p:cNvSpPr txBox="1"/>
          <p:nvPr/>
        </p:nvSpPr>
        <p:spPr>
          <a:xfrm>
            <a:off x="6582502" y="2379853"/>
            <a:ext cx="189011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+mn-ea"/>
                <a:ea typeface="楷体_GB2312" panose="02010609030101010101" pitchFamily="49" charset="-122"/>
              </a:rPr>
              <a:t>年龄的变化</a:t>
            </a:r>
          </a:p>
        </p:txBody>
      </p:sp>
      <p:sp>
        <p:nvSpPr>
          <p:cNvPr id="29" name="TextBox 19"/>
          <p:cNvSpPr txBox="1"/>
          <p:nvPr/>
        </p:nvSpPr>
        <p:spPr>
          <a:xfrm>
            <a:off x="2802264" y="2379853"/>
            <a:ext cx="189011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defRPr>
                <a:solidFill>
                  <a:schemeClr val="bg1">
                    <a:lumMod val="65000"/>
                  </a:schemeClr>
                </a:solidFill>
                <a:latin typeface="+mn-ea"/>
                <a:ea typeface="楷体_GB2312" panose="02010609030101010101" pitchFamily="49" charset="-122"/>
              </a:defRPr>
            </a:lvl1pPr>
          </a:lstStyle>
          <a:p>
            <a:r>
              <a:rPr lang="zh-CN" altLang="en-US" b="1" dirty="0">
                <a:solidFill>
                  <a:schemeClr val="bg1"/>
                </a:solidFill>
              </a:rPr>
              <a:t>表情的变化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582382" y="2938290"/>
            <a:ext cx="1890236" cy="2796682"/>
            <a:chOff x="3575844" y="3110413"/>
            <a:chExt cx="2520156" cy="2951170"/>
          </a:xfrm>
        </p:grpSpPr>
        <p:sp>
          <p:nvSpPr>
            <p:cNvPr id="19" name="矩形 18"/>
            <p:cNvSpPr/>
            <p:nvPr/>
          </p:nvSpPr>
          <p:spPr>
            <a:xfrm>
              <a:off x="3575844" y="3110413"/>
              <a:ext cx="2520156" cy="29511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2"/>
                </a:solidFill>
                <a:latin typeface="造字工房朗宋（非商用）常规体" pitchFamily="2" charset="-122"/>
                <a:ea typeface="造字工房朗宋（非商用）常规体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714839" y="3193209"/>
              <a:ext cx="2242166" cy="27281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+mn-ea"/>
                  <a:ea typeface="楷体_GB2312" panose="02010609030101010101" pitchFamily="49" charset="-122"/>
                </a:rPr>
                <a:t>建立人脸图像的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楷体_GB2312" panose="02010609030101010101" pitchFamily="49" charset="-122"/>
                </a:rPr>
                <a:t>老化模型</a:t>
              </a:r>
              <a:r>
                <a:rPr lang="zh-CN" altLang="en-US" dirty="0">
                  <a:solidFill>
                    <a:schemeClr val="tx1"/>
                  </a:solidFill>
                  <a:latin typeface="+mn-ea"/>
                  <a:ea typeface="楷体_GB2312" panose="02010609030101010101" pitchFamily="49" charset="-122"/>
                </a:rPr>
                <a:t>，通过年龄模拟模块将对比的两张人脸变换到同一年龄。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81330" y="2983451"/>
            <a:ext cx="1890236" cy="2751522"/>
            <a:chOff x="3575844" y="3110413"/>
            <a:chExt cx="2520156" cy="2903517"/>
          </a:xfrm>
        </p:grpSpPr>
        <p:sp>
          <p:nvSpPr>
            <p:cNvPr id="30" name="矩形 29"/>
            <p:cNvSpPr/>
            <p:nvPr/>
          </p:nvSpPr>
          <p:spPr>
            <a:xfrm>
              <a:off x="3575844" y="3110413"/>
              <a:ext cx="2520156" cy="28937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2"/>
                </a:solidFill>
                <a:latin typeface="造字工房朗宋（非商用）常规体" pitchFamily="2" charset="-122"/>
                <a:ea typeface="楷体_GB2312" panose="02010609030101010101" pitchFamily="49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575844" y="3110413"/>
              <a:ext cx="2378984" cy="29035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+mn-ea"/>
                  <a:ea typeface="楷体_GB2312" panose="02010609030101010101" pitchFamily="49" charset="-122"/>
                </a:rPr>
                <a:t>对于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楷体_GB2312" panose="02010609030101010101" pitchFamily="49" charset="-122"/>
                </a:rPr>
                <a:t>旋转</a:t>
              </a:r>
              <a:r>
                <a:rPr lang="zh-CN" altLang="en-US" dirty="0">
                  <a:solidFill>
                    <a:schemeClr val="tx1"/>
                  </a:solidFill>
                  <a:latin typeface="+mn-ea"/>
                  <a:ea typeface="楷体_GB2312" panose="02010609030101010101" pitchFamily="49" charset="-122"/>
                </a:rPr>
                <a:t>问题，可以建立人脸三维模型，将人脸图像恢复为正面图像；</a:t>
              </a:r>
            </a:p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+mn-ea"/>
                  <a:ea typeface="楷体_GB2312" panose="02010609030101010101" pitchFamily="49" charset="-122"/>
                </a:rPr>
                <a:t>对于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楷体_GB2312" panose="02010609030101010101" pitchFamily="49" charset="-122"/>
                </a:rPr>
                <a:t>偏转</a:t>
              </a:r>
              <a:r>
                <a:rPr lang="zh-CN" altLang="en-US" dirty="0">
                  <a:solidFill>
                    <a:schemeClr val="tx1"/>
                  </a:solidFill>
                  <a:latin typeface="+mn-ea"/>
                  <a:ea typeface="楷体_GB2312" panose="02010609030101010101" pitchFamily="49" charset="-122"/>
                </a:rPr>
                <a:t>问题，采用几何规范化，将人脸位置摆正。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790130" y="2967055"/>
            <a:ext cx="1890236" cy="2767918"/>
            <a:chOff x="3619868" y="3110413"/>
            <a:chExt cx="2520156" cy="2764398"/>
          </a:xfrm>
        </p:grpSpPr>
        <p:sp>
          <p:nvSpPr>
            <p:cNvPr id="35" name="矩形 34"/>
            <p:cNvSpPr/>
            <p:nvPr/>
          </p:nvSpPr>
          <p:spPr>
            <a:xfrm>
              <a:off x="3619868" y="3110413"/>
              <a:ext cx="2520156" cy="27643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2"/>
                </a:solidFill>
                <a:latin typeface="造字工房朗宋（非商用）常规体" pitchFamily="2" charset="-122"/>
                <a:ea typeface="造字工房朗宋（非商用）常规体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717016" y="3256126"/>
              <a:ext cx="2242166" cy="25527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algn="just">
                <a:lnSpc>
                  <a:spcPct val="120000"/>
                </a:lnSpc>
                <a:defRPr>
                  <a:latin typeface="+mn-ea"/>
                  <a:ea typeface="楷体_GB2312" panose="02010609030101010101" pitchFamily="49" charset="-122"/>
                </a:defRPr>
              </a:lvl1pPr>
            </a:lstStyle>
            <a:p>
              <a:r>
                <a:rPr lang="zh-CN" altLang="en-US" dirty="0"/>
                <a:t>提取对</a:t>
              </a:r>
              <a:r>
                <a:rPr lang="zh-CN" altLang="en-US" b="1" dirty="0">
                  <a:solidFill>
                    <a:srgbClr val="FF0000"/>
                  </a:solidFill>
                </a:rPr>
                <a:t>表情变化不敏感的特征</a:t>
              </a:r>
              <a:r>
                <a:rPr lang="zh-CN" altLang="en-US" dirty="0"/>
                <a:t>，或者将人脸图像分割为各个器官的图像，分别识别后再综合判断。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698847" y="2938289"/>
            <a:ext cx="1890236" cy="2796683"/>
            <a:chOff x="3575844" y="3110412"/>
            <a:chExt cx="2520156" cy="2951171"/>
          </a:xfrm>
        </p:grpSpPr>
        <p:sp>
          <p:nvSpPr>
            <p:cNvPr id="38" name="矩形 37"/>
            <p:cNvSpPr/>
            <p:nvPr/>
          </p:nvSpPr>
          <p:spPr>
            <a:xfrm>
              <a:off x="3575844" y="3110412"/>
              <a:ext cx="2520156" cy="2951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2"/>
                </a:solidFill>
                <a:latin typeface="造字工房朗宋（非商用）常规体" pitchFamily="2" charset="-122"/>
                <a:ea typeface="造字工房朗宋（非商用）常规体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714839" y="3239839"/>
              <a:ext cx="2242166" cy="25527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algn="just">
                <a:lnSpc>
                  <a:spcPct val="120000"/>
                </a:lnSpc>
                <a:defRPr>
                  <a:latin typeface="+mn-ea"/>
                  <a:ea typeface="楷体_GB2312" panose="02010609030101010101" pitchFamily="49" charset="-122"/>
                </a:defRPr>
              </a:lvl1pPr>
            </a:lstStyle>
            <a:p>
              <a:r>
                <a:rPr lang="zh-CN" altLang="en-US" dirty="0"/>
                <a:t>附着物包括眼镜、胡须等，可以采取</a:t>
              </a:r>
              <a:r>
                <a:rPr lang="zh-CN" altLang="en-US" b="1" dirty="0">
                  <a:solidFill>
                    <a:srgbClr val="FF0000"/>
                  </a:solidFill>
                </a:rPr>
                <a:t>去掉附着物</a:t>
              </a:r>
              <a:r>
                <a:rPr lang="zh-CN" altLang="en-US" dirty="0"/>
                <a:t>的算法，变成一张纯净的人脸，再进行特征的比对。</a:t>
              </a:r>
            </a:p>
          </p:txBody>
        </p:sp>
      </p:grpSp>
      <p:sp>
        <p:nvSpPr>
          <p:cNvPr id="40" name="矩形 39"/>
          <p:cNvSpPr/>
          <p:nvPr/>
        </p:nvSpPr>
        <p:spPr>
          <a:xfrm>
            <a:off x="201493" y="255161"/>
            <a:ext cx="945322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4.2.1 人工智能平台中的智能工具 </a:t>
            </a:r>
          </a:p>
        </p:txBody>
      </p:sp>
      <p:sp>
        <p:nvSpPr>
          <p:cNvPr id="34" name="PA_库_文本框 5"/>
          <p:cNvSpPr txBox="1"/>
          <p:nvPr>
            <p:custDataLst>
              <p:tags r:id="rId1"/>
            </p:custDataLst>
          </p:nvPr>
        </p:nvSpPr>
        <p:spPr>
          <a:xfrm>
            <a:off x="2671566" y="1386665"/>
            <a:ext cx="4232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466E8C"/>
                </a:solidFill>
                <a:latin typeface="造字工房尚雅（非商用）常规体" pitchFamily="2" charset="-122"/>
                <a:ea typeface="楷体_GB2312" panose="02010609030101010101" pitchFamily="49" charset="-122"/>
              </a:defRPr>
            </a:lvl1pPr>
          </a:lstStyle>
          <a:p>
            <a:r>
              <a:rPr lang="zh-CN" altLang="en-US" dirty="0"/>
              <a:t>影响因素的解决方法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514155" y="4414862"/>
            <a:ext cx="1937810" cy="1803260"/>
            <a:chOff x="4791048" y="3617041"/>
            <a:chExt cx="2583746" cy="2404347"/>
          </a:xfrm>
        </p:grpSpPr>
        <p:sp>
          <p:nvSpPr>
            <p:cNvPr id="12" name="椭圆 11"/>
            <p:cNvSpPr/>
            <p:nvPr/>
          </p:nvSpPr>
          <p:spPr>
            <a:xfrm>
              <a:off x="4791048" y="4652107"/>
              <a:ext cx="2513651" cy="1369281"/>
            </a:xfrm>
            <a:prstGeom prst="ellipse">
              <a:avLst/>
            </a:prstGeom>
            <a:gradFill flip="none" rotWithShape="1">
              <a:gsLst>
                <a:gs pos="1000">
                  <a:schemeClr val="tx1">
                    <a:alpha val="50000"/>
                  </a:schemeClr>
                </a:gs>
                <a:gs pos="60000">
                  <a:schemeClr val="tx1">
                    <a:alpha val="2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15" name="Shape 750"/>
            <p:cNvSpPr/>
            <p:nvPr/>
          </p:nvSpPr>
          <p:spPr>
            <a:xfrm>
              <a:off x="5178392" y="3802214"/>
              <a:ext cx="1833382" cy="1099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492"/>
                  </a:moveTo>
                  <a:cubicBezTo>
                    <a:pt x="1575" y="8911"/>
                    <a:pt x="2902" y="6913"/>
                    <a:pt x="4477" y="5332"/>
                  </a:cubicBezTo>
                  <a:lnTo>
                    <a:pt x="10838" y="0"/>
                  </a:lnTo>
                  <a:lnTo>
                    <a:pt x="21600" y="10391"/>
                  </a:lnTo>
                  <a:lnTo>
                    <a:pt x="10791" y="21600"/>
                  </a:lnTo>
                  <a:lnTo>
                    <a:pt x="0" y="10492"/>
                  </a:lnTo>
                  <a:close/>
                </a:path>
              </a:pathLst>
            </a:custGeom>
            <a:solidFill>
              <a:srgbClr val="9F9174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defTabSz="227965">
                <a:defRPr sz="6400">
                  <a:solidFill>
                    <a:srgbClr val="070707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2400"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16" name="Shape 751"/>
            <p:cNvSpPr/>
            <p:nvPr/>
          </p:nvSpPr>
          <p:spPr>
            <a:xfrm>
              <a:off x="4817206" y="3617041"/>
              <a:ext cx="1286711" cy="715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22" y="21600"/>
                  </a:moveTo>
                  <a:lnTo>
                    <a:pt x="0" y="15710"/>
                  </a:lnTo>
                  <a:lnTo>
                    <a:pt x="15756" y="0"/>
                  </a:lnTo>
                  <a:lnTo>
                    <a:pt x="21600" y="5628"/>
                  </a:lnTo>
                  <a:lnTo>
                    <a:pt x="6222" y="21600"/>
                  </a:lnTo>
                  <a:close/>
                </a:path>
              </a:pathLst>
            </a:custGeom>
            <a:solidFill>
              <a:srgbClr val="CAB992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defTabSz="227965">
                <a:defRPr sz="6400">
                  <a:solidFill>
                    <a:srgbClr val="070707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2400"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18" name="Shape 752"/>
            <p:cNvSpPr/>
            <p:nvPr/>
          </p:nvSpPr>
          <p:spPr>
            <a:xfrm>
              <a:off x="6088001" y="3617041"/>
              <a:ext cx="1286793" cy="715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78" y="21600"/>
                  </a:moveTo>
                  <a:lnTo>
                    <a:pt x="21600" y="15710"/>
                  </a:lnTo>
                  <a:lnTo>
                    <a:pt x="5844" y="0"/>
                  </a:lnTo>
                  <a:lnTo>
                    <a:pt x="0" y="5628"/>
                  </a:lnTo>
                  <a:lnTo>
                    <a:pt x="15378" y="21600"/>
                  </a:lnTo>
                  <a:close/>
                </a:path>
              </a:pathLst>
            </a:custGeom>
            <a:solidFill>
              <a:srgbClr val="CAB992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defTabSz="227965">
                <a:defRPr sz="6400">
                  <a:solidFill>
                    <a:srgbClr val="070707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2400"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19" name="Shape 753"/>
            <p:cNvSpPr/>
            <p:nvPr/>
          </p:nvSpPr>
          <p:spPr>
            <a:xfrm flipV="1">
              <a:off x="6095076" y="3801294"/>
              <a:ext cx="1" cy="2130784"/>
            </a:xfrm>
            <a:prstGeom prst="line">
              <a:avLst/>
            </a:prstGeom>
            <a:noFill/>
            <a:ln w="12700" cap="flat">
              <a:solidFill>
                <a:srgbClr val="8F8268"/>
              </a:solidFill>
              <a:prstDash val="solid"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pPr defTabSz="228600">
                <a:defRPr sz="3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20" name="Shape 754"/>
            <p:cNvSpPr/>
            <p:nvPr/>
          </p:nvSpPr>
          <p:spPr>
            <a:xfrm>
              <a:off x="6094423" y="4331066"/>
              <a:ext cx="921862" cy="1601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6808"/>
                  </a:lnTo>
                  <a:lnTo>
                    <a:pt x="21600" y="0"/>
                  </a:lnTo>
                  <a:lnTo>
                    <a:pt x="21600" y="143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79879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defTabSz="227965">
                <a:defRPr sz="6400">
                  <a:solidFill>
                    <a:srgbClr val="070707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2400"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21" name="Shape 755"/>
            <p:cNvSpPr/>
            <p:nvPr/>
          </p:nvSpPr>
          <p:spPr>
            <a:xfrm>
              <a:off x="5172561" y="4331066"/>
              <a:ext cx="921864" cy="1601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6808"/>
                  </a:lnTo>
                  <a:lnTo>
                    <a:pt x="0" y="0"/>
                  </a:lnTo>
                  <a:lnTo>
                    <a:pt x="0" y="143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BAAA87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defTabSz="227965">
                <a:defRPr sz="6400">
                  <a:solidFill>
                    <a:srgbClr val="070707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2400"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22" name="Shape 756"/>
            <p:cNvSpPr/>
            <p:nvPr/>
          </p:nvSpPr>
          <p:spPr>
            <a:xfrm>
              <a:off x="4825553" y="4325927"/>
              <a:ext cx="1262625" cy="773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969" y="0"/>
                  </a:moveTo>
                  <a:lnTo>
                    <a:pt x="0" y="7587"/>
                  </a:lnTo>
                  <a:lnTo>
                    <a:pt x="15834" y="21600"/>
                  </a:lnTo>
                  <a:lnTo>
                    <a:pt x="21600" y="14259"/>
                  </a:lnTo>
                  <a:lnTo>
                    <a:pt x="5969" y="0"/>
                  </a:lnTo>
                  <a:close/>
                </a:path>
              </a:pathLst>
            </a:custGeom>
            <a:solidFill>
              <a:srgbClr val="CAB992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defTabSz="227965">
                <a:defRPr sz="6400">
                  <a:solidFill>
                    <a:srgbClr val="070707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2400"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23" name="Shape 757"/>
            <p:cNvSpPr/>
            <p:nvPr/>
          </p:nvSpPr>
          <p:spPr>
            <a:xfrm>
              <a:off x="6103357" y="4325927"/>
              <a:ext cx="1262543" cy="773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31" y="0"/>
                  </a:moveTo>
                  <a:lnTo>
                    <a:pt x="21600" y="7587"/>
                  </a:lnTo>
                  <a:lnTo>
                    <a:pt x="5766" y="21600"/>
                  </a:lnTo>
                  <a:lnTo>
                    <a:pt x="0" y="14259"/>
                  </a:lnTo>
                  <a:lnTo>
                    <a:pt x="15631" y="0"/>
                  </a:lnTo>
                  <a:close/>
                </a:path>
              </a:pathLst>
            </a:custGeom>
            <a:solidFill>
              <a:srgbClr val="CAB992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defTabSz="227965">
                <a:defRPr sz="6400">
                  <a:solidFill>
                    <a:srgbClr val="070707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2400"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45133" y="2973559"/>
            <a:ext cx="2827085" cy="2163102"/>
            <a:chOff x="4165685" y="1774326"/>
            <a:chExt cx="3769446" cy="2884136"/>
          </a:xfrm>
        </p:grpSpPr>
        <p:sp>
          <p:nvSpPr>
            <p:cNvPr id="25" name="Shape 745"/>
            <p:cNvSpPr/>
            <p:nvPr/>
          </p:nvSpPr>
          <p:spPr>
            <a:xfrm rot="19534834">
              <a:off x="6046334" y="2348005"/>
              <a:ext cx="804502" cy="80450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prstClr val="white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6229569" y="2495018"/>
              <a:ext cx="498924" cy="492650"/>
            </a:xfrm>
            <a:custGeom>
              <a:avLst/>
              <a:gdLst>
                <a:gd name="T0" fmla="*/ 521 w 525"/>
                <a:gd name="T1" fmla="*/ 495 h 518"/>
                <a:gd name="T2" fmla="*/ 489 w 525"/>
                <a:gd name="T3" fmla="*/ 518 h 518"/>
                <a:gd name="T4" fmla="*/ 36 w 525"/>
                <a:gd name="T5" fmla="*/ 518 h 518"/>
                <a:gd name="T6" fmla="*/ 16 w 525"/>
                <a:gd name="T7" fmla="*/ 512 h 518"/>
                <a:gd name="T8" fmla="*/ 4 w 525"/>
                <a:gd name="T9" fmla="*/ 495 h 518"/>
                <a:gd name="T10" fmla="*/ 18 w 525"/>
                <a:gd name="T11" fmla="*/ 458 h 518"/>
                <a:gd name="T12" fmla="*/ 168 w 525"/>
                <a:gd name="T13" fmla="*/ 399 h 518"/>
                <a:gd name="T14" fmla="*/ 107 w 525"/>
                <a:gd name="T15" fmla="*/ 266 h 518"/>
                <a:gd name="T16" fmla="*/ 101 w 525"/>
                <a:gd name="T17" fmla="*/ 203 h 518"/>
                <a:gd name="T18" fmla="*/ 113 w 525"/>
                <a:gd name="T19" fmla="*/ 126 h 518"/>
                <a:gd name="T20" fmla="*/ 147 w 525"/>
                <a:gd name="T21" fmla="*/ 54 h 518"/>
                <a:gd name="T22" fmla="*/ 263 w 525"/>
                <a:gd name="T23" fmla="*/ 0 h 518"/>
                <a:gd name="T24" fmla="*/ 378 w 525"/>
                <a:gd name="T25" fmla="*/ 54 h 518"/>
                <a:gd name="T26" fmla="*/ 412 w 525"/>
                <a:gd name="T27" fmla="*/ 126 h 518"/>
                <a:gd name="T28" fmla="*/ 424 w 525"/>
                <a:gd name="T29" fmla="*/ 203 h 518"/>
                <a:gd name="T30" fmla="*/ 418 w 525"/>
                <a:gd name="T31" fmla="*/ 266 h 518"/>
                <a:gd name="T32" fmla="*/ 357 w 525"/>
                <a:gd name="T33" fmla="*/ 399 h 518"/>
                <a:gd name="T34" fmla="*/ 508 w 525"/>
                <a:gd name="T35" fmla="*/ 458 h 518"/>
                <a:gd name="T36" fmla="*/ 521 w 525"/>
                <a:gd name="T37" fmla="*/ 495 h 518"/>
                <a:gd name="T38" fmla="*/ 489 w 525"/>
                <a:gd name="T39" fmla="*/ 486 h 518"/>
                <a:gd name="T40" fmla="*/ 351 w 525"/>
                <a:gd name="T41" fmla="*/ 430 h 518"/>
                <a:gd name="T42" fmla="*/ 310 w 525"/>
                <a:gd name="T43" fmla="*/ 422 h 518"/>
                <a:gd name="T44" fmla="*/ 263 w 525"/>
                <a:gd name="T45" fmla="*/ 437 h 518"/>
                <a:gd name="T46" fmla="*/ 215 w 525"/>
                <a:gd name="T47" fmla="*/ 422 h 518"/>
                <a:gd name="T48" fmla="*/ 174 w 525"/>
                <a:gd name="T49" fmla="*/ 430 h 518"/>
                <a:gd name="T50" fmla="*/ 36 w 525"/>
                <a:gd name="T51" fmla="*/ 486 h 518"/>
                <a:gd name="T52" fmla="*/ 489 w 525"/>
                <a:gd name="T53" fmla="*/ 486 h 518"/>
                <a:gd name="T54" fmla="*/ 381 w 525"/>
                <a:gd name="T55" fmla="*/ 282 h 518"/>
                <a:gd name="T56" fmla="*/ 389 w 525"/>
                <a:gd name="T57" fmla="*/ 174 h 518"/>
                <a:gd name="T58" fmla="*/ 350 w 525"/>
                <a:gd name="T59" fmla="*/ 74 h 518"/>
                <a:gd name="T60" fmla="*/ 263 w 525"/>
                <a:gd name="T61" fmla="*/ 32 h 518"/>
                <a:gd name="T62" fmla="*/ 176 w 525"/>
                <a:gd name="T63" fmla="*/ 74 h 518"/>
                <a:gd name="T64" fmla="*/ 136 w 525"/>
                <a:gd name="T65" fmla="*/ 174 h 518"/>
                <a:gd name="T66" fmla="*/ 144 w 525"/>
                <a:gd name="T67" fmla="*/ 282 h 518"/>
                <a:gd name="T68" fmla="*/ 194 w 525"/>
                <a:gd name="T69" fmla="*/ 378 h 518"/>
                <a:gd name="T70" fmla="*/ 199 w 525"/>
                <a:gd name="T71" fmla="*/ 386 h 518"/>
                <a:gd name="T72" fmla="*/ 263 w 525"/>
                <a:gd name="T73" fmla="*/ 419 h 518"/>
                <a:gd name="T74" fmla="*/ 326 w 525"/>
                <a:gd name="T75" fmla="*/ 386 h 518"/>
                <a:gd name="T76" fmla="*/ 331 w 525"/>
                <a:gd name="T77" fmla="*/ 378 h 518"/>
                <a:gd name="T78" fmla="*/ 381 w 525"/>
                <a:gd name="T79" fmla="*/ 282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25" h="518">
                  <a:moveTo>
                    <a:pt x="521" y="495"/>
                  </a:moveTo>
                  <a:cubicBezTo>
                    <a:pt x="516" y="511"/>
                    <a:pt x="506" y="518"/>
                    <a:pt x="489" y="518"/>
                  </a:cubicBezTo>
                  <a:cubicBezTo>
                    <a:pt x="36" y="518"/>
                    <a:pt x="36" y="518"/>
                    <a:pt x="36" y="518"/>
                  </a:cubicBezTo>
                  <a:cubicBezTo>
                    <a:pt x="28" y="518"/>
                    <a:pt x="22" y="516"/>
                    <a:pt x="16" y="512"/>
                  </a:cubicBezTo>
                  <a:cubicBezTo>
                    <a:pt x="10" y="507"/>
                    <a:pt x="6" y="502"/>
                    <a:pt x="4" y="495"/>
                  </a:cubicBezTo>
                  <a:cubicBezTo>
                    <a:pt x="0" y="480"/>
                    <a:pt x="4" y="468"/>
                    <a:pt x="18" y="458"/>
                  </a:cubicBezTo>
                  <a:cubicBezTo>
                    <a:pt x="59" y="431"/>
                    <a:pt x="109" y="412"/>
                    <a:pt x="168" y="399"/>
                  </a:cubicBezTo>
                  <a:cubicBezTo>
                    <a:pt x="139" y="362"/>
                    <a:pt x="119" y="318"/>
                    <a:pt x="107" y="266"/>
                  </a:cubicBezTo>
                  <a:cubicBezTo>
                    <a:pt x="103" y="247"/>
                    <a:pt x="101" y="226"/>
                    <a:pt x="101" y="203"/>
                  </a:cubicBezTo>
                  <a:cubicBezTo>
                    <a:pt x="101" y="180"/>
                    <a:pt x="105" y="154"/>
                    <a:pt x="113" y="126"/>
                  </a:cubicBezTo>
                  <a:cubicBezTo>
                    <a:pt x="121" y="98"/>
                    <a:pt x="132" y="74"/>
                    <a:pt x="147" y="54"/>
                  </a:cubicBezTo>
                  <a:cubicBezTo>
                    <a:pt x="176" y="18"/>
                    <a:pt x="215" y="0"/>
                    <a:pt x="263" y="0"/>
                  </a:cubicBezTo>
                  <a:cubicBezTo>
                    <a:pt x="310" y="0"/>
                    <a:pt x="349" y="18"/>
                    <a:pt x="378" y="54"/>
                  </a:cubicBezTo>
                  <a:cubicBezTo>
                    <a:pt x="393" y="74"/>
                    <a:pt x="404" y="98"/>
                    <a:pt x="412" y="126"/>
                  </a:cubicBezTo>
                  <a:cubicBezTo>
                    <a:pt x="421" y="154"/>
                    <a:pt x="424" y="180"/>
                    <a:pt x="424" y="203"/>
                  </a:cubicBezTo>
                  <a:cubicBezTo>
                    <a:pt x="424" y="226"/>
                    <a:pt x="422" y="247"/>
                    <a:pt x="418" y="266"/>
                  </a:cubicBezTo>
                  <a:cubicBezTo>
                    <a:pt x="406" y="318"/>
                    <a:pt x="386" y="362"/>
                    <a:pt x="357" y="399"/>
                  </a:cubicBezTo>
                  <a:cubicBezTo>
                    <a:pt x="416" y="412"/>
                    <a:pt x="466" y="431"/>
                    <a:pt x="508" y="458"/>
                  </a:cubicBezTo>
                  <a:cubicBezTo>
                    <a:pt x="521" y="468"/>
                    <a:pt x="525" y="480"/>
                    <a:pt x="521" y="495"/>
                  </a:cubicBezTo>
                  <a:close/>
                  <a:moveTo>
                    <a:pt x="489" y="486"/>
                  </a:moveTo>
                  <a:cubicBezTo>
                    <a:pt x="452" y="461"/>
                    <a:pt x="405" y="442"/>
                    <a:pt x="351" y="430"/>
                  </a:cubicBezTo>
                  <a:cubicBezTo>
                    <a:pt x="310" y="422"/>
                    <a:pt x="310" y="422"/>
                    <a:pt x="310" y="422"/>
                  </a:cubicBezTo>
                  <a:cubicBezTo>
                    <a:pt x="295" y="432"/>
                    <a:pt x="279" y="437"/>
                    <a:pt x="263" y="437"/>
                  </a:cubicBezTo>
                  <a:cubicBezTo>
                    <a:pt x="246" y="437"/>
                    <a:pt x="231" y="432"/>
                    <a:pt x="215" y="422"/>
                  </a:cubicBezTo>
                  <a:cubicBezTo>
                    <a:pt x="174" y="430"/>
                    <a:pt x="174" y="430"/>
                    <a:pt x="174" y="430"/>
                  </a:cubicBezTo>
                  <a:cubicBezTo>
                    <a:pt x="119" y="442"/>
                    <a:pt x="73" y="461"/>
                    <a:pt x="36" y="486"/>
                  </a:cubicBezTo>
                  <a:lnTo>
                    <a:pt x="489" y="486"/>
                  </a:lnTo>
                  <a:close/>
                  <a:moveTo>
                    <a:pt x="381" y="282"/>
                  </a:moveTo>
                  <a:cubicBezTo>
                    <a:pt x="391" y="246"/>
                    <a:pt x="394" y="210"/>
                    <a:pt x="389" y="174"/>
                  </a:cubicBezTo>
                  <a:cubicBezTo>
                    <a:pt x="384" y="135"/>
                    <a:pt x="371" y="101"/>
                    <a:pt x="350" y="74"/>
                  </a:cubicBezTo>
                  <a:cubicBezTo>
                    <a:pt x="328" y="46"/>
                    <a:pt x="299" y="32"/>
                    <a:pt x="263" y="32"/>
                  </a:cubicBezTo>
                  <a:cubicBezTo>
                    <a:pt x="226" y="32"/>
                    <a:pt x="197" y="46"/>
                    <a:pt x="176" y="74"/>
                  </a:cubicBezTo>
                  <a:cubicBezTo>
                    <a:pt x="154" y="101"/>
                    <a:pt x="141" y="135"/>
                    <a:pt x="136" y="174"/>
                  </a:cubicBezTo>
                  <a:cubicBezTo>
                    <a:pt x="131" y="210"/>
                    <a:pt x="134" y="246"/>
                    <a:pt x="144" y="282"/>
                  </a:cubicBezTo>
                  <a:cubicBezTo>
                    <a:pt x="154" y="318"/>
                    <a:pt x="171" y="350"/>
                    <a:pt x="194" y="378"/>
                  </a:cubicBezTo>
                  <a:cubicBezTo>
                    <a:pt x="199" y="386"/>
                    <a:pt x="199" y="386"/>
                    <a:pt x="199" y="386"/>
                  </a:cubicBezTo>
                  <a:cubicBezTo>
                    <a:pt x="218" y="408"/>
                    <a:pt x="240" y="419"/>
                    <a:pt x="263" y="419"/>
                  </a:cubicBezTo>
                  <a:cubicBezTo>
                    <a:pt x="286" y="419"/>
                    <a:pt x="307" y="408"/>
                    <a:pt x="326" y="386"/>
                  </a:cubicBezTo>
                  <a:cubicBezTo>
                    <a:pt x="331" y="378"/>
                    <a:pt x="331" y="378"/>
                    <a:pt x="331" y="378"/>
                  </a:cubicBezTo>
                  <a:cubicBezTo>
                    <a:pt x="354" y="350"/>
                    <a:pt x="371" y="318"/>
                    <a:pt x="381" y="282"/>
                  </a:cubicBezTo>
                  <a:close/>
                </a:path>
              </a:pathLst>
            </a:custGeom>
            <a:solidFill>
              <a:srgbClr val="3C3D47"/>
            </a:solidFill>
            <a:ln>
              <a:noFill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ru-RU" sz="675"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27" name="Shape 742"/>
            <p:cNvSpPr/>
            <p:nvPr/>
          </p:nvSpPr>
          <p:spPr>
            <a:xfrm>
              <a:off x="4537116" y="2837610"/>
              <a:ext cx="793979" cy="793979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chemeClr val="lt1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28" name="Freeform 15"/>
            <p:cNvSpPr>
              <a:spLocks noEditPoints="1"/>
            </p:cNvSpPr>
            <p:nvPr/>
          </p:nvSpPr>
          <p:spPr bwMode="auto">
            <a:xfrm rot="19105848">
              <a:off x="4711958" y="2997130"/>
              <a:ext cx="437559" cy="368840"/>
            </a:xfrm>
            <a:custGeom>
              <a:avLst/>
              <a:gdLst>
                <a:gd name="T0" fmla="*/ 519 w 519"/>
                <a:gd name="T1" fmla="*/ 145 h 437"/>
                <a:gd name="T2" fmla="*/ 505 w 519"/>
                <a:gd name="T3" fmla="*/ 423 h 437"/>
                <a:gd name="T4" fmla="*/ 49 w 519"/>
                <a:gd name="T5" fmla="*/ 437 h 437"/>
                <a:gd name="T6" fmla="*/ 0 w 519"/>
                <a:gd name="T7" fmla="*/ 388 h 437"/>
                <a:gd name="T8" fmla="*/ 12 w 519"/>
                <a:gd name="T9" fmla="*/ 114 h 437"/>
                <a:gd name="T10" fmla="*/ 111 w 519"/>
                <a:gd name="T11" fmla="*/ 86 h 437"/>
                <a:gd name="T12" fmla="*/ 151 w 519"/>
                <a:gd name="T13" fmla="*/ 8 h 437"/>
                <a:gd name="T14" fmla="*/ 341 w 519"/>
                <a:gd name="T15" fmla="*/ 0 h 437"/>
                <a:gd name="T16" fmla="*/ 386 w 519"/>
                <a:gd name="T17" fmla="*/ 30 h 437"/>
                <a:gd name="T18" fmla="*/ 478 w 519"/>
                <a:gd name="T19" fmla="*/ 98 h 437"/>
                <a:gd name="T20" fmla="*/ 486 w 519"/>
                <a:gd name="T21" fmla="*/ 145 h 437"/>
                <a:gd name="T22" fmla="*/ 385 w 519"/>
                <a:gd name="T23" fmla="*/ 115 h 437"/>
                <a:gd name="T24" fmla="*/ 341 w 519"/>
                <a:gd name="T25" fmla="*/ 32 h 437"/>
                <a:gd name="T26" fmla="*/ 163 w 519"/>
                <a:gd name="T27" fmla="*/ 42 h 437"/>
                <a:gd name="T28" fmla="*/ 46 w 519"/>
                <a:gd name="T29" fmla="*/ 129 h 437"/>
                <a:gd name="T30" fmla="*/ 33 w 519"/>
                <a:gd name="T31" fmla="*/ 388 h 437"/>
                <a:gd name="T32" fmla="*/ 49 w 519"/>
                <a:gd name="T33" fmla="*/ 405 h 437"/>
                <a:gd name="T34" fmla="*/ 482 w 519"/>
                <a:gd name="T35" fmla="*/ 400 h 437"/>
                <a:gd name="T36" fmla="*/ 486 w 519"/>
                <a:gd name="T37" fmla="*/ 145 h 437"/>
                <a:gd name="T38" fmla="*/ 351 w 519"/>
                <a:gd name="T39" fmla="*/ 334 h 437"/>
                <a:gd name="T40" fmla="*/ 168 w 519"/>
                <a:gd name="T41" fmla="*/ 334 h 437"/>
                <a:gd name="T42" fmla="*/ 168 w 519"/>
                <a:gd name="T43" fmla="*/ 151 h 437"/>
                <a:gd name="T44" fmla="*/ 351 w 519"/>
                <a:gd name="T45" fmla="*/ 151 h 437"/>
                <a:gd name="T46" fmla="*/ 323 w 519"/>
                <a:gd name="T47" fmla="*/ 169 h 437"/>
                <a:gd name="T48" fmla="*/ 186 w 519"/>
                <a:gd name="T49" fmla="*/ 179 h 437"/>
                <a:gd name="T50" fmla="*/ 196 w 519"/>
                <a:gd name="T51" fmla="*/ 316 h 437"/>
                <a:gd name="T52" fmla="*/ 334 w 519"/>
                <a:gd name="T53" fmla="*/ 306 h 437"/>
                <a:gd name="T54" fmla="*/ 323 w 519"/>
                <a:gd name="T55" fmla="*/ 169 h 437"/>
                <a:gd name="T56" fmla="*/ 195 w 519"/>
                <a:gd name="T57" fmla="*/ 243 h 437"/>
                <a:gd name="T58" fmla="*/ 211 w 519"/>
                <a:gd name="T59" fmla="*/ 243 h 437"/>
                <a:gd name="T60" fmla="*/ 260 w 519"/>
                <a:gd name="T61" fmla="*/ 194 h 437"/>
                <a:gd name="T62" fmla="*/ 260 w 519"/>
                <a:gd name="T63" fmla="*/ 178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9" h="437">
                  <a:moveTo>
                    <a:pt x="507" y="114"/>
                  </a:moveTo>
                  <a:cubicBezTo>
                    <a:pt x="515" y="123"/>
                    <a:pt x="519" y="133"/>
                    <a:pt x="519" y="145"/>
                  </a:cubicBezTo>
                  <a:cubicBezTo>
                    <a:pt x="519" y="388"/>
                    <a:pt x="519" y="388"/>
                    <a:pt x="519" y="388"/>
                  </a:cubicBezTo>
                  <a:cubicBezTo>
                    <a:pt x="519" y="402"/>
                    <a:pt x="514" y="413"/>
                    <a:pt x="505" y="423"/>
                  </a:cubicBezTo>
                  <a:cubicBezTo>
                    <a:pt x="495" y="432"/>
                    <a:pt x="484" y="437"/>
                    <a:pt x="470" y="437"/>
                  </a:cubicBezTo>
                  <a:cubicBezTo>
                    <a:pt x="49" y="437"/>
                    <a:pt x="49" y="437"/>
                    <a:pt x="49" y="437"/>
                  </a:cubicBezTo>
                  <a:cubicBezTo>
                    <a:pt x="36" y="437"/>
                    <a:pt x="24" y="432"/>
                    <a:pt x="15" y="423"/>
                  </a:cubicBezTo>
                  <a:cubicBezTo>
                    <a:pt x="5" y="413"/>
                    <a:pt x="0" y="402"/>
                    <a:pt x="0" y="388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33"/>
                    <a:pt x="4" y="123"/>
                    <a:pt x="12" y="114"/>
                  </a:cubicBezTo>
                  <a:cubicBezTo>
                    <a:pt x="20" y="105"/>
                    <a:pt x="29" y="100"/>
                    <a:pt x="41" y="98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7" y="21"/>
                    <a:pt x="143" y="13"/>
                    <a:pt x="151" y="8"/>
                  </a:cubicBezTo>
                  <a:cubicBezTo>
                    <a:pt x="159" y="2"/>
                    <a:pt x="169" y="0"/>
                    <a:pt x="179" y="0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351" y="0"/>
                    <a:pt x="360" y="2"/>
                    <a:pt x="368" y="8"/>
                  </a:cubicBezTo>
                  <a:cubicBezTo>
                    <a:pt x="376" y="13"/>
                    <a:pt x="382" y="21"/>
                    <a:pt x="386" y="30"/>
                  </a:cubicBezTo>
                  <a:cubicBezTo>
                    <a:pt x="408" y="86"/>
                    <a:pt x="408" y="86"/>
                    <a:pt x="408" y="86"/>
                  </a:cubicBezTo>
                  <a:cubicBezTo>
                    <a:pt x="478" y="98"/>
                    <a:pt x="478" y="98"/>
                    <a:pt x="478" y="98"/>
                  </a:cubicBezTo>
                  <a:cubicBezTo>
                    <a:pt x="490" y="100"/>
                    <a:pt x="499" y="105"/>
                    <a:pt x="507" y="114"/>
                  </a:cubicBezTo>
                  <a:close/>
                  <a:moveTo>
                    <a:pt x="486" y="145"/>
                  </a:moveTo>
                  <a:cubicBezTo>
                    <a:pt x="486" y="136"/>
                    <a:pt x="482" y="131"/>
                    <a:pt x="473" y="129"/>
                  </a:cubicBezTo>
                  <a:cubicBezTo>
                    <a:pt x="385" y="115"/>
                    <a:pt x="385" y="115"/>
                    <a:pt x="385" y="115"/>
                  </a:cubicBezTo>
                  <a:cubicBezTo>
                    <a:pt x="356" y="42"/>
                    <a:pt x="356" y="42"/>
                    <a:pt x="356" y="42"/>
                  </a:cubicBezTo>
                  <a:cubicBezTo>
                    <a:pt x="353" y="35"/>
                    <a:pt x="348" y="32"/>
                    <a:pt x="341" y="32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71" y="32"/>
                    <a:pt x="166" y="35"/>
                    <a:pt x="163" y="42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37" y="131"/>
                    <a:pt x="33" y="136"/>
                    <a:pt x="33" y="145"/>
                  </a:cubicBezTo>
                  <a:cubicBezTo>
                    <a:pt x="33" y="388"/>
                    <a:pt x="33" y="388"/>
                    <a:pt x="33" y="388"/>
                  </a:cubicBezTo>
                  <a:cubicBezTo>
                    <a:pt x="33" y="393"/>
                    <a:pt x="34" y="397"/>
                    <a:pt x="37" y="400"/>
                  </a:cubicBezTo>
                  <a:cubicBezTo>
                    <a:pt x="40" y="403"/>
                    <a:pt x="44" y="405"/>
                    <a:pt x="49" y="405"/>
                  </a:cubicBezTo>
                  <a:cubicBezTo>
                    <a:pt x="470" y="405"/>
                    <a:pt x="470" y="405"/>
                    <a:pt x="470" y="405"/>
                  </a:cubicBezTo>
                  <a:cubicBezTo>
                    <a:pt x="475" y="405"/>
                    <a:pt x="479" y="403"/>
                    <a:pt x="482" y="400"/>
                  </a:cubicBezTo>
                  <a:cubicBezTo>
                    <a:pt x="485" y="397"/>
                    <a:pt x="486" y="393"/>
                    <a:pt x="486" y="388"/>
                  </a:cubicBezTo>
                  <a:lnTo>
                    <a:pt x="486" y="145"/>
                  </a:lnTo>
                  <a:close/>
                  <a:moveTo>
                    <a:pt x="389" y="243"/>
                  </a:moveTo>
                  <a:cubicBezTo>
                    <a:pt x="389" y="278"/>
                    <a:pt x="377" y="309"/>
                    <a:pt x="351" y="334"/>
                  </a:cubicBezTo>
                  <a:cubicBezTo>
                    <a:pt x="326" y="359"/>
                    <a:pt x="295" y="372"/>
                    <a:pt x="260" y="372"/>
                  </a:cubicBezTo>
                  <a:cubicBezTo>
                    <a:pt x="224" y="372"/>
                    <a:pt x="193" y="359"/>
                    <a:pt x="168" y="334"/>
                  </a:cubicBezTo>
                  <a:cubicBezTo>
                    <a:pt x="143" y="309"/>
                    <a:pt x="130" y="278"/>
                    <a:pt x="130" y="243"/>
                  </a:cubicBezTo>
                  <a:cubicBezTo>
                    <a:pt x="130" y="207"/>
                    <a:pt x="143" y="176"/>
                    <a:pt x="168" y="151"/>
                  </a:cubicBezTo>
                  <a:cubicBezTo>
                    <a:pt x="193" y="126"/>
                    <a:pt x="224" y="113"/>
                    <a:pt x="260" y="113"/>
                  </a:cubicBezTo>
                  <a:cubicBezTo>
                    <a:pt x="295" y="113"/>
                    <a:pt x="326" y="126"/>
                    <a:pt x="351" y="151"/>
                  </a:cubicBezTo>
                  <a:cubicBezTo>
                    <a:pt x="377" y="176"/>
                    <a:pt x="389" y="207"/>
                    <a:pt x="389" y="243"/>
                  </a:cubicBezTo>
                  <a:close/>
                  <a:moveTo>
                    <a:pt x="323" y="169"/>
                  </a:moveTo>
                  <a:cubicBezTo>
                    <a:pt x="302" y="151"/>
                    <a:pt x="279" y="143"/>
                    <a:pt x="252" y="145"/>
                  </a:cubicBezTo>
                  <a:cubicBezTo>
                    <a:pt x="225" y="147"/>
                    <a:pt x="203" y="159"/>
                    <a:pt x="186" y="179"/>
                  </a:cubicBezTo>
                  <a:cubicBezTo>
                    <a:pt x="168" y="200"/>
                    <a:pt x="160" y="224"/>
                    <a:pt x="162" y="250"/>
                  </a:cubicBezTo>
                  <a:cubicBezTo>
                    <a:pt x="164" y="277"/>
                    <a:pt x="176" y="299"/>
                    <a:pt x="196" y="316"/>
                  </a:cubicBezTo>
                  <a:cubicBezTo>
                    <a:pt x="217" y="334"/>
                    <a:pt x="241" y="342"/>
                    <a:pt x="267" y="340"/>
                  </a:cubicBezTo>
                  <a:cubicBezTo>
                    <a:pt x="294" y="338"/>
                    <a:pt x="316" y="326"/>
                    <a:pt x="334" y="306"/>
                  </a:cubicBezTo>
                  <a:cubicBezTo>
                    <a:pt x="351" y="285"/>
                    <a:pt x="359" y="262"/>
                    <a:pt x="357" y="235"/>
                  </a:cubicBezTo>
                  <a:cubicBezTo>
                    <a:pt x="355" y="208"/>
                    <a:pt x="343" y="186"/>
                    <a:pt x="323" y="169"/>
                  </a:cubicBezTo>
                  <a:close/>
                  <a:moveTo>
                    <a:pt x="214" y="197"/>
                  </a:moveTo>
                  <a:cubicBezTo>
                    <a:pt x="201" y="210"/>
                    <a:pt x="195" y="225"/>
                    <a:pt x="195" y="243"/>
                  </a:cubicBezTo>
                  <a:cubicBezTo>
                    <a:pt x="195" y="248"/>
                    <a:pt x="198" y="251"/>
                    <a:pt x="203" y="251"/>
                  </a:cubicBezTo>
                  <a:cubicBezTo>
                    <a:pt x="208" y="251"/>
                    <a:pt x="211" y="248"/>
                    <a:pt x="211" y="243"/>
                  </a:cubicBezTo>
                  <a:cubicBezTo>
                    <a:pt x="211" y="229"/>
                    <a:pt x="216" y="218"/>
                    <a:pt x="225" y="208"/>
                  </a:cubicBezTo>
                  <a:cubicBezTo>
                    <a:pt x="235" y="199"/>
                    <a:pt x="246" y="194"/>
                    <a:pt x="260" y="194"/>
                  </a:cubicBezTo>
                  <a:cubicBezTo>
                    <a:pt x="265" y="194"/>
                    <a:pt x="268" y="191"/>
                    <a:pt x="268" y="186"/>
                  </a:cubicBezTo>
                  <a:cubicBezTo>
                    <a:pt x="268" y="180"/>
                    <a:pt x="265" y="178"/>
                    <a:pt x="260" y="178"/>
                  </a:cubicBezTo>
                  <a:cubicBezTo>
                    <a:pt x="241" y="178"/>
                    <a:pt x="226" y="184"/>
                    <a:pt x="214" y="197"/>
                  </a:cubicBezTo>
                  <a:close/>
                </a:path>
              </a:pathLst>
            </a:custGeom>
            <a:solidFill>
              <a:srgbClr val="3C3D47"/>
            </a:solidFill>
            <a:ln>
              <a:noFill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ru-RU" sz="675"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29" name="Shape 746"/>
            <p:cNvSpPr/>
            <p:nvPr/>
          </p:nvSpPr>
          <p:spPr>
            <a:xfrm rot="1360413">
              <a:off x="6550618" y="2228269"/>
              <a:ext cx="793979" cy="793979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chemeClr val="lt1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30" name="Freeform 26"/>
            <p:cNvSpPr>
              <a:spLocks noEditPoints="1"/>
            </p:cNvSpPr>
            <p:nvPr/>
          </p:nvSpPr>
          <p:spPr bwMode="auto">
            <a:xfrm rot="20555634">
              <a:off x="6761970" y="2385616"/>
              <a:ext cx="394264" cy="450227"/>
            </a:xfrm>
            <a:custGeom>
              <a:avLst/>
              <a:gdLst>
                <a:gd name="T0" fmla="*/ 454 w 454"/>
                <a:gd name="T1" fmla="*/ 146 h 518"/>
                <a:gd name="T2" fmla="*/ 421 w 454"/>
                <a:gd name="T3" fmla="*/ 178 h 518"/>
                <a:gd name="T4" fmla="*/ 403 w 454"/>
                <a:gd name="T5" fmla="*/ 499 h 518"/>
                <a:gd name="T6" fmla="*/ 97 w 454"/>
                <a:gd name="T7" fmla="*/ 518 h 518"/>
                <a:gd name="T8" fmla="*/ 33 w 454"/>
                <a:gd name="T9" fmla="*/ 453 h 518"/>
                <a:gd name="T10" fmla="*/ 10 w 454"/>
                <a:gd name="T11" fmla="*/ 168 h 518"/>
                <a:gd name="T12" fmla="*/ 0 w 454"/>
                <a:gd name="T13" fmla="*/ 129 h 518"/>
                <a:gd name="T14" fmla="*/ 15 w 454"/>
                <a:gd name="T15" fmla="*/ 78 h 518"/>
                <a:gd name="T16" fmla="*/ 97 w 454"/>
                <a:gd name="T17" fmla="*/ 65 h 518"/>
                <a:gd name="T18" fmla="*/ 112 w 454"/>
                <a:gd name="T19" fmla="*/ 14 h 518"/>
                <a:gd name="T20" fmla="*/ 308 w 454"/>
                <a:gd name="T21" fmla="*/ 0 h 518"/>
                <a:gd name="T22" fmla="*/ 357 w 454"/>
                <a:gd name="T23" fmla="*/ 48 h 518"/>
                <a:gd name="T24" fmla="*/ 405 w 454"/>
                <a:gd name="T25" fmla="*/ 65 h 518"/>
                <a:gd name="T26" fmla="*/ 454 w 454"/>
                <a:gd name="T27" fmla="*/ 110 h 518"/>
                <a:gd name="T28" fmla="*/ 421 w 454"/>
                <a:gd name="T29" fmla="*/ 113 h 518"/>
                <a:gd name="T30" fmla="*/ 405 w 454"/>
                <a:gd name="T31" fmla="*/ 97 h 518"/>
                <a:gd name="T32" fmla="*/ 37 w 454"/>
                <a:gd name="T33" fmla="*/ 102 h 518"/>
                <a:gd name="T34" fmla="*/ 33 w 454"/>
                <a:gd name="T35" fmla="*/ 129 h 518"/>
                <a:gd name="T36" fmla="*/ 421 w 454"/>
                <a:gd name="T37" fmla="*/ 146 h 518"/>
                <a:gd name="T38" fmla="*/ 421 w 454"/>
                <a:gd name="T39" fmla="*/ 113 h 518"/>
                <a:gd name="T40" fmla="*/ 65 w 454"/>
                <a:gd name="T41" fmla="*/ 178 h 518"/>
                <a:gd name="T42" fmla="*/ 75 w 454"/>
                <a:gd name="T43" fmla="*/ 476 h 518"/>
                <a:gd name="T44" fmla="*/ 357 w 454"/>
                <a:gd name="T45" fmla="*/ 486 h 518"/>
                <a:gd name="T46" fmla="*/ 389 w 454"/>
                <a:gd name="T47" fmla="*/ 453 h 518"/>
                <a:gd name="T48" fmla="*/ 102 w 454"/>
                <a:gd name="T49" fmla="*/ 449 h 518"/>
                <a:gd name="T50" fmla="*/ 97 w 454"/>
                <a:gd name="T51" fmla="*/ 227 h 518"/>
                <a:gd name="T52" fmla="*/ 114 w 454"/>
                <a:gd name="T53" fmla="*/ 210 h 518"/>
                <a:gd name="T54" fmla="*/ 158 w 454"/>
                <a:gd name="T55" fmla="*/ 215 h 518"/>
                <a:gd name="T56" fmla="*/ 162 w 454"/>
                <a:gd name="T57" fmla="*/ 437 h 518"/>
                <a:gd name="T58" fmla="*/ 146 w 454"/>
                <a:gd name="T59" fmla="*/ 453 h 518"/>
                <a:gd name="T60" fmla="*/ 102 w 454"/>
                <a:gd name="T61" fmla="*/ 449 h 518"/>
                <a:gd name="T62" fmla="*/ 146 w 454"/>
                <a:gd name="T63" fmla="*/ 437 h 518"/>
                <a:gd name="T64" fmla="*/ 114 w 454"/>
                <a:gd name="T65" fmla="*/ 227 h 518"/>
                <a:gd name="T66" fmla="*/ 130 w 454"/>
                <a:gd name="T67" fmla="*/ 65 h 518"/>
                <a:gd name="T68" fmla="*/ 324 w 454"/>
                <a:gd name="T69" fmla="*/ 48 h 518"/>
                <a:gd name="T70" fmla="*/ 308 w 454"/>
                <a:gd name="T71" fmla="*/ 32 h 518"/>
                <a:gd name="T72" fmla="*/ 134 w 454"/>
                <a:gd name="T73" fmla="*/ 37 h 518"/>
                <a:gd name="T74" fmla="*/ 130 w 454"/>
                <a:gd name="T75" fmla="*/ 65 h 518"/>
                <a:gd name="T76" fmla="*/ 195 w 454"/>
                <a:gd name="T77" fmla="*/ 437 h 518"/>
                <a:gd name="T78" fmla="*/ 199 w 454"/>
                <a:gd name="T79" fmla="*/ 215 h 518"/>
                <a:gd name="T80" fmla="*/ 243 w 454"/>
                <a:gd name="T81" fmla="*/ 210 h 518"/>
                <a:gd name="T82" fmla="*/ 259 w 454"/>
                <a:gd name="T83" fmla="*/ 227 h 518"/>
                <a:gd name="T84" fmla="*/ 255 w 454"/>
                <a:gd name="T85" fmla="*/ 449 h 518"/>
                <a:gd name="T86" fmla="*/ 211 w 454"/>
                <a:gd name="T87" fmla="*/ 453 h 518"/>
                <a:gd name="T88" fmla="*/ 211 w 454"/>
                <a:gd name="T89" fmla="*/ 437 h 518"/>
                <a:gd name="T90" fmla="*/ 243 w 454"/>
                <a:gd name="T91" fmla="*/ 227 h 518"/>
                <a:gd name="T92" fmla="*/ 211 w 454"/>
                <a:gd name="T93" fmla="*/ 437 h 518"/>
                <a:gd name="T94" fmla="*/ 292 w 454"/>
                <a:gd name="T95" fmla="*/ 437 h 518"/>
                <a:gd name="T96" fmla="*/ 296 w 454"/>
                <a:gd name="T97" fmla="*/ 215 h 518"/>
                <a:gd name="T98" fmla="*/ 340 w 454"/>
                <a:gd name="T99" fmla="*/ 210 h 518"/>
                <a:gd name="T100" fmla="*/ 357 w 454"/>
                <a:gd name="T101" fmla="*/ 227 h 518"/>
                <a:gd name="T102" fmla="*/ 352 w 454"/>
                <a:gd name="T103" fmla="*/ 449 h 518"/>
                <a:gd name="T104" fmla="*/ 308 w 454"/>
                <a:gd name="T105" fmla="*/ 453 h 518"/>
                <a:gd name="T106" fmla="*/ 308 w 454"/>
                <a:gd name="T107" fmla="*/ 437 h 518"/>
                <a:gd name="T108" fmla="*/ 340 w 454"/>
                <a:gd name="T109" fmla="*/ 227 h 518"/>
                <a:gd name="T110" fmla="*/ 308 w 454"/>
                <a:gd name="T111" fmla="*/ 43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54" h="518">
                  <a:moveTo>
                    <a:pt x="454" y="129"/>
                  </a:moveTo>
                  <a:cubicBezTo>
                    <a:pt x="454" y="146"/>
                    <a:pt x="454" y="146"/>
                    <a:pt x="454" y="146"/>
                  </a:cubicBezTo>
                  <a:cubicBezTo>
                    <a:pt x="454" y="154"/>
                    <a:pt x="451" y="162"/>
                    <a:pt x="444" y="168"/>
                  </a:cubicBezTo>
                  <a:cubicBezTo>
                    <a:pt x="438" y="175"/>
                    <a:pt x="430" y="178"/>
                    <a:pt x="421" y="178"/>
                  </a:cubicBezTo>
                  <a:cubicBezTo>
                    <a:pt x="421" y="453"/>
                    <a:pt x="421" y="453"/>
                    <a:pt x="421" y="453"/>
                  </a:cubicBezTo>
                  <a:cubicBezTo>
                    <a:pt x="421" y="472"/>
                    <a:pt x="415" y="487"/>
                    <a:pt x="403" y="499"/>
                  </a:cubicBezTo>
                  <a:cubicBezTo>
                    <a:pt x="390" y="512"/>
                    <a:pt x="375" y="518"/>
                    <a:pt x="357" y="518"/>
                  </a:cubicBezTo>
                  <a:cubicBezTo>
                    <a:pt x="97" y="518"/>
                    <a:pt x="97" y="518"/>
                    <a:pt x="97" y="518"/>
                  </a:cubicBezTo>
                  <a:cubicBezTo>
                    <a:pt x="79" y="518"/>
                    <a:pt x="64" y="512"/>
                    <a:pt x="51" y="499"/>
                  </a:cubicBezTo>
                  <a:cubicBezTo>
                    <a:pt x="39" y="487"/>
                    <a:pt x="33" y="472"/>
                    <a:pt x="33" y="453"/>
                  </a:cubicBezTo>
                  <a:cubicBezTo>
                    <a:pt x="33" y="178"/>
                    <a:pt x="33" y="178"/>
                    <a:pt x="33" y="178"/>
                  </a:cubicBezTo>
                  <a:cubicBezTo>
                    <a:pt x="24" y="178"/>
                    <a:pt x="16" y="175"/>
                    <a:pt x="10" y="168"/>
                  </a:cubicBezTo>
                  <a:cubicBezTo>
                    <a:pt x="3" y="162"/>
                    <a:pt x="0" y="154"/>
                    <a:pt x="0" y="14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1" y="97"/>
                    <a:pt x="6" y="87"/>
                    <a:pt x="15" y="78"/>
                  </a:cubicBezTo>
                  <a:cubicBezTo>
                    <a:pt x="25" y="69"/>
                    <a:pt x="36" y="65"/>
                    <a:pt x="49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7" y="35"/>
                    <a:pt x="102" y="23"/>
                    <a:pt x="112" y="14"/>
                  </a:cubicBezTo>
                  <a:cubicBezTo>
                    <a:pt x="121" y="5"/>
                    <a:pt x="133" y="0"/>
                    <a:pt x="146" y="0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22" y="0"/>
                    <a:pt x="333" y="5"/>
                    <a:pt x="342" y="14"/>
                  </a:cubicBezTo>
                  <a:cubicBezTo>
                    <a:pt x="352" y="23"/>
                    <a:pt x="357" y="35"/>
                    <a:pt x="357" y="48"/>
                  </a:cubicBezTo>
                  <a:cubicBezTo>
                    <a:pt x="357" y="65"/>
                    <a:pt x="357" y="65"/>
                    <a:pt x="357" y="65"/>
                  </a:cubicBezTo>
                  <a:cubicBezTo>
                    <a:pt x="405" y="65"/>
                    <a:pt x="405" y="65"/>
                    <a:pt x="405" y="65"/>
                  </a:cubicBezTo>
                  <a:cubicBezTo>
                    <a:pt x="418" y="65"/>
                    <a:pt x="429" y="69"/>
                    <a:pt x="439" y="78"/>
                  </a:cubicBezTo>
                  <a:cubicBezTo>
                    <a:pt x="448" y="87"/>
                    <a:pt x="453" y="97"/>
                    <a:pt x="454" y="110"/>
                  </a:cubicBezTo>
                  <a:lnTo>
                    <a:pt x="454" y="129"/>
                  </a:lnTo>
                  <a:close/>
                  <a:moveTo>
                    <a:pt x="421" y="113"/>
                  </a:moveTo>
                  <a:cubicBezTo>
                    <a:pt x="421" y="108"/>
                    <a:pt x="420" y="105"/>
                    <a:pt x="417" y="102"/>
                  </a:cubicBezTo>
                  <a:cubicBezTo>
                    <a:pt x="414" y="99"/>
                    <a:pt x="410" y="97"/>
                    <a:pt x="405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4" y="97"/>
                    <a:pt x="40" y="99"/>
                    <a:pt x="37" y="102"/>
                  </a:cubicBezTo>
                  <a:cubicBezTo>
                    <a:pt x="34" y="105"/>
                    <a:pt x="33" y="108"/>
                    <a:pt x="33" y="113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421" y="146"/>
                    <a:pt x="421" y="146"/>
                    <a:pt x="421" y="146"/>
                  </a:cubicBezTo>
                  <a:cubicBezTo>
                    <a:pt x="421" y="129"/>
                    <a:pt x="421" y="129"/>
                    <a:pt x="421" y="129"/>
                  </a:cubicBezTo>
                  <a:lnTo>
                    <a:pt x="421" y="113"/>
                  </a:lnTo>
                  <a:close/>
                  <a:moveTo>
                    <a:pt x="389" y="178"/>
                  </a:moveTo>
                  <a:cubicBezTo>
                    <a:pt x="65" y="178"/>
                    <a:pt x="65" y="178"/>
                    <a:pt x="65" y="178"/>
                  </a:cubicBezTo>
                  <a:cubicBezTo>
                    <a:pt x="65" y="453"/>
                    <a:pt x="65" y="453"/>
                    <a:pt x="65" y="453"/>
                  </a:cubicBezTo>
                  <a:cubicBezTo>
                    <a:pt x="65" y="462"/>
                    <a:pt x="68" y="470"/>
                    <a:pt x="75" y="476"/>
                  </a:cubicBezTo>
                  <a:cubicBezTo>
                    <a:pt x="81" y="483"/>
                    <a:pt x="89" y="486"/>
                    <a:pt x="97" y="486"/>
                  </a:cubicBezTo>
                  <a:cubicBezTo>
                    <a:pt x="357" y="486"/>
                    <a:pt x="357" y="486"/>
                    <a:pt x="357" y="486"/>
                  </a:cubicBezTo>
                  <a:cubicBezTo>
                    <a:pt x="365" y="486"/>
                    <a:pt x="373" y="483"/>
                    <a:pt x="379" y="476"/>
                  </a:cubicBezTo>
                  <a:cubicBezTo>
                    <a:pt x="386" y="470"/>
                    <a:pt x="389" y="462"/>
                    <a:pt x="389" y="453"/>
                  </a:cubicBezTo>
                  <a:lnTo>
                    <a:pt x="389" y="178"/>
                  </a:lnTo>
                  <a:close/>
                  <a:moveTo>
                    <a:pt x="102" y="449"/>
                  </a:moveTo>
                  <a:cubicBezTo>
                    <a:pt x="99" y="446"/>
                    <a:pt x="97" y="442"/>
                    <a:pt x="97" y="437"/>
                  </a:cubicBezTo>
                  <a:cubicBezTo>
                    <a:pt x="97" y="227"/>
                    <a:pt x="97" y="227"/>
                    <a:pt x="97" y="227"/>
                  </a:cubicBezTo>
                  <a:cubicBezTo>
                    <a:pt x="97" y="222"/>
                    <a:pt x="99" y="218"/>
                    <a:pt x="102" y="215"/>
                  </a:cubicBezTo>
                  <a:cubicBezTo>
                    <a:pt x="105" y="212"/>
                    <a:pt x="109" y="210"/>
                    <a:pt x="114" y="210"/>
                  </a:cubicBezTo>
                  <a:cubicBezTo>
                    <a:pt x="146" y="210"/>
                    <a:pt x="146" y="210"/>
                    <a:pt x="146" y="210"/>
                  </a:cubicBezTo>
                  <a:cubicBezTo>
                    <a:pt x="151" y="210"/>
                    <a:pt x="155" y="212"/>
                    <a:pt x="158" y="215"/>
                  </a:cubicBezTo>
                  <a:cubicBezTo>
                    <a:pt x="161" y="218"/>
                    <a:pt x="162" y="222"/>
                    <a:pt x="162" y="227"/>
                  </a:cubicBezTo>
                  <a:cubicBezTo>
                    <a:pt x="162" y="437"/>
                    <a:pt x="162" y="437"/>
                    <a:pt x="162" y="437"/>
                  </a:cubicBezTo>
                  <a:cubicBezTo>
                    <a:pt x="162" y="442"/>
                    <a:pt x="161" y="446"/>
                    <a:pt x="158" y="449"/>
                  </a:cubicBezTo>
                  <a:cubicBezTo>
                    <a:pt x="155" y="452"/>
                    <a:pt x="151" y="453"/>
                    <a:pt x="146" y="453"/>
                  </a:cubicBezTo>
                  <a:cubicBezTo>
                    <a:pt x="114" y="453"/>
                    <a:pt x="114" y="453"/>
                    <a:pt x="114" y="453"/>
                  </a:cubicBezTo>
                  <a:cubicBezTo>
                    <a:pt x="109" y="453"/>
                    <a:pt x="105" y="452"/>
                    <a:pt x="102" y="449"/>
                  </a:cubicBezTo>
                  <a:close/>
                  <a:moveTo>
                    <a:pt x="114" y="437"/>
                  </a:moveTo>
                  <a:cubicBezTo>
                    <a:pt x="146" y="437"/>
                    <a:pt x="146" y="437"/>
                    <a:pt x="146" y="437"/>
                  </a:cubicBezTo>
                  <a:cubicBezTo>
                    <a:pt x="146" y="227"/>
                    <a:pt x="146" y="227"/>
                    <a:pt x="146" y="227"/>
                  </a:cubicBezTo>
                  <a:cubicBezTo>
                    <a:pt x="114" y="227"/>
                    <a:pt x="114" y="227"/>
                    <a:pt x="114" y="227"/>
                  </a:cubicBezTo>
                  <a:lnTo>
                    <a:pt x="114" y="437"/>
                  </a:lnTo>
                  <a:close/>
                  <a:moveTo>
                    <a:pt x="130" y="65"/>
                  </a:moveTo>
                  <a:cubicBezTo>
                    <a:pt x="324" y="65"/>
                    <a:pt x="324" y="65"/>
                    <a:pt x="324" y="65"/>
                  </a:cubicBezTo>
                  <a:cubicBezTo>
                    <a:pt x="324" y="48"/>
                    <a:pt x="324" y="48"/>
                    <a:pt x="324" y="48"/>
                  </a:cubicBezTo>
                  <a:cubicBezTo>
                    <a:pt x="324" y="44"/>
                    <a:pt x="323" y="40"/>
                    <a:pt x="320" y="37"/>
                  </a:cubicBezTo>
                  <a:cubicBezTo>
                    <a:pt x="317" y="34"/>
                    <a:pt x="313" y="32"/>
                    <a:pt x="308" y="32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1" y="32"/>
                    <a:pt x="137" y="34"/>
                    <a:pt x="134" y="37"/>
                  </a:cubicBezTo>
                  <a:cubicBezTo>
                    <a:pt x="131" y="40"/>
                    <a:pt x="130" y="44"/>
                    <a:pt x="130" y="48"/>
                  </a:cubicBezTo>
                  <a:lnTo>
                    <a:pt x="130" y="65"/>
                  </a:lnTo>
                  <a:close/>
                  <a:moveTo>
                    <a:pt x="199" y="449"/>
                  </a:moveTo>
                  <a:cubicBezTo>
                    <a:pt x="196" y="446"/>
                    <a:pt x="195" y="442"/>
                    <a:pt x="195" y="437"/>
                  </a:cubicBezTo>
                  <a:cubicBezTo>
                    <a:pt x="195" y="227"/>
                    <a:pt x="195" y="227"/>
                    <a:pt x="195" y="227"/>
                  </a:cubicBezTo>
                  <a:cubicBezTo>
                    <a:pt x="195" y="222"/>
                    <a:pt x="196" y="218"/>
                    <a:pt x="199" y="215"/>
                  </a:cubicBezTo>
                  <a:cubicBezTo>
                    <a:pt x="202" y="212"/>
                    <a:pt x="206" y="210"/>
                    <a:pt x="211" y="210"/>
                  </a:cubicBezTo>
                  <a:cubicBezTo>
                    <a:pt x="243" y="210"/>
                    <a:pt x="243" y="210"/>
                    <a:pt x="243" y="210"/>
                  </a:cubicBezTo>
                  <a:cubicBezTo>
                    <a:pt x="248" y="210"/>
                    <a:pt x="252" y="212"/>
                    <a:pt x="255" y="215"/>
                  </a:cubicBezTo>
                  <a:cubicBezTo>
                    <a:pt x="258" y="218"/>
                    <a:pt x="259" y="222"/>
                    <a:pt x="259" y="227"/>
                  </a:cubicBezTo>
                  <a:cubicBezTo>
                    <a:pt x="259" y="437"/>
                    <a:pt x="259" y="437"/>
                    <a:pt x="259" y="437"/>
                  </a:cubicBezTo>
                  <a:cubicBezTo>
                    <a:pt x="259" y="442"/>
                    <a:pt x="258" y="446"/>
                    <a:pt x="255" y="449"/>
                  </a:cubicBezTo>
                  <a:cubicBezTo>
                    <a:pt x="252" y="452"/>
                    <a:pt x="248" y="453"/>
                    <a:pt x="243" y="453"/>
                  </a:cubicBezTo>
                  <a:cubicBezTo>
                    <a:pt x="211" y="453"/>
                    <a:pt x="211" y="453"/>
                    <a:pt x="211" y="453"/>
                  </a:cubicBezTo>
                  <a:cubicBezTo>
                    <a:pt x="206" y="453"/>
                    <a:pt x="202" y="452"/>
                    <a:pt x="199" y="449"/>
                  </a:cubicBezTo>
                  <a:close/>
                  <a:moveTo>
                    <a:pt x="211" y="437"/>
                  </a:moveTo>
                  <a:cubicBezTo>
                    <a:pt x="243" y="437"/>
                    <a:pt x="243" y="437"/>
                    <a:pt x="243" y="437"/>
                  </a:cubicBezTo>
                  <a:cubicBezTo>
                    <a:pt x="243" y="227"/>
                    <a:pt x="243" y="227"/>
                    <a:pt x="243" y="227"/>
                  </a:cubicBezTo>
                  <a:cubicBezTo>
                    <a:pt x="211" y="227"/>
                    <a:pt x="211" y="227"/>
                    <a:pt x="211" y="227"/>
                  </a:cubicBezTo>
                  <a:lnTo>
                    <a:pt x="211" y="437"/>
                  </a:lnTo>
                  <a:close/>
                  <a:moveTo>
                    <a:pt x="296" y="449"/>
                  </a:moveTo>
                  <a:cubicBezTo>
                    <a:pt x="293" y="446"/>
                    <a:pt x="292" y="442"/>
                    <a:pt x="292" y="437"/>
                  </a:cubicBezTo>
                  <a:cubicBezTo>
                    <a:pt x="292" y="227"/>
                    <a:pt x="292" y="227"/>
                    <a:pt x="292" y="227"/>
                  </a:cubicBezTo>
                  <a:cubicBezTo>
                    <a:pt x="292" y="222"/>
                    <a:pt x="293" y="218"/>
                    <a:pt x="296" y="215"/>
                  </a:cubicBezTo>
                  <a:cubicBezTo>
                    <a:pt x="299" y="212"/>
                    <a:pt x="303" y="210"/>
                    <a:pt x="308" y="210"/>
                  </a:cubicBezTo>
                  <a:cubicBezTo>
                    <a:pt x="340" y="210"/>
                    <a:pt x="340" y="210"/>
                    <a:pt x="340" y="210"/>
                  </a:cubicBezTo>
                  <a:cubicBezTo>
                    <a:pt x="345" y="210"/>
                    <a:pt x="349" y="212"/>
                    <a:pt x="352" y="215"/>
                  </a:cubicBezTo>
                  <a:cubicBezTo>
                    <a:pt x="355" y="218"/>
                    <a:pt x="357" y="222"/>
                    <a:pt x="357" y="227"/>
                  </a:cubicBezTo>
                  <a:cubicBezTo>
                    <a:pt x="357" y="437"/>
                    <a:pt x="357" y="437"/>
                    <a:pt x="357" y="437"/>
                  </a:cubicBezTo>
                  <a:cubicBezTo>
                    <a:pt x="357" y="442"/>
                    <a:pt x="355" y="446"/>
                    <a:pt x="352" y="449"/>
                  </a:cubicBezTo>
                  <a:cubicBezTo>
                    <a:pt x="349" y="452"/>
                    <a:pt x="345" y="453"/>
                    <a:pt x="340" y="453"/>
                  </a:cubicBezTo>
                  <a:cubicBezTo>
                    <a:pt x="308" y="453"/>
                    <a:pt x="308" y="453"/>
                    <a:pt x="308" y="453"/>
                  </a:cubicBezTo>
                  <a:cubicBezTo>
                    <a:pt x="303" y="453"/>
                    <a:pt x="299" y="452"/>
                    <a:pt x="296" y="449"/>
                  </a:cubicBezTo>
                  <a:close/>
                  <a:moveTo>
                    <a:pt x="308" y="437"/>
                  </a:moveTo>
                  <a:cubicBezTo>
                    <a:pt x="340" y="437"/>
                    <a:pt x="340" y="437"/>
                    <a:pt x="340" y="437"/>
                  </a:cubicBezTo>
                  <a:cubicBezTo>
                    <a:pt x="340" y="227"/>
                    <a:pt x="340" y="227"/>
                    <a:pt x="340" y="227"/>
                  </a:cubicBezTo>
                  <a:cubicBezTo>
                    <a:pt x="308" y="227"/>
                    <a:pt x="308" y="227"/>
                    <a:pt x="308" y="227"/>
                  </a:cubicBezTo>
                  <a:lnTo>
                    <a:pt x="308" y="437"/>
                  </a:lnTo>
                  <a:close/>
                </a:path>
              </a:pathLst>
            </a:custGeom>
            <a:solidFill>
              <a:srgbClr val="3C3D47"/>
            </a:solidFill>
            <a:ln>
              <a:noFill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ru-RU" sz="675"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31" name="Shape 743"/>
            <p:cNvSpPr/>
            <p:nvPr/>
          </p:nvSpPr>
          <p:spPr>
            <a:xfrm rot="1836656">
              <a:off x="4985412" y="3570701"/>
              <a:ext cx="263156" cy="26315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32" name="Shape 744"/>
            <p:cNvSpPr/>
            <p:nvPr/>
          </p:nvSpPr>
          <p:spPr>
            <a:xfrm rot="1595951">
              <a:off x="7300130" y="1892283"/>
              <a:ext cx="635001" cy="635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prstClr val="white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33" name="Shape 747"/>
            <p:cNvSpPr/>
            <p:nvPr/>
          </p:nvSpPr>
          <p:spPr>
            <a:xfrm rot="19131852">
              <a:off x="4291815" y="2377611"/>
              <a:ext cx="745288" cy="7452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prstClr val="white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34" name="Shape 748"/>
            <p:cNvSpPr/>
            <p:nvPr/>
          </p:nvSpPr>
          <p:spPr>
            <a:xfrm rot="1093116">
              <a:off x="5379646" y="2400792"/>
              <a:ext cx="843317" cy="843317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chemeClr val="lt1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35" name="Shape 749"/>
            <p:cNvSpPr/>
            <p:nvPr/>
          </p:nvSpPr>
          <p:spPr>
            <a:xfrm rot="1836656">
              <a:off x="6569805" y="2806591"/>
              <a:ext cx="843317" cy="84331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prstClr val="white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36" name="Shape 775"/>
            <p:cNvSpPr/>
            <p:nvPr/>
          </p:nvSpPr>
          <p:spPr>
            <a:xfrm rot="19534834">
              <a:off x="5328975" y="3805186"/>
              <a:ext cx="635001" cy="635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prstClr val="white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37" name="Shape 776"/>
            <p:cNvSpPr/>
            <p:nvPr/>
          </p:nvSpPr>
          <p:spPr>
            <a:xfrm>
              <a:off x="5730374" y="3449146"/>
              <a:ext cx="635000" cy="635001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chemeClr val="lt1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38" name="Shape 777"/>
            <p:cNvSpPr/>
            <p:nvPr/>
          </p:nvSpPr>
          <p:spPr>
            <a:xfrm>
              <a:off x="5822064" y="3919303"/>
              <a:ext cx="739159" cy="73915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prstClr val="white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39" name="Shape 780"/>
            <p:cNvSpPr/>
            <p:nvPr/>
          </p:nvSpPr>
          <p:spPr>
            <a:xfrm rot="1595951">
              <a:off x="5778414" y="2917099"/>
              <a:ext cx="635001" cy="635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prstClr val="white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40" name="Shape 783"/>
            <p:cNvSpPr/>
            <p:nvPr/>
          </p:nvSpPr>
          <p:spPr>
            <a:xfrm rot="19950650">
              <a:off x="5812291" y="1774326"/>
              <a:ext cx="517496" cy="51749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prstClr val="white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41" name="Shape 784"/>
            <p:cNvSpPr/>
            <p:nvPr/>
          </p:nvSpPr>
          <p:spPr>
            <a:xfrm rot="18900000">
              <a:off x="4736028" y="1834997"/>
              <a:ext cx="396154" cy="39615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chemeClr val="lt1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42" name="Shape 785"/>
            <p:cNvSpPr/>
            <p:nvPr/>
          </p:nvSpPr>
          <p:spPr>
            <a:xfrm rot="1836656">
              <a:off x="4165685" y="1898375"/>
              <a:ext cx="329209" cy="3292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43" name="Shape 786"/>
            <p:cNvSpPr/>
            <p:nvPr/>
          </p:nvSpPr>
          <p:spPr>
            <a:xfrm rot="1836656">
              <a:off x="7474445" y="2645631"/>
              <a:ext cx="263156" cy="263156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schemeClr val="lt1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44" name="Shape 788"/>
            <p:cNvSpPr/>
            <p:nvPr/>
          </p:nvSpPr>
          <p:spPr>
            <a:xfrm rot="1836656">
              <a:off x="6734989" y="1796828"/>
              <a:ext cx="178625" cy="17862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45" name="Shape 789"/>
            <p:cNvSpPr/>
            <p:nvPr/>
          </p:nvSpPr>
          <p:spPr>
            <a:xfrm rot="1836656">
              <a:off x="7189473" y="2312320"/>
              <a:ext cx="329209" cy="32920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46" name="Freeform 7"/>
            <p:cNvSpPr>
              <a:spLocks noEditPoints="1"/>
            </p:cNvSpPr>
            <p:nvPr/>
          </p:nvSpPr>
          <p:spPr bwMode="auto">
            <a:xfrm>
              <a:off x="4461592" y="2538663"/>
              <a:ext cx="419195" cy="419607"/>
            </a:xfrm>
            <a:custGeom>
              <a:avLst/>
              <a:gdLst>
                <a:gd name="T0" fmla="*/ 470 w 517"/>
                <a:gd name="T1" fmla="*/ 276 h 517"/>
                <a:gd name="T2" fmla="*/ 297 w 517"/>
                <a:gd name="T3" fmla="*/ 312 h 517"/>
                <a:gd name="T4" fmla="*/ 258 w 517"/>
                <a:gd name="T5" fmla="*/ 388 h 517"/>
                <a:gd name="T6" fmla="*/ 226 w 517"/>
                <a:gd name="T7" fmla="*/ 420 h 517"/>
                <a:gd name="T8" fmla="*/ 194 w 517"/>
                <a:gd name="T9" fmla="*/ 452 h 517"/>
                <a:gd name="T10" fmla="*/ 162 w 517"/>
                <a:gd name="T11" fmla="*/ 485 h 517"/>
                <a:gd name="T12" fmla="*/ 101 w 517"/>
                <a:gd name="T13" fmla="*/ 508 h 517"/>
                <a:gd name="T14" fmla="*/ 32 w 517"/>
                <a:gd name="T15" fmla="*/ 517 h 517"/>
                <a:gd name="T16" fmla="*/ 0 w 517"/>
                <a:gd name="T17" fmla="*/ 485 h 517"/>
                <a:gd name="T18" fmla="*/ 9 w 517"/>
                <a:gd name="T19" fmla="*/ 416 h 517"/>
                <a:gd name="T20" fmla="*/ 194 w 517"/>
                <a:gd name="T21" fmla="*/ 162 h 517"/>
                <a:gd name="T22" fmla="*/ 355 w 517"/>
                <a:gd name="T23" fmla="*/ 0 h 517"/>
                <a:gd name="T24" fmla="*/ 517 w 517"/>
                <a:gd name="T25" fmla="*/ 162 h 517"/>
                <a:gd name="T26" fmla="*/ 485 w 517"/>
                <a:gd name="T27" fmla="*/ 162 h 517"/>
                <a:gd name="T28" fmla="*/ 355 w 517"/>
                <a:gd name="T29" fmla="*/ 32 h 517"/>
                <a:gd name="T30" fmla="*/ 226 w 517"/>
                <a:gd name="T31" fmla="*/ 162 h 517"/>
                <a:gd name="T32" fmla="*/ 221 w 517"/>
                <a:gd name="T33" fmla="*/ 250 h 517"/>
                <a:gd name="T34" fmla="*/ 32 w 517"/>
                <a:gd name="T35" fmla="*/ 485 h 517"/>
                <a:gd name="T36" fmla="*/ 101 w 517"/>
                <a:gd name="T37" fmla="*/ 461 h 517"/>
                <a:gd name="T38" fmla="*/ 162 w 517"/>
                <a:gd name="T39" fmla="*/ 452 h 517"/>
                <a:gd name="T40" fmla="*/ 171 w 517"/>
                <a:gd name="T41" fmla="*/ 397 h 517"/>
                <a:gd name="T42" fmla="*/ 226 w 517"/>
                <a:gd name="T43" fmla="*/ 388 h 517"/>
                <a:gd name="T44" fmla="*/ 235 w 517"/>
                <a:gd name="T45" fmla="*/ 327 h 517"/>
                <a:gd name="T46" fmla="*/ 285 w 517"/>
                <a:gd name="T47" fmla="*/ 278 h 517"/>
                <a:gd name="T48" fmla="*/ 355 w 517"/>
                <a:gd name="T49" fmla="*/ 291 h 517"/>
                <a:gd name="T50" fmla="*/ 452 w 517"/>
                <a:gd name="T51" fmla="*/ 142 h 517"/>
                <a:gd name="T52" fmla="*/ 406 w 517"/>
                <a:gd name="T53" fmla="*/ 193 h 517"/>
                <a:gd name="T54" fmla="*/ 326 w 517"/>
                <a:gd name="T55" fmla="*/ 125 h 517"/>
                <a:gd name="T56" fmla="*/ 324 w 517"/>
                <a:gd name="T57" fmla="*/ 111 h 517"/>
                <a:gd name="T58" fmla="*/ 384 w 517"/>
                <a:gd name="T59" fmla="*/ 68 h 517"/>
                <a:gd name="T60" fmla="*/ 452 w 517"/>
                <a:gd name="T61" fmla="*/ 142 h 517"/>
                <a:gd name="T62" fmla="*/ 375 w 517"/>
                <a:gd name="T63" fmla="*/ 81 h 517"/>
                <a:gd name="T64" fmla="*/ 401 w 517"/>
                <a:gd name="T65" fmla="*/ 178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7" h="517">
                  <a:moveTo>
                    <a:pt x="517" y="162"/>
                  </a:moveTo>
                  <a:cubicBezTo>
                    <a:pt x="517" y="206"/>
                    <a:pt x="501" y="244"/>
                    <a:pt x="470" y="276"/>
                  </a:cubicBezTo>
                  <a:cubicBezTo>
                    <a:pt x="438" y="307"/>
                    <a:pt x="400" y="323"/>
                    <a:pt x="355" y="323"/>
                  </a:cubicBezTo>
                  <a:cubicBezTo>
                    <a:pt x="336" y="323"/>
                    <a:pt x="316" y="319"/>
                    <a:pt x="297" y="312"/>
                  </a:cubicBezTo>
                  <a:cubicBezTo>
                    <a:pt x="258" y="349"/>
                    <a:pt x="258" y="349"/>
                    <a:pt x="258" y="349"/>
                  </a:cubicBezTo>
                  <a:cubicBezTo>
                    <a:pt x="258" y="388"/>
                    <a:pt x="258" y="388"/>
                    <a:pt x="258" y="388"/>
                  </a:cubicBezTo>
                  <a:cubicBezTo>
                    <a:pt x="258" y="397"/>
                    <a:pt x="255" y="404"/>
                    <a:pt x="249" y="410"/>
                  </a:cubicBezTo>
                  <a:cubicBezTo>
                    <a:pt x="242" y="417"/>
                    <a:pt x="235" y="420"/>
                    <a:pt x="226" y="420"/>
                  </a:cubicBezTo>
                  <a:cubicBezTo>
                    <a:pt x="194" y="420"/>
                    <a:pt x="194" y="420"/>
                    <a:pt x="194" y="420"/>
                  </a:cubicBezTo>
                  <a:cubicBezTo>
                    <a:pt x="194" y="452"/>
                    <a:pt x="194" y="452"/>
                    <a:pt x="194" y="452"/>
                  </a:cubicBezTo>
                  <a:cubicBezTo>
                    <a:pt x="194" y="461"/>
                    <a:pt x="191" y="469"/>
                    <a:pt x="184" y="475"/>
                  </a:cubicBezTo>
                  <a:cubicBezTo>
                    <a:pt x="178" y="482"/>
                    <a:pt x="170" y="485"/>
                    <a:pt x="162" y="485"/>
                  </a:cubicBezTo>
                  <a:cubicBezTo>
                    <a:pt x="124" y="485"/>
                    <a:pt x="124" y="485"/>
                    <a:pt x="124" y="485"/>
                  </a:cubicBezTo>
                  <a:cubicBezTo>
                    <a:pt x="101" y="508"/>
                    <a:pt x="101" y="508"/>
                    <a:pt x="101" y="508"/>
                  </a:cubicBezTo>
                  <a:cubicBezTo>
                    <a:pt x="95" y="514"/>
                    <a:pt x="88" y="517"/>
                    <a:pt x="81" y="517"/>
                  </a:cubicBezTo>
                  <a:cubicBezTo>
                    <a:pt x="32" y="517"/>
                    <a:pt x="32" y="517"/>
                    <a:pt x="32" y="517"/>
                  </a:cubicBezTo>
                  <a:cubicBezTo>
                    <a:pt x="23" y="517"/>
                    <a:pt x="16" y="514"/>
                    <a:pt x="10" y="507"/>
                  </a:cubicBezTo>
                  <a:cubicBezTo>
                    <a:pt x="3" y="501"/>
                    <a:pt x="0" y="493"/>
                    <a:pt x="0" y="485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0" y="430"/>
                    <a:pt x="3" y="423"/>
                    <a:pt x="9" y="416"/>
                  </a:cubicBezTo>
                  <a:cubicBezTo>
                    <a:pt x="205" y="220"/>
                    <a:pt x="205" y="220"/>
                    <a:pt x="205" y="220"/>
                  </a:cubicBezTo>
                  <a:cubicBezTo>
                    <a:pt x="198" y="201"/>
                    <a:pt x="194" y="181"/>
                    <a:pt x="194" y="162"/>
                  </a:cubicBezTo>
                  <a:cubicBezTo>
                    <a:pt x="194" y="117"/>
                    <a:pt x="210" y="79"/>
                    <a:pt x="241" y="47"/>
                  </a:cubicBezTo>
                  <a:cubicBezTo>
                    <a:pt x="273" y="16"/>
                    <a:pt x="311" y="0"/>
                    <a:pt x="355" y="0"/>
                  </a:cubicBezTo>
                  <a:cubicBezTo>
                    <a:pt x="400" y="0"/>
                    <a:pt x="438" y="16"/>
                    <a:pt x="470" y="47"/>
                  </a:cubicBezTo>
                  <a:cubicBezTo>
                    <a:pt x="501" y="79"/>
                    <a:pt x="517" y="117"/>
                    <a:pt x="517" y="162"/>
                  </a:cubicBezTo>
                  <a:close/>
                  <a:moveTo>
                    <a:pt x="447" y="253"/>
                  </a:moveTo>
                  <a:cubicBezTo>
                    <a:pt x="472" y="228"/>
                    <a:pt x="485" y="197"/>
                    <a:pt x="485" y="162"/>
                  </a:cubicBezTo>
                  <a:cubicBezTo>
                    <a:pt x="485" y="126"/>
                    <a:pt x="472" y="95"/>
                    <a:pt x="447" y="70"/>
                  </a:cubicBezTo>
                  <a:cubicBezTo>
                    <a:pt x="422" y="45"/>
                    <a:pt x="391" y="32"/>
                    <a:pt x="355" y="32"/>
                  </a:cubicBezTo>
                  <a:cubicBezTo>
                    <a:pt x="320" y="32"/>
                    <a:pt x="289" y="45"/>
                    <a:pt x="264" y="70"/>
                  </a:cubicBezTo>
                  <a:cubicBezTo>
                    <a:pt x="239" y="95"/>
                    <a:pt x="226" y="126"/>
                    <a:pt x="226" y="162"/>
                  </a:cubicBezTo>
                  <a:cubicBezTo>
                    <a:pt x="226" y="184"/>
                    <a:pt x="232" y="206"/>
                    <a:pt x="244" y="227"/>
                  </a:cubicBezTo>
                  <a:cubicBezTo>
                    <a:pt x="221" y="250"/>
                    <a:pt x="221" y="250"/>
                    <a:pt x="221" y="250"/>
                  </a:cubicBezTo>
                  <a:cubicBezTo>
                    <a:pt x="32" y="438"/>
                    <a:pt x="32" y="438"/>
                    <a:pt x="32" y="438"/>
                  </a:cubicBezTo>
                  <a:cubicBezTo>
                    <a:pt x="32" y="485"/>
                    <a:pt x="32" y="485"/>
                    <a:pt x="32" y="485"/>
                  </a:cubicBezTo>
                  <a:cubicBezTo>
                    <a:pt x="78" y="485"/>
                    <a:pt x="78" y="485"/>
                    <a:pt x="78" y="485"/>
                  </a:cubicBezTo>
                  <a:cubicBezTo>
                    <a:pt x="101" y="461"/>
                    <a:pt x="101" y="461"/>
                    <a:pt x="101" y="461"/>
                  </a:cubicBezTo>
                  <a:cubicBezTo>
                    <a:pt x="107" y="455"/>
                    <a:pt x="115" y="452"/>
                    <a:pt x="124" y="452"/>
                  </a:cubicBezTo>
                  <a:cubicBezTo>
                    <a:pt x="162" y="452"/>
                    <a:pt x="162" y="452"/>
                    <a:pt x="162" y="452"/>
                  </a:cubicBezTo>
                  <a:cubicBezTo>
                    <a:pt x="162" y="420"/>
                    <a:pt x="162" y="420"/>
                    <a:pt x="162" y="420"/>
                  </a:cubicBezTo>
                  <a:cubicBezTo>
                    <a:pt x="162" y="411"/>
                    <a:pt x="165" y="404"/>
                    <a:pt x="171" y="397"/>
                  </a:cubicBezTo>
                  <a:cubicBezTo>
                    <a:pt x="178" y="391"/>
                    <a:pt x="185" y="388"/>
                    <a:pt x="194" y="388"/>
                  </a:cubicBezTo>
                  <a:cubicBezTo>
                    <a:pt x="226" y="388"/>
                    <a:pt x="226" y="388"/>
                    <a:pt x="226" y="388"/>
                  </a:cubicBezTo>
                  <a:cubicBezTo>
                    <a:pt x="226" y="349"/>
                    <a:pt x="226" y="349"/>
                    <a:pt x="226" y="349"/>
                  </a:cubicBezTo>
                  <a:cubicBezTo>
                    <a:pt x="226" y="341"/>
                    <a:pt x="229" y="333"/>
                    <a:pt x="235" y="327"/>
                  </a:cubicBezTo>
                  <a:cubicBezTo>
                    <a:pt x="267" y="296"/>
                    <a:pt x="267" y="296"/>
                    <a:pt x="267" y="296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90" y="273"/>
                    <a:pt x="290" y="273"/>
                    <a:pt x="290" y="273"/>
                  </a:cubicBezTo>
                  <a:cubicBezTo>
                    <a:pt x="311" y="285"/>
                    <a:pt x="333" y="291"/>
                    <a:pt x="355" y="291"/>
                  </a:cubicBezTo>
                  <a:cubicBezTo>
                    <a:pt x="391" y="291"/>
                    <a:pt x="422" y="278"/>
                    <a:pt x="447" y="253"/>
                  </a:cubicBezTo>
                  <a:close/>
                  <a:moveTo>
                    <a:pt x="452" y="142"/>
                  </a:moveTo>
                  <a:cubicBezTo>
                    <a:pt x="452" y="144"/>
                    <a:pt x="452" y="145"/>
                    <a:pt x="451" y="147"/>
                  </a:cubicBezTo>
                  <a:cubicBezTo>
                    <a:pt x="443" y="170"/>
                    <a:pt x="428" y="185"/>
                    <a:pt x="406" y="193"/>
                  </a:cubicBezTo>
                  <a:cubicBezTo>
                    <a:pt x="401" y="195"/>
                    <a:pt x="396" y="194"/>
                    <a:pt x="392" y="191"/>
                  </a:cubicBezTo>
                  <a:cubicBezTo>
                    <a:pt x="366" y="173"/>
                    <a:pt x="344" y="151"/>
                    <a:pt x="326" y="125"/>
                  </a:cubicBezTo>
                  <a:cubicBezTo>
                    <a:pt x="324" y="123"/>
                    <a:pt x="323" y="119"/>
                    <a:pt x="323" y="116"/>
                  </a:cubicBezTo>
                  <a:cubicBezTo>
                    <a:pt x="323" y="115"/>
                    <a:pt x="323" y="113"/>
                    <a:pt x="324" y="111"/>
                  </a:cubicBezTo>
                  <a:cubicBezTo>
                    <a:pt x="332" y="89"/>
                    <a:pt x="347" y="74"/>
                    <a:pt x="370" y="66"/>
                  </a:cubicBezTo>
                  <a:cubicBezTo>
                    <a:pt x="375" y="64"/>
                    <a:pt x="380" y="64"/>
                    <a:pt x="384" y="68"/>
                  </a:cubicBezTo>
                  <a:cubicBezTo>
                    <a:pt x="409" y="86"/>
                    <a:pt x="431" y="108"/>
                    <a:pt x="449" y="133"/>
                  </a:cubicBezTo>
                  <a:cubicBezTo>
                    <a:pt x="451" y="136"/>
                    <a:pt x="452" y="139"/>
                    <a:pt x="452" y="142"/>
                  </a:cubicBezTo>
                  <a:close/>
                  <a:moveTo>
                    <a:pt x="436" y="142"/>
                  </a:moveTo>
                  <a:cubicBezTo>
                    <a:pt x="419" y="119"/>
                    <a:pt x="399" y="98"/>
                    <a:pt x="375" y="81"/>
                  </a:cubicBezTo>
                  <a:cubicBezTo>
                    <a:pt x="357" y="87"/>
                    <a:pt x="345" y="99"/>
                    <a:pt x="339" y="116"/>
                  </a:cubicBezTo>
                  <a:cubicBezTo>
                    <a:pt x="357" y="140"/>
                    <a:pt x="377" y="161"/>
                    <a:pt x="401" y="178"/>
                  </a:cubicBezTo>
                  <a:cubicBezTo>
                    <a:pt x="418" y="172"/>
                    <a:pt x="430" y="160"/>
                    <a:pt x="436" y="142"/>
                  </a:cubicBezTo>
                  <a:close/>
                </a:path>
              </a:pathLst>
            </a:custGeom>
            <a:solidFill>
              <a:srgbClr val="3C3D47"/>
            </a:solidFill>
            <a:ln>
              <a:noFill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ru-RU" sz="675"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47" name="Freeform 14"/>
            <p:cNvSpPr>
              <a:spLocks noEditPoints="1"/>
            </p:cNvSpPr>
            <p:nvPr/>
          </p:nvSpPr>
          <p:spPr bwMode="auto">
            <a:xfrm>
              <a:off x="5942597" y="4040162"/>
              <a:ext cx="500179" cy="499677"/>
            </a:xfrm>
            <a:custGeom>
              <a:avLst/>
              <a:gdLst>
                <a:gd name="T0" fmla="*/ 519 w 519"/>
                <a:gd name="T1" fmla="*/ 281 h 518"/>
                <a:gd name="T2" fmla="*/ 443 w 519"/>
                <a:gd name="T3" fmla="*/ 323 h 518"/>
                <a:gd name="T4" fmla="*/ 468 w 519"/>
                <a:gd name="T5" fmla="*/ 407 h 518"/>
                <a:gd name="T6" fmla="*/ 404 w 519"/>
                <a:gd name="T7" fmla="*/ 468 h 518"/>
                <a:gd name="T8" fmla="*/ 323 w 519"/>
                <a:gd name="T9" fmla="*/ 442 h 518"/>
                <a:gd name="T10" fmla="*/ 282 w 519"/>
                <a:gd name="T11" fmla="*/ 518 h 518"/>
                <a:gd name="T12" fmla="*/ 206 w 519"/>
                <a:gd name="T13" fmla="*/ 492 h 518"/>
                <a:gd name="T14" fmla="*/ 133 w 519"/>
                <a:gd name="T15" fmla="*/ 462 h 518"/>
                <a:gd name="T16" fmla="*/ 61 w 519"/>
                <a:gd name="T17" fmla="*/ 427 h 518"/>
                <a:gd name="T18" fmla="*/ 84 w 519"/>
                <a:gd name="T19" fmla="*/ 344 h 518"/>
                <a:gd name="T20" fmla="*/ 8 w 519"/>
                <a:gd name="T21" fmla="*/ 302 h 518"/>
                <a:gd name="T22" fmla="*/ 8 w 519"/>
                <a:gd name="T23" fmla="*/ 217 h 518"/>
                <a:gd name="T24" fmla="*/ 84 w 519"/>
                <a:gd name="T25" fmla="*/ 174 h 518"/>
                <a:gd name="T26" fmla="*/ 61 w 519"/>
                <a:gd name="T27" fmla="*/ 91 h 518"/>
                <a:gd name="T28" fmla="*/ 133 w 519"/>
                <a:gd name="T29" fmla="*/ 57 h 518"/>
                <a:gd name="T30" fmla="*/ 206 w 519"/>
                <a:gd name="T31" fmla="*/ 26 h 518"/>
                <a:gd name="T32" fmla="*/ 282 w 519"/>
                <a:gd name="T33" fmla="*/ 0 h 518"/>
                <a:gd name="T34" fmla="*/ 323 w 519"/>
                <a:gd name="T35" fmla="*/ 76 h 518"/>
                <a:gd name="T36" fmla="*/ 404 w 519"/>
                <a:gd name="T37" fmla="*/ 51 h 518"/>
                <a:gd name="T38" fmla="*/ 468 w 519"/>
                <a:gd name="T39" fmla="*/ 111 h 518"/>
                <a:gd name="T40" fmla="*/ 443 w 519"/>
                <a:gd name="T41" fmla="*/ 195 h 518"/>
                <a:gd name="T42" fmla="*/ 486 w 519"/>
                <a:gd name="T43" fmla="*/ 281 h 518"/>
                <a:gd name="T44" fmla="*/ 412 w 519"/>
                <a:gd name="T45" fmla="*/ 207 h 518"/>
                <a:gd name="T46" fmla="*/ 436 w 519"/>
                <a:gd name="T47" fmla="*/ 114 h 518"/>
                <a:gd name="T48" fmla="*/ 345 w 519"/>
                <a:gd name="T49" fmla="*/ 116 h 518"/>
                <a:gd name="T50" fmla="*/ 292 w 519"/>
                <a:gd name="T51" fmla="*/ 82 h 518"/>
                <a:gd name="T52" fmla="*/ 227 w 519"/>
                <a:gd name="T53" fmla="*/ 82 h 518"/>
                <a:gd name="T54" fmla="*/ 175 w 519"/>
                <a:gd name="T55" fmla="*/ 116 h 518"/>
                <a:gd name="T56" fmla="*/ 83 w 519"/>
                <a:gd name="T57" fmla="*/ 114 h 518"/>
                <a:gd name="T58" fmla="*/ 107 w 519"/>
                <a:gd name="T59" fmla="*/ 207 h 518"/>
                <a:gd name="T60" fmla="*/ 33 w 519"/>
                <a:gd name="T61" fmla="*/ 281 h 518"/>
                <a:gd name="T62" fmla="*/ 114 w 519"/>
                <a:gd name="T63" fmla="*/ 330 h 518"/>
                <a:gd name="T64" fmla="*/ 115 w 519"/>
                <a:gd name="T65" fmla="*/ 435 h 518"/>
                <a:gd name="T66" fmla="*/ 189 w 519"/>
                <a:gd name="T67" fmla="*/ 405 h 518"/>
                <a:gd name="T68" fmla="*/ 237 w 519"/>
                <a:gd name="T69" fmla="*/ 486 h 518"/>
                <a:gd name="T70" fmla="*/ 312 w 519"/>
                <a:gd name="T71" fmla="*/ 412 h 518"/>
                <a:gd name="T72" fmla="*/ 362 w 519"/>
                <a:gd name="T73" fmla="*/ 407 h 518"/>
                <a:gd name="T74" fmla="*/ 407 w 519"/>
                <a:gd name="T75" fmla="*/ 361 h 518"/>
                <a:gd name="T76" fmla="*/ 437 w 519"/>
                <a:gd name="T77" fmla="*/ 292 h 518"/>
                <a:gd name="T78" fmla="*/ 340 w 519"/>
                <a:gd name="T79" fmla="*/ 339 h 518"/>
                <a:gd name="T80" fmla="*/ 146 w 519"/>
                <a:gd name="T81" fmla="*/ 259 h 518"/>
                <a:gd name="T82" fmla="*/ 340 w 519"/>
                <a:gd name="T83" fmla="*/ 179 h 518"/>
                <a:gd name="T84" fmla="*/ 330 w 519"/>
                <a:gd name="T85" fmla="*/ 189 h 518"/>
                <a:gd name="T86" fmla="*/ 160 w 519"/>
                <a:gd name="T87" fmla="*/ 259 h 518"/>
                <a:gd name="T88" fmla="*/ 330 w 519"/>
                <a:gd name="T89" fmla="*/ 330 h 518"/>
                <a:gd name="T90" fmla="*/ 306 w 519"/>
                <a:gd name="T91" fmla="*/ 305 h 518"/>
                <a:gd name="T92" fmla="*/ 195 w 519"/>
                <a:gd name="T93" fmla="*/ 259 h 518"/>
                <a:gd name="T94" fmla="*/ 306 w 519"/>
                <a:gd name="T95" fmla="*/ 214 h 518"/>
                <a:gd name="T96" fmla="*/ 294 w 519"/>
                <a:gd name="T97" fmla="*/ 225 h 518"/>
                <a:gd name="T98" fmla="*/ 211 w 519"/>
                <a:gd name="T99" fmla="*/ 259 h 518"/>
                <a:gd name="T100" fmla="*/ 294 w 519"/>
                <a:gd name="T101" fmla="*/ 294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19" h="518">
                  <a:moveTo>
                    <a:pt x="511" y="217"/>
                  </a:moveTo>
                  <a:cubicBezTo>
                    <a:pt x="516" y="223"/>
                    <a:pt x="519" y="229"/>
                    <a:pt x="519" y="237"/>
                  </a:cubicBezTo>
                  <a:cubicBezTo>
                    <a:pt x="519" y="281"/>
                    <a:pt x="519" y="281"/>
                    <a:pt x="519" y="281"/>
                  </a:cubicBezTo>
                  <a:cubicBezTo>
                    <a:pt x="519" y="289"/>
                    <a:pt x="516" y="296"/>
                    <a:pt x="511" y="302"/>
                  </a:cubicBezTo>
                  <a:cubicBezTo>
                    <a:pt x="506" y="308"/>
                    <a:pt x="500" y="311"/>
                    <a:pt x="492" y="313"/>
                  </a:cubicBezTo>
                  <a:cubicBezTo>
                    <a:pt x="443" y="323"/>
                    <a:pt x="443" y="323"/>
                    <a:pt x="443" y="323"/>
                  </a:cubicBezTo>
                  <a:cubicBezTo>
                    <a:pt x="441" y="330"/>
                    <a:pt x="438" y="337"/>
                    <a:pt x="435" y="344"/>
                  </a:cubicBezTo>
                  <a:cubicBezTo>
                    <a:pt x="462" y="386"/>
                    <a:pt x="462" y="386"/>
                    <a:pt x="462" y="386"/>
                  </a:cubicBezTo>
                  <a:cubicBezTo>
                    <a:pt x="467" y="392"/>
                    <a:pt x="469" y="400"/>
                    <a:pt x="468" y="407"/>
                  </a:cubicBezTo>
                  <a:cubicBezTo>
                    <a:pt x="467" y="415"/>
                    <a:pt x="464" y="422"/>
                    <a:pt x="458" y="427"/>
                  </a:cubicBezTo>
                  <a:cubicBezTo>
                    <a:pt x="428" y="458"/>
                    <a:pt x="428" y="458"/>
                    <a:pt x="428" y="458"/>
                  </a:cubicBezTo>
                  <a:cubicBezTo>
                    <a:pt x="421" y="464"/>
                    <a:pt x="413" y="468"/>
                    <a:pt x="404" y="468"/>
                  </a:cubicBezTo>
                  <a:cubicBezTo>
                    <a:pt x="398" y="468"/>
                    <a:pt x="392" y="466"/>
                    <a:pt x="386" y="462"/>
                  </a:cubicBezTo>
                  <a:cubicBezTo>
                    <a:pt x="345" y="434"/>
                    <a:pt x="345" y="434"/>
                    <a:pt x="345" y="434"/>
                  </a:cubicBezTo>
                  <a:cubicBezTo>
                    <a:pt x="337" y="438"/>
                    <a:pt x="330" y="440"/>
                    <a:pt x="323" y="442"/>
                  </a:cubicBezTo>
                  <a:cubicBezTo>
                    <a:pt x="313" y="492"/>
                    <a:pt x="313" y="492"/>
                    <a:pt x="313" y="492"/>
                  </a:cubicBezTo>
                  <a:cubicBezTo>
                    <a:pt x="312" y="499"/>
                    <a:pt x="308" y="506"/>
                    <a:pt x="302" y="511"/>
                  </a:cubicBezTo>
                  <a:cubicBezTo>
                    <a:pt x="296" y="516"/>
                    <a:pt x="289" y="518"/>
                    <a:pt x="282" y="518"/>
                  </a:cubicBezTo>
                  <a:cubicBezTo>
                    <a:pt x="237" y="518"/>
                    <a:pt x="237" y="518"/>
                    <a:pt x="237" y="518"/>
                  </a:cubicBezTo>
                  <a:cubicBezTo>
                    <a:pt x="230" y="518"/>
                    <a:pt x="223" y="516"/>
                    <a:pt x="217" y="511"/>
                  </a:cubicBezTo>
                  <a:cubicBezTo>
                    <a:pt x="211" y="507"/>
                    <a:pt x="207" y="500"/>
                    <a:pt x="206" y="492"/>
                  </a:cubicBezTo>
                  <a:cubicBezTo>
                    <a:pt x="196" y="442"/>
                    <a:pt x="196" y="442"/>
                    <a:pt x="196" y="442"/>
                  </a:cubicBezTo>
                  <a:cubicBezTo>
                    <a:pt x="189" y="440"/>
                    <a:pt x="182" y="438"/>
                    <a:pt x="175" y="434"/>
                  </a:cubicBezTo>
                  <a:cubicBezTo>
                    <a:pt x="133" y="462"/>
                    <a:pt x="133" y="462"/>
                    <a:pt x="133" y="462"/>
                  </a:cubicBezTo>
                  <a:cubicBezTo>
                    <a:pt x="128" y="466"/>
                    <a:pt x="122" y="468"/>
                    <a:pt x="115" y="468"/>
                  </a:cubicBezTo>
                  <a:cubicBezTo>
                    <a:pt x="106" y="468"/>
                    <a:pt x="98" y="464"/>
                    <a:pt x="92" y="458"/>
                  </a:cubicBezTo>
                  <a:cubicBezTo>
                    <a:pt x="61" y="427"/>
                    <a:pt x="61" y="427"/>
                    <a:pt x="61" y="427"/>
                  </a:cubicBezTo>
                  <a:cubicBezTo>
                    <a:pt x="56" y="422"/>
                    <a:pt x="53" y="415"/>
                    <a:pt x="52" y="407"/>
                  </a:cubicBezTo>
                  <a:cubicBezTo>
                    <a:pt x="51" y="400"/>
                    <a:pt x="52" y="392"/>
                    <a:pt x="57" y="386"/>
                  </a:cubicBezTo>
                  <a:cubicBezTo>
                    <a:pt x="84" y="344"/>
                    <a:pt x="84" y="344"/>
                    <a:pt x="84" y="344"/>
                  </a:cubicBezTo>
                  <a:cubicBezTo>
                    <a:pt x="81" y="337"/>
                    <a:pt x="78" y="330"/>
                    <a:pt x="76" y="323"/>
                  </a:cubicBezTo>
                  <a:cubicBezTo>
                    <a:pt x="27" y="313"/>
                    <a:pt x="27" y="313"/>
                    <a:pt x="27" y="313"/>
                  </a:cubicBezTo>
                  <a:cubicBezTo>
                    <a:pt x="19" y="311"/>
                    <a:pt x="13" y="308"/>
                    <a:pt x="8" y="302"/>
                  </a:cubicBezTo>
                  <a:cubicBezTo>
                    <a:pt x="3" y="296"/>
                    <a:pt x="0" y="289"/>
                    <a:pt x="0" y="281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29"/>
                    <a:pt x="3" y="223"/>
                    <a:pt x="8" y="217"/>
                  </a:cubicBezTo>
                  <a:cubicBezTo>
                    <a:pt x="13" y="211"/>
                    <a:pt x="19" y="207"/>
                    <a:pt x="27" y="206"/>
                  </a:cubicBezTo>
                  <a:cubicBezTo>
                    <a:pt x="76" y="195"/>
                    <a:pt x="76" y="195"/>
                    <a:pt x="76" y="195"/>
                  </a:cubicBezTo>
                  <a:cubicBezTo>
                    <a:pt x="78" y="189"/>
                    <a:pt x="81" y="182"/>
                    <a:pt x="84" y="174"/>
                  </a:cubicBezTo>
                  <a:cubicBezTo>
                    <a:pt x="57" y="133"/>
                    <a:pt x="57" y="133"/>
                    <a:pt x="57" y="133"/>
                  </a:cubicBezTo>
                  <a:cubicBezTo>
                    <a:pt x="52" y="126"/>
                    <a:pt x="51" y="119"/>
                    <a:pt x="52" y="111"/>
                  </a:cubicBezTo>
                  <a:cubicBezTo>
                    <a:pt x="53" y="103"/>
                    <a:pt x="56" y="97"/>
                    <a:pt x="61" y="91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98" y="54"/>
                    <a:pt x="106" y="51"/>
                    <a:pt x="115" y="51"/>
                  </a:cubicBezTo>
                  <a:cubicBezTo>
                    <a:pt x="122" y="51"/>
                    <a:pt x="128" y="53"/>
                    <a:pt x="133" y="57"/>
                  </a:cubicBezTo>
                  <a:cubicBezTo>
                    <a:pt x="175" y="84"/>
                    <a:pt x="175" y="84"/>
                    <a:pt x="175" y="84"/>
                  </a:cubicBezTo>
                  <a:cubicBezTo>
                    <a:pt x="182" y="81"/>
                    <a:pt x="189" y="78"/>
                    <a:pt x="196" y="76"/>
                  </a:cubicBezTo>
                  <a:cubicBezTo>
                    <a:pt x="206" y="26"/>
                    <a:pt x="206" y="26"/>
                    <a:pt x="206" y="26"/>
                  </a:cubicBezTo>
                  <a:cubicBezTo>
                    <a:pt x="207" y="19"/>
                    <a:pt x="211" y="13"/>
                    <a:pt x="217" y="8"/>
                  </a:cubicBezTo>
                  <a:cubicBezTo>
                    <a:pt x="223" y="3"/>
                    <a:pt x="230" y="0"/>
                    <a:pt x="237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9" y="0"/>
                    <a:pt x="296" y="3"/>
                    <a:pt x="302" y="8"/>
                  </a:cubicBezTo>
                  <a:cubicBezTo>
                    <a:pt x="308" y="13"/>
                    <a:pt x="312" y="19"/>
                    <a:pt x="313" y="26"/>
                  </a:cubicBezTo>
                  <a:cubicBezTo>
                    <a:pt x="323" y="76"/>
                    <a:pt x="323" y="76"/>
                    <a:pt x="323" y="76"/>
                  </a:cubicBezTo>
                  <a:cubicBezTo>
                    <a:pt x="330" y="78"/>
                    <a:pt x="337" y="81"/>
                    <a:pt x="345" y="84"/>
                  </a:cubicBezTo>
                  <a:cubicBezTo>
                    <a:pt x="386" y="57"/>
                    <a:pt x="386" y="57"/>
                    <a:pt x="386" y="57"/>
                  </a:cubicBezTo>
                  <a:cubicBezTo>
                    <a:pt x="392" y="53"/>
                    <a:pt x="398" y="51"/>
                    <a:pt x="404" y="51"/>
                  </a:cubicBezTo>
                  <a:cubicBezTo>
                    <a:pt x="413" y="51"/>
                    <a:pt x="421" y="54"/>
                    <a:pt x="428" y="61"/>
                  </a:cubicBezTo>
                  <a:cubicBezTo>
                    <a:pt x="458" y="91"/>
                    <a:pt x="458" y="91"/>
                    <a:pt x="458" y="91"/>
                  </a:cubicBezTo>
                  <a:cubicBezTo>
                    <a:pt x="464" y="97"/>
                    <a:pt x="467" y="103"/>
                    <a:pt x="468" y="111"/>
                  </a:cubicBezTo>
                  <a:cubicBezTo>
                    <a:pt x="469" y="119"/>
                    <a:pt x="467" y="126"/>
                    <a:pt x="462" y="133"/>
                  </a:cubicBezTo>
                  <a:cubicBezTo>
                    <a:pt x="435" y="174"/>
                    <a:pt x="435" y="174"/>
                    <a:pt x="435" y="174"/>
                  </a:cubicBezTo>
                  <a:cubicBezTo>
                    <a:pt x="438" y="182"/>
                    <a:pt x="441" y="189"/>
                    <a:pt x="443" y="195"/>
                  </a:cubicBezTo>
                  <a:cubicBezTo>
                    <a:pt x="492" y="206"/>
                    <a:pt x="492" y="206"/>
                    <a:pt x="492" y="206"/>
                  </a:cubicBezTo>
                  <a:cubicBezTo>
                    <a:pt x="500" y="207"/>
                    <a:pt x="506" y="211"/>
                    <a:pt x="511" y="217"/>
                  </a:cubicBezTo>
                  <a:close/>
                  <a:moveTo>
                    <a:pt x="486" y="281"/>
                  </a:moveTo>
                  <a:cubicBezTo>
                    <a:pt x="486" y="237"/>
                    <a:pt x="486" y="237"/>
                    <a:pt x="486" y="237"/>
                  </a:cubicBezTo>
                  <a:cubicBezTo>
                    <a:pt x="437" y="227"/>
                    <a:pt x="437" y="227"/>
                    <a:pt x="437" y="227"/>
                  </a:cubicBezTo>
                  <a:cubicBezTo>
                    <a:pt x="425" y="225"/>
                    <a:pt x="417" y="218"/>
                    <a:pt x="412" y="207"/>
                  </a:cubicBezTo>
                  <a:cubicBezTo>
                    <a:pt x="410" y="200"/>
                    <a:pt x="408" y="194"/>
                    <a:pt x="405" y="188"/>
                  </a:cubicBezTo>
                  <a:cubicBezTo>
                    <a:pt x="400" y="178"/>
                    <a:pt x="401" y="167"/>
                    <a:pt x="407" y="157"/>
                  </a:cubicBezTo>
                  <a:cubicBezTo>
                    <a:pt x="436" y="114"/>
                    <a:pt x="436" y="114"/>
                    <a:pt x="436" y="114"/>
                  </a:cubicBezTo>
                  <a:cubicBezTo>
                    <a:pt x="404" y="83"/>
                    <a:pt x="404" y="83"/>
                    <a:pt x="404" y="83"/>
                  </a:cubicBezTo>
                  <a:cubicBezTo>
                    <a:pt x="362" y="111"/>
                    <a:pt x="362" y="111"/>
                    <a:pt x="362" y="111"/>
                  </a:cubicBezTo>
                  <a:cubicBezTo>
                    <a:pt x="356" y="115"/>
                    <a:pt x="351" y="116"/>
                    <a:pt x="345" y="116"/>
                  </a:cubicBezTo>
                  <a:cubicBezTo>
                    <a:pt x="339" y="116"/>
                    <a:pt x="335" y="115"/>
                    <a:pt x="330" y="113"/>
                  </a:cubicBezTo>
                  <a:cubicBezTo>
                    <a:pt x="324" y="111"/>
                    <a:pt x="318" y="108"/>
                    <a:pt x="312" y="106"/>
                  </a:cubicBezTo>
                  <a:cubicBezTo>
                    <a:pt x="301" y="102"/>
                    <a:pt x="294" y="94"/>
                    <a:pt x="292" y="82"/>
                  </a:cubicBezTo>
                  <a:cubicBezTo>
                    <a:pt x="282" y="32"/>
                    <a:pt x="282" y="32"/>
                    <a:pt x="282" y="32"/>
                  </a:cubicBezTo>
                  <a:cubicBezTo>
                    <a:pt x="237" y="32"/>
                    <a:pt x="237" y="32"/>
                    <a:pt x="237" y="32"/>
                  </a:cubicBezTo>
                  <a:cubicBezTo>
                    <a:pt x="227" y="82"/>
                    <a:pt x="227" y="82"/>
                    <a:pt x="227" y="82"/>
                  </a:cubicBezTo>
                  <a:cubicBezTo>
                    <a:pt x="225" y="94"/>
                    <a:pt x="218" y="102"/>
                    <a:pt x="207" y="106"/>
                  </a:cubicBezTo>
                  <a:cubicBezTo>
                    <a:pt x="201" y="108"/>
                    <a:pt x="195" y="111"/>
                    <a:pt x="189" y="113"/>
                  </a:cubicBezTo>
                  <a:cubicBezTo>
                    <a:pt x="185" y="115"/>
                    <a:pt x="180" y="116"/>
                    <a:pt x="175" y="116"/>
                  </a:cubicBezTo>
                  <a:cubicBezTo>
                    <a:pt x="169" y="116"/>
                    <a:pt x="163" y="115"/>
                    <a:pt x="157" y="111"/>
                  </a:cubicBezTo>
                  <a:cubicBezTo>
                    <a:pt x="115" y="83"/>
                    <a:pt x="115" y="83"/>
                    <a:pt x="115" y="83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112" y="157"/>
                    <a:pt x="112" y="157"/>
                    <a:pt x="112" y="157"/>
                  </a:cubicBezTo>
                  <a:cubicBezTo>
                    <a:pt x="119" y="167"/>
                    <a:pt x="119" y="178"/>
                    <a:pt x="114" y="188"/>
                  </a:cubicBezTo>
                  <a:cubicBezTo>
                    <a:pt x="111" y="194"/>
                    <a:pt x="109" y="200"/>
                    <a:pt x="107" y="207"/>
                  </a:cubicBezTo>
                  <a:cubicBezTo>
                    <a:pt x="103" y="218"/>
                    <a:pt x="95" y="225"/>
                    <a:pt x="82" y="227"/>
                  </a:cubicBezTo>
                  <a:cubicBezTo>
                    <a:pt x="33" y="237"/>
                    <a:pt x="33" y="237"/>
                    <a:pt x="33" y="237"/>
                  </a:cubicBezTo>
                  <a:cubicBezTo>
                    <a:pt x="33" y="281"/>
                    <a:pt x="33" y="281"/>
                    <a:pt x="33" y="281"/>
                  </a:cubicBezTo>
                  <a:cubicBezTo>
                    <a:pt x="82" y="292"/>
                    <a:pt x="82" y="292"/>
                    <a:pt x="82" y="292"/>
                  </a:cubicBezTo>
                  <a:cubicBezTo>
                    <a:pt x="95" y="294"/>
                    <a:pt x="103" y="300"/>
                    <a:pt x="107" y="312"/>
                  </a:cubicBezTo>
                  <a:cubicBezTo>
                    <a:pt x="109" y="318"/>
                    <a:pt x="111" y="324"/>
                    <a:pt x="114" y="330"/>
                  </a:cubicBezTo>
                  <a:cubicBezTo>
                    <a:pt x="119" y="341"/>
                    <a:pt x="119" y="351"/>
                    <a:pt x="112" y="361"/>
                  </a:cubicBezTo>
                  <a:cubicBezTo>
                    <a:pt x="83" y="404"/>
                    <a:pt x="83" y="404"/>
                    <a:pt x="83" y="404"/>
                  </a:cubicBezTo>
                  <a:cubicBezTo>
                    <a:pt x="115" y="435"/>
                    <a:pt x="115" y="435"/>
                    <a:pt x="115" y="435"/>
                  </a:cubicBezTo>
                  <a:cubicBezTo>
                    <a:pt x="157" y="407"/>
                    <a:pt x="157" y="407"/>
                    <a:pt x="157" y="407"/>
                  </a:cubicBezTo>
                  <a:cubicBezTo>
                    <a:pt x="163" y="404"/>
                    <a:pt x="169" y="402"/>
                    <a:pt x="175" y="402"/>
                  </a:cubicBezTo>
                  <a:cubicBezTo>
                    <a:pt x="180" y="402"/>
                    <a:pt x="185" y="403"/>
                    <a:pt x="189" y="405"/>
                  </a:cubicBezTo>
                  <a:cubicBezTo>
                    <a:pt x="195" y="408"/>
                    <a:pt x="201" y="410"/>
                    <a:pt x="207" y="412"/>
                  </a:cubicBezTo>
                  <a:cubicBezTo>
                    <a:pt x="218" y="416"/>
                    <a:pt x="225" y="424"/>
                    <a:pt x="227" y="436"/>
                  </a:cubicBezTo>
                  <a:cubicBezTo>
                    <a:pt x="237" y="486"/>
                    <a:pt x="237" y="486"/>
                    <a:pt x="237" y="486"/>
                  </a:cubicBezTo>
                  <a:cubicBezTo>
                    <a:pt x="282" y="486"/>
                    <a:pt x="282" y="486"/>
                    <a:pt x="282" y="486"/>
                  </a:cubicBezTo>
                  <a:cubicBezTo>
                    <a:pt x="292" y="436"/>
                    <a:pt x="292" y="436"/>
                    <a:pt x="292" y="436"/>
                  </a:cubicBezTo>
                  <a:cubicBezTo>
                    <a:pt x="294" y="424"/>
                    <a:pt x="301" y="416"/>
                    <a:pt x="312" y="412"/>
                  </a:cubicBezTo>
                  <a:cubicBezTo>
                    <a:pt x="318" y="410"/>
                    <a:pt x="324" y="408"/>
                    <a:pt x="330" y="405"/>
                  </a:cubicBezTo>
                  <a:cubicBezTo>
                    <a:pt x="335" y="403"/>
                    <a:pt x="339" y="402"/>
                    <a:pt x="345" y="402"/>
                  </a:cubicBezTo>
                  <a:cubicBezTo>
                    <a:pt x="351" y="402"/>
                    <a:pt x="356" y="404"/>
                    <a:pt x="362" y="407"/>
                  </a:cubicBezTo>
                  <a:cubicBezTo>
                    <a:pt x="404" y="435"/>
                    <a:pt x="404" y="435"/>
                    <a:pt x="404" y="435"/>
                  </a:cubicBezTo>
                  <a:cubicBezTo>
                    <a:pt x="436" y="404"/>
                    <a:pt x="436" y="404"/>
                    <a:pt x="436" y="404"/>
                  </a:cubicBezTo>
                  <a:cubicBezTo>
                    <a:pt x="407" y="361"/>
                    <a:pt x="407" y="361"/>
                    <a:pt x="407" y="361"/>
                  </a:cubicBezTo>
                  <a:cubicBezTo>
                    <a:pt x="401" y="351"/>
                    <a:pt x="400" y="341"/>
                    <a:pt x="405" y="330"/>
                  </a:cubicBezTo>
                  <a:cubicBezTo>
                    <a:pt x="408" y="324"/>
                    <a:pt x="410" y="318"/>
                    <a:pt x="412" y="312"/>
                  </a:cubicBezTo>
                  <a:cubicBezTo>
                    <a:pt x="417" y="300"/>
                    <a:pt x="425" y="294"/>
                    <a:pt x="437" y="292"/>
                  </a:cubicBezTo>
                  <a:lnTo>
                    <a:pt x="486" y="281"/>
                  </a:lnTo>
                  <a:close/>
                  <a:moveTo>
                    <a:pt x="373" y="259"/>
                  </a:moveTo>
                  <a:cubicBezTo>
                    <a:pt x="373" y="290"/>
                    <a:pt x="362" y="317"/>
                    <a:pt x="340" y="339"/>
                  </a:cubicBezTo>
                  <a:cubicBezTo>
                    <a:pt x="317" y="361"/>
                    <a:pt x="291" y="373"/>
                    <a:pt x="260" y="373"/>
                  </a:cubicBezTo>
                  <a:cubicBezTo>
                    <a:pt x="229" y="373"/>
                    <a:pt x="202" y="361"/>
                    <a:pt x="180" y="339"/>
                  </a:cubicBezTo>
                  <a:cubicBezTo>
                    <a:pt x="157" y="317"/>
                    <a:pt x="146" y="290"/>
                    <a:pt x="146" y="259"/>
                  </a:cubicBezTo>
                  <a:cubicBezTo>
                    <a:pt x="146" y="228"/>
                    <a:pt x="157" y="201"/>
                    <a:pt x="180" y="179"/>
                  </a:cubicBezTo>
                  <a:cubicBezTo>
                    <a:pt x="202" y="157"/>
                    <a:pt x="229" y="146"/>
                    <a:pt x="260" y="146"/>
                  </a:cubicBezTo>
                  <a:cubicBezTo>
                    <a:pt x="291" y="146"/>
                    <a:pt x="317" y="157"/>
                    <a:pt x="340" y="179"/>
                  </a:cubicBezTo>
                  <a:cubicBezTo>
                    <a:pt x="362" y="201"/>
                    <a:pt x="373" y="228"/>
                    <a:pt x="373" y="259"/>
                  </a:cubicBezTo>
                  <a:close/>
                  <a:moveTo>
                    <a:pt x="359" y="259"/>
                  </a:moveTo>
                  <a:cubicBezTo>
                    <a:pt x="359" y="232"/>
                    <a:pt x="349" y="208"/>
                    <a:pt x="330" y="189"/>
                  </a:cubicBezTo>
                  <a:cubicBezTo>
                    <a:pt x="311" y="170"/>
                    <a:pt x="287" y="160"/>
                    <a:pt x="260" y="160"/>
                  </a:cubicBezTo>
                  <a:cubicBezTo>
                    <a:pt x="232" y="160"/>
                    <a:pt x="208" y="170"/>
                    <a:pt x="189" y="189"/>
                  </a:cubicBezTo>
                  <a:cubicBezTo>
                    <a:pt x="170" y="208"/>
                    <a:pt x="160" y="232"/>
                    <a:pt x="160" y="259"/>
                  </a:cubicBezTo>
                  <a:cubicBezTo>
                    <a:pt x="160" y="287"/>
                    <a:pt x="170" y="310"/>
                    <a:pt x="189" y="330"/>
                  </a:cubicBezTo>
                  <a:cubicBezTo>
                    <a:pt x="208" y="349"/>
                    <a:pt x="232" y="358"/>
                    <a:pt x="260" y="358"/>
                  </a:cubicBezTo>
                  <a:cubicBezTo>
                    <a:pt x="287" y="358"/>
                    <a:pt x="311" y="349"/>
                    <a:pt x="330" y="330"/>
                  </a:cubicBezTo>
                  <a:cubicBezTo>
                    <a:pt x="349" y="310"/>
                    <a:pt x="359" y="287"/>
                    <a:pt x="359" y="259"/>
                  </a:cubicBezTo>
                  <a:close/>
                  <a:moveTo>
                    <a:pt x="324" y="260"/>
                  </a:moveTo>
                  <a:cubicBezTo>
                    <a:pt x="324" y="278"/>
                    <a:pt x="318" y="293"/>
                    <a:pt x="306" y="305"/>
                  </a:cubicBezTo>
                  <a:cubicBezTo>
                    <a:pt x="293" y="318"/>
                    <a:pt x="278" y="324"/>
                    <a:pt x="260" y="324"/>
                  </a:cubicBezTo>
                  <a:cubicBezTo>
                    <a:pt x="241" y="324"/>
                    <a:pt x="226" y="318"/>
                    <a:pt x="214" y="305"/>
                  </a:cubicBezTo>
                  <a:cubicBezTo>
                    <a:pt x="201" y="293"/>
                    <a:pt x="195" y="277"/>
                    <a:pt x="195" y="259"/>
                  </a:cubicBezTo>
                  <a:cubicBezTo>
                    <a:pt x="195" y="241"/>
                    <a:pt x="201" y="226"/>
                    <a:pt x="214" y="213"/>
                  </a:cubicBezTo>
                  <a:cubicBezTo>
                    <a:pt x="226" y="201"/>
                    <a:pt x="241" y="194"/>
                    <a:pt x="260" y="194"/>
                  </a:cubicBezTo>
                  <a:cubicBezTo>
                    <a:pt x="278" y="194"/>
                    <a:pt x="293" y="201"/>
                    <a:pt x="306" y="214"/>
                  </a:cubicBezTo>
                  <a:cubicBezTo>
                    <a:pt x="318" y="226"/>
                    <a:pt x="324" y="242"/>
                    <a:pt x="324" y="260"/>
                  </a:cubicBezTo>
                  <a:close/>
                  <a:moveTo>
                    <a:pt x="308" y="259"/>
                  </a:moveTo>
                  <a:cubicBezTo>
                    <a:pt x="308" y="246"/>
                    <a:pt x="303" y="234"/>
                    <a:pt x="294" y="225"/>
                  </a:cubicBezTo>
                  <a:cubicBezTo>
                    <a:pt x="285" y="215"/>
                    <a:pt x="273" y="211"/>
                    <a:pt x="260" y="211"/>
                  </a:cubicBezTo>
                  <a:cubicBezTo>
                    <a:pt x="246" y="211"/>
                    <a:pt x="235" y="215"/>
                    <a:pt x="225" y="225"/>
                  </a:cubicBezTo>
                  <a:cubicBezTo>
                    <a:pt x="216" y="234"/>
                    <a:pt x="211" y="246"/>
                    <a:pt x="211" y="259"/>
                  </a:cubicBezTo>
                  <a:cubicBezTo>
                    <a:pt x="211" y="273"/>
                    <a:pt x="216" y="284"/>
                    <a:pt x="225" y="294"/>
                  </a:cubicBezTo>
                  <a:cubicBezTo>
                    <a:pt x="235" y="303"/>
                    <a:pt x="246" y="308"/>
                    <a:pt x="260" y="308"/>
                  </a:cubicBezTo>
                  <a:cubicBezTo>
                    <a:pt x="273" y="308"/>
                    <a:pt x="285" y="303"/>
                    <a:pt x="294" y="294"/>
                  </a:cubicBezTo>
                  <a:cubicBezTo>
                    <a:pt x="303" y="284"/>
                    <a:pt x="308" y="273"/>
                    <a:pt x="308" y="259"/>
                  </a:cubicBezTo>
                  <a:close/>
                </a:path>
              </a:pathLst>
            </a:custGeom>
            <a:solidFill>
              <a:srgbClr val="3C3D47"/>
            </a:solidFill>
            <a:ln>
              <a:noFill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ru-RU" sz="675"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48" name="Freeform 20"/>
            <p:cNvSpPr>
              <a:spLocks noEditPoints="1"/>
            </p:cNvSpPr>
            <p:nvPr/>
          </p:nvSpPr>
          <p:spPr bwMode="auto">
            <a:xfrm>
              <a:off x="5886564" y="3585411"/>
              <a:ext cx="393921" cy="300873"/>
            </a:xfrm>
            <a:custGeom>
              <a:avLst/>
              <a:gdLst>
                <a:gd name="T0" fmla="*/ 487 w 496"/>
                <a:gd name="T1" fmla="*/ 25 h 341"/>
                <a:gd name="T2" fmla="*/ 496 w 496"/>
                <a:gd name="T3" fmla="*/ 46 h 341"/>
                <a:gd name="T4" fmla="*/ 496 w 496"/>
                <a:gd name="T5" fmla="*/ 295 h 341"/>
                <a:gd name="T6" fmla="*/ 487 w 496"/>
                <a:gd name="T7" fmla="*/ 317 h 341"/>
                <a:gd name="T8" fmla="*/ 465 w 496"/>
                <a:gd name="T9" fmla="*/ 326 h 341"/>
                <a:gd name="T10" fmla="*/ 452 w 496"/>
                <a:gd name="T11" fmla="*/ 326 h 341"/>
                <a:gd name="T12" fmla="*/ 430 w 496"/>
                <a:gd name="T13" fmla="*/ 317 h 341"/>
                <a:gd name="T14" fmla="*/ 388 w 496"/>
                <a:gd name="T15" fmla="*/ 275 h 341"/>
                <a:gd name="T16" fmla="*/ 388 w 496"/>
                <a:gd name="T17" fmla="*/ 295 h 341"/>
                <a:gd name="T18" fmla="*/ 374 w 496"/>
                <a:gd name="T19" fmla="*/ 328 h 341"/>
                <a:gd name="T20" fmla="*/ 341 w 496"/>
                <a:gd name="T21" fmla="*/ 341 h 341"/>
                <a:gd name="T22" fmla="*/ 47 w 496"/>
                <a:gd name="T23" fmla="*/ 341 h 341"/>
                <a:gd name="T24" fmla="*/ 14 w 496"/>
                <a:gd name="T25" fmla="*/ 328 h 341"/>
                <a:gd name="T26" fmla="*/ 0 w 496"/>
                <a:gd name="T27" fmla="*/ 295 h 341"/>
                <a:gd name="T28" fmla="*/ 0 w 496"/>
                <a:gd name="T29" fmla="*/ 155 h 341"/>
                <a:gd name="T30" fmla="*/ 0 w 496"/>
                <a:gd name="T31" fmla="*/ 46 h 341"/>
                <a:gd name="T32" fmla="*/ 14 w 496"/>
                <a:gd name="T33" fmla="*/ 14 h 341"/>
                <a:gd name="T34" fmla="*/ 47 w 496"/>
                <a:gd name="T35" fmla="*/ 0 h 341"/>
                <a:gd name="T36" fmla="*/ 341 w 496"/>
                <a:gd name="T37" fmla="*/ 0 h 341"/>
                <a:gd name="T38" fmla="*/ 374 w 496"/>
                <a:gd name="T39" fmla="*/ 14 h 341"/>
                <a:gd name="T40" fmla="*/ 388 w 496"/>
                <a:gd name="T41" fmla="*/ 46 h 341"/>
                <a:gd name="T42" fmla="*/ 388 w 496"/>
                <a:gd name="T43" fmla="*/ 66 h 341"/>
                <a:gd name="T44" fmla="*/ 430 w 496"/>
                <a:gd name="T45" fmla="*/ 24 h 341"/>
                <a:gd name="T46" fmla="*/ 452 w 496"/>
                <a:gd name="T47" fmla="*/ 15 h 341"/>
                <a:gd name="T48" fmla="*/ 465 w 496"/>
                <a:gd name="T49" fmla="*/ 15 h 341"/>
                <a:gd name="T50" fmla="*/ 487 w 496"/>
                <a:gd name="T51" fmla="*/ 25 h 341"/>
                <a:gd name="T52" fmla="*/ 341 w 496"/>
                <a:gd name="T53" fmla="*/ 310 h 341"/>
                <a:gd name="T54" fmla="*/ 352 w 496"/>
                <a:gd name="T55" fmla="*/ 306 h 341"/>
                <a:gd name="T56" fmla="*/ 357 w 496"/>
                <a:gd name="T57" fmla="*/ 295 h 341"/>
                <a:gd name="T58" fmla="*/ 357 w 496"/>
                <a:gd name="T59" fmla="*/ 46 h 341"/>
                <a:gd name="T60" fmla="*/ 352 w 496"/>
                <a:gd name="T61" fmla="*/ 35 h 341"/>
                <a:gd name="T62" fmla="*/ 341 w 496"/>
                <a:gd name="T63" fmla="*/ 31 h 341"/>
                <a:gd name="T64" fmla="*/ 47 w 496"/>
                <a:gd name="T65" fmla="*/ 31 h 341"/>
                <a:gd name="T66" fmla="*/ 35 w 496"/>
                <a:gd name="T67" fmla="*/ 35 h 341"/>
                <a:gd name="T68" fmla="*/ 31 w 496"/>
                <a:gd name="T69" fmla="*/ 46 h 341"/>
                <a:gd name="T70" fmla="*/ 31 w 496"/>
                <a:gd name="T71" fmla="*/ 295 h 341"/>
                <a:gd name="T72" fmla="*/ 35 w 496"/>
                <a:gd name="T73" fmla="*/ 306 h 341"/>
                <a:gd name="T74" fmla="*/ 47 w 496"/>
                <a:gd name="T75" fmla="*/ 310 h 341"/>
                <a:gd name="T76" fmla="*/ 341 w 496"/>
                <a:gd name="T77" fmla="*/ 310 h 341"/>
                <a:gd name="T78" fmla="*/ 465 w 496"/>
                <a:gd name="T79" fmla="*/ 46 h 341"/>
                <a:gd name="T80" fmla="*/ 452 w 496"/>
                <a:gd name="T81" fmla="*/ 46 h 341"/>
                <a:gd name="T82" fmla="*/ 450 w 496"/>
                <a:gd name="T83" fmla="*/ 46 h 341"/>
                <a:gd name="T84" fmla="*/ 372 w 496"/>
                <a:gd name="T85" fmla="*/ 124 h 341"/>
                <a:gd name="T86" fmla="*/ 372 w 496"/>
                <a:gd name="T87" fmla="*/ 217 h 341"/>
                <a:gd name="T88" fmla="*/ 388 w 496"/>
                <a:gd name="T89" fmla="*/ 233 h 341"/>
                <a:gd name="T90" fmla="*/ 450 w 496"/>
                <a:gd name="T91" fmla="*/ 295 h 341"/>
                <a:gd name="T92" fmla="*/ 452 w 496"/>
                <a:gd name="T93" fmla="*/ 295 h 341"/>
                <a:gd name="T94" fmla="*/ 465 w 496"/>
                <a:gd name="T95" fmla="*/ 295 h 341"/>
                <a:gd name="T96" fmla="*/ 465 w 496"/>
                <a:gd name="T97" fmla="*/ 4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6" h="341">
                  <a:moveTo>
                    <a:pt x="487" y="25"/>
                  </a:moveTo>
                  <a:cubicBezTo>
                    <a:pt x="493" y="31"/>
                    <a:pt x="496" y="38"/>
                    <a:pt x="496" y="46"/>
                  </a:cubicBezTo>
                  <a:cubicBezTo>
                    <a:pt x="496" y="295"/>
                    <a:pt x="496" y="295"/>
                    <a:pt x="496" y="295"/>
                  </a:cubicBezTo>
                  <a:cubicBezTo>
                    <a:pt x="496" y="304"/>
                    <a:pt x="493" y="311"/>
                    <a:pt x="487" y="317"/>
                  </a:cubicBezTo>
                  <a:cubicBezTo>
                    <a:pt x="481" y="323"/>
                    <a:pt x="474" y="326"/>
                    <a:pt x="465" y="326"/>
                  </a:cubicBezTo>
                  <a:cubicBezTo>
                    <a:pt x="452" y="326"/>
                    <a:pt x="452" y="326"/>
                    <a:pt x="452" y="326"/>
                  </a:cubicBezTo>
                  <a:cubicBezTo>
                    <a:pt x="443" y="326"/>
                    <a:pt x="436" y="323"/>
                    <a:pt x="430" y="317"/>
                  </a:cubicBezTo>
                  <a:cubicBezTo>
                    <a:pt x="388" y="275"/>
                    <a:pt x="388" y="275"/>
                    <a:pt x="388" y="275"/>
                  </a:cubicBezTo>
                  <a:cubicBezTo>
                    <a:pt x="388" y="295"/>
                    <a:pt x="388" y="295"/>
                    <a:pt x="388" y="295"/>
                  </a:cubicBezTo>
                  <a:cubicBezTo>
                    <a:pt x="388" y="308"/>
                    <a:pt x="383" y="319"/>
                    <a:pt x="374" y="328"/>
                  </a:cubicBezTo>
                  <a:cubicBezTo>
                    <a:pt x="365" y="337"/>
                    <a:pt x="354" y="341"/>
                    <a:pt x="341" y="341"/>
                  </a:cubicBezTo>
                  <a:cubicBezTo>
                    <a:pt x="47" y="341"/>
                    <a:pt x="47" y="341"/>
                    <a:pt x="47" y="341"/>
                  </a:cubicBezTo>
                  <a:cubicBezTo>
                    <a:pt x="34" y="341"/>
                    <a:pt x="23" y="337"/>
                    <a:pt x="14" y="328"/>
                  </a:cubicBezTo>
                  <a:cubicBezTo>
                    <a:pt x="5" y="319"/>
                    <a:pt x="0" y="308"/>
                    <a:pt x="0" y="29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4"/>
                    <a:pt x="5" y="23"/>
                    <a:pt x="14" y="14"/>
                  </a:cubicBezTo>
                  <a:cubicBezTo>
                    <a:pt x="23" y="4"/>
                    <a:pt x="34" y="0"/>
                    <a:pt x="47" y="0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354" y="0"/>
                    <a:pt x="365" y="4"/>
                    <a:pt x="374" y="14"/>
                  </a:cubicBezTo>
                  <a:cubicBezTo>
                    <a:pt x="383" y="23"/>
                    <a:pt x="388" y="34"/>
                    <a:pt x="388" y="46"/>
                  </a:cubicBezTo>
                  <a:cubicBezTo>
                    <a:pt x="388" y="66"/>
                    <a:pt x="388" y="66"/>
                    <a:pt x="388" y="66"/>
                  </a:cubicBezTo>
                  <a:cubicBezTo>
                    <a:pt x="430" y="24"/>
                    <a:pt x="430" y="24"/>
                    <a:pt x="430" y="24"/>
                  </a:cubicBezTo>
                  <a:cubicBezTo>
                    <a:pt x="436" y="18"/>
                    <a:pt x="443" y="15"/>
                    <a:pt x="452" y="15"/>
                  </a:cubicBezTo>
                  <a:cubicBezTo>
                    <a:pt x="465" y="15"/>
                    <a:pt x="465" y="15"/>
                    <a:pt x="465" y="15"/>
                  </a:cubicBezTo>
                  <a:cubicBezTo>
                    <a:pt x="474" y="15"/>
                    <a:pt x="481" y="19"/>
                    <a:pt x="487" y="25"/>
                  </a:cubicBezTo>
                  <a:close/>
                  <a:moveTo>
                    <a:pt x="341" y="310"/>
                  </a:moveTo>
                  <a:cubicBezTo>
                    <a:pt x="346" y="310"/>
                    <a:pt x="350" y="309"/>
                    <a:pt x="352" y="306"/>
                  </a:cubicBezTo>
                  <a:cubicBezTo>
                    <a:pt x="355" y="303"/>
                    <a:pt x="357" y="299"/>
                    <a:pt x="357" y="295"/>
                  </a:cubicBezTo>
                  <a:cubicBezTo>
                    <a:pt x="357" y="46"/>
                    <a:pt x="357" y="46"/>
                    <a:pt x="357" y="46"/>
                  </a:cubicBezTo>
                  <a:cubicBezTo>
                    <a:pt x="357" y="42"/>
                    <a:pt x="355" y="38"/>
                    <a:pt x="352" y="35"/>
                  </a:cubicBezTo>
                  <a:cubicBezTo>
                    <a:pt x="350" y="32"/>
                    <a:pt x="346" y="31"/>
                    <a:pt x="341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2" y="31"/>
                    <a:pt x="38" y="32"/>
                    <a:pt x="35" y="35"/>
                  </a:cubicBezTo>
                  <a:cubicBezTo>
                    <a:pt x="33" y="38"/>
                    <a:pt x="31" y="42"/>
                    <a:pt x="31" y="46"/>
                  </a:cubicBezTo>
                  <a:cubicBezTo>
                    <a:pt x="31" y="295"/>
                    <a:pt x="31" y="295"/>
                    <a:pt x="31" y="295"/>
                  </a:cubicBezTo>
                  <a:cubicBezTo>
                    <a:pt x="31" y="299"/>
                    <a:pt x="33" y="303"/>
                    <a:pt x="35" y="306"/>
                  </a:cubicBezTo>
                  <a:cubicBezTo>
                    <a:pt x="38" y="309"/>
                    <a:pt x="42" y="310"/>
                    <a:pt x="47" y="310"/>
                  </a:cubicBezTo>
                  <a:lnTo>
                    <a:pt x="341" y="310"/>
                  </a:lnTo>
                  <a:close/>
                  <a:moveTo>
                    <a:pt x="465" y="46"/>
                  </a:moveTo>
                  <a:cubicBezTo>
                    <a:pt x="452" y="46"/>
                    <a:pt x="452" y="46"/>
                    <a:pt x="452" y="46"/>
                  </a:cubicBezTo>
                  <a:cubicBezTo>
                    <a:pt x="450" y="46"/>
                    <a:pt x="450" y="46"/>
                    <a:pt x="450" y="46"/>
                  </a:cubicBezTo>
                  <a:cubicBezTo>
                    <a:pt x="372" y="124"/>
                    <a:pt x="372" y="124"/>
                    <a:pt x="372" y="124"/>
                  </a:cubicBezTo>
                  <a:cubicBezTo>
                    <a:pt x="372" y="217"/>
                    <a:pt x="372" y="217"/>
                    <a:pt x="372" y="217"/>
                  </a:cubicBezTo>
                  <a:cubicBezTo>
                    <a:pt x="388" y="233"/>
                    <a:pt x="388" y="233"/>
                    <a:pt x="388" y="233"/>
                  </a:cubicBezTo>
                  <a:cubicBezTo>
                    <a:pt x="450" y="295"/>
                    <a:pt x="450" y="295"/>
                    <a:pt x="450" y="295"/>
                  </a:cubicBezTo>
                  <a:cubicBezTo>
                    <a:pt x="452" y="295"/>
                    <a:pt x="452" y="295"/>
                    <a:pt x="452" y="295"/>
                  </a:cubicBezTo>
                  <a:cubicBezTo>
                    <a:pt x="465" y="295"/>
                    <a:pt x="465" y="295"/>
                    <a:pt x="465" y="295"/>
                  </a:cubicBezTo>
                  <a:lnTo>
                    <a:pt x="465" y="46"/>
                  </a:lnTo>
                  <a:close/>
                </a:path>
              </a:pathLst>
            </a:custGeom>
            <a:solidFill>
              <a:srgbClr val="3C3D47"/>
            </a:solidFill>
            <a:ln>
              <a:noFill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ru-RU" sz="675"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49" name="Freeform 21"/>
            <p:cNvSpPr>
              <a:spLocks noEditPoints="1"/>
            </p:cNvSpPr>
            <p:nvPr/>
          </p:nvSpPr>
          <p:spPr bwMode="auto">
            <a:xfrm>
              <a:off x="5935717" y="3092116"/>
              <a:ext cx="379270" cy="281820"/>
            </a:xfrm>
            <a:custGeom>
              <a:avLst/>
              <a:gdLst>
                <a:gd name="T0" fmla="*/ 487 w 501"/>
                <a:gd name="T1" fmla="*/ 219 h 372"/>
                <a:gd name="T2" fmla="*/ 409 w 501"/>
                <a:gd name="T3" fmla="*/ 343 h 372"/>
                <a:gd name="T4" fmla="*/ 357 w 501"/>
                <a:gd name="T5" fmla="*/ 372 h 372"/>
                <a:gd name="T6" fmla="*/ 62 w 501"/>
                <a:gd name="T7" fmla="*/ 372 h 372"/>
                <a:gd name="T8" fmla="*/ 18 w 501"/>
                <a:gd name="T9" fmla="*/ 354 h 372"/>
                <a:gd name="T10" fmla="*/ 0 w 501"/>
                <a:gd name="T11" fmla="*/ 310 h 372"/>
                <a:gd name="T12" fmla="*/ 0 w 501"/>
                <a:gd name="T13" fmla="*/ 62 h 372"/>
                <a:gd name="T14" fmla="*/ 18 w 501"/>
                <a:gd name="T15" fmla="*/ 19 h 372"/>
                <a:gd name="T16" fmla="*/ 62 w 501"/>
                <a:gd name="T17" fmla="*/ 0 h 372"/>
                <a:gd name="T18" fmla="*/ 357 w 501"/>
                <a:gd name="T19" fmla="*/ 0 h 372"/>
                <a:gd name="T20" fmla="*/ 409 w 501"/>
                <a:gd name="T21" fmla="*/ 29 h 372"/>
                <a:gd name="T22" fmla="*/ 487 w 501"/>
                <a:gd name="T23" fmla="*/ 153 h 372"/>
                <a:gd name="T24" fmla="*/ 487 w 501"/>
                <a:gd name="T25" fmla="*/ 219 h 372"/>
                <a:gd name="T26" fmla="*/ 461 w 501"/>
                <a:gd name="T27" fmla="*/ 170 h 372"/>
                <a:gd name="T28" fmla="*/ 383 w 501"/>
                <a:gd name="T29" fmla="*/ 46 h 372"/>
                <a:gd name="T30" fmla="*/ 357 w 501"/>
                <a:gd name="T31" fmla="*/ 31 h 372"/>
                <a:gd name="T32" fmla="*/ 62 w 501"/>
                <a:gd name="T33" fmla="*/ 31 h 372"/>
                <a:gd name="T34" fmla="*/ 40 w 501"/>
                <a:gd name="T35" fmla="*/ 40 h 372"/>
                <a:gd name="T36" fmla="*/ 31 w 501"/>
                <a:gd name="T37" fmla="*/ 62 h 372"/>
                <a:gd name="T38" fmla="*/ 31 w 501"/>
                <a:gd name="T39" fmla="*/ 310 h 372"/>
                <a:gd name="T40" fmla="*/ 40 w 501"/>
                <a:gd name="T41" fmla="*/ 332 h 372"/>
                <a:gd name="T42" fmla="*/ 62 w 501"/>
                <a:gd name="T43" fmla="*/ 341 h 372"/>
                <a:gd name="T44" fmla="*/ 357 w 501"/>
                <a:gd name="T45" fmla="*/ 341 h 372"/>
                <a:gd name="T46" fmla="*/ 383 w 501"/>
                <a:gd name="T47" fmla="*/ 327 h 372"/>
                <a:gd name="T48" fmla="*/ 461 w 501"/>
                <a:gd name="T49" fmla="*/ 203 h 372"/>
                <a:gd name="T50" fmla="*/ 461 w 501"/>
                <a:gd name="T51" fmla="*/ 170 h 372"/>
                <a:gd name="T52" fmla="*/ 403 w 501"/>
                <a:gd name="T53" fmla="*/ 186 h 372"/>
                <a:gd name="T54" fmla="*/ 390 w 501"/>
                <a:gd name="T55" fmla="*/ 219 h 372"/>
                <a:gd name="T56" fmla="*/ 357 w 501"/>
                <a:gd name="T57" fmla="*/ 233 h 372"/>
                <a:gd name="T58" fmla="*/ 324 w 501"/>
                <a:gd name="T59" fmla="*/ 219 h 372"/>
                <a:gd name="T60" fmla="*/ 310 w 501"/>
                <a:gd name="T61" fmla="*/ 186 h 372"/>
                <a:gd name="T62" fmla="*/ 324 w 501"/>
                <a:gd name="T63" fmla="*/ 153 h 372"/>
                <a:gd name="T64" fmla="*/ 357 w 501"/>
                <a:gd name="T65" fmla="*/ 140 h 372"/>
                <a:gd name="T66" fmla="*/ 390 w 501"/>
                <a:gd name="T67" fmla="*/ 153 h 372"/>
                <a:gd name="T68" fmla="*/ 403 w 501"/>
                <a:gd name="T69" fmla="*/ 186 h 372"/>
                <a:gd name="T70" fmla="*/ 388 w 501"/>
                <a:gd name="T71" fmla="*/ 186 h 372"/>
                <a:gd name="T72" fmla="*/ 379 w 501"/>
                <a:gd name="T73" fmla="*/ 164 h 372"/>
                <a:gd name="T74" fmla="*/ 357 w 501"/>
                <a:gd name="T75" fmla="*/ 155 h 372"/>
                <a:gd name="T76" fmla="*/ 335 w 501"/>
                <a:gd name="T77" fmla="*/ 164 h 372"/>
                <a:gd name="T78" fmla="*/ 326 w 501"/>
                <a:gd name="T79" fmla="*/ 186 h 372"/>
                <a:gd name="T80" fmla="*/ 335 w 501"/>
                <a:gd name="T81" fmla="*/ 208 h 372"/>
                <a:gd name="T82" fmla="*/ 357 w 501"/>
                <a:gd name="T83" fmla="*/ 217 h 372"/>
                <a:gd name="T84" fmla="*/ 379 w 501"/>
                <a:gd name="T85" fmla="*/ 208 h 372"/>
                <a:gd name="T86" fmla="*/ 388 w 501"/>
                <a:gd name="T87" fmla="*/ 18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72">
                  <a:moveTo>
                    <a:pt x="487" y="219"/>
                  </a:moveTo>
                  <a:cubicBezTo>
                    <a:pt x="409" y="343"/>
                    <a:pt x="409" y="343"/>
                    <a:pt x="409" y="343"/>
                  </a:cubicBezTo>
                  <a:cubicBezTo>
                    <a:pt x="397" y="363"/>
                    <a:pt x="379" y="372"/>
                    <a:pt x="357" y="372"/>
                  </a:cubicBezTo>
                  <a:cubicBezTo>
                    <a:pt x="62" y="372"/>
                    <a:pt x="62" y="372"/>
                    <a:pt x="62" y="372"/>
                  </a:cubicBezTo>
                  <a:cubicBezTo>
                    <a:pt x="45" y="372"/>
                    <a:pt x="30" y="366"/>
                    <a:pt x="18" y="354"/>
                  </a:cubicBezTo>
                  <a:cubicBezTo>
                    <a:pt x="6" y="343"/>
                    <a:pt x="0" y="328"/>
                    <a:pt x="0" y="31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45"/>
                    <a:pt x="6" y="31"/>
                    <a:pt x="18" y="19"/>
                  </a:cubicBezTo>
                  <a:cubicBezTo>
                    <a:pt x="30" y="6"/>
                    <a:pt x="45" y="0"/>
                    <a:pt x="62" y="0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379" y="0"/>
                    <a:pt x="397" y="10"/>
                    <a:pt x="409" y="29"/>
                  </a:cubicBezTo>
                  <a:cubicBezTo>
                    <a:pt x="487" y="153"/>
                    <a:pt x="487" y="153"/>
                    <a:pt x="487" y="153"/>
                  </a:cubicBezTo>
                  <a:cubicBezTo>
                    <a:pt x="501" y="175"/>
                    <a:pt x="501" y="197"/>
                    <a:pt x="487" y="219"/>
                  </a:cubicBezTo>
                  <a:close/>
                  <a:moveTo>
                    <a:pt x="461" y="170"/>
                  </a:moveTo>
                  <a:cubicBezTo>
                    <a:pt x="383" y="46"/>
                    <a:pt x="383" y="46"/>
                    <a:pt x="383" y="46"/>
                  </a:cubicBezTo>
                  <a:cubicBezTo>
                    <a:pt x="377" y="36"/>
                    <a:pt x="368" y="31"/>
                    <a:pt x="357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54" y="31"/>
                    <a:pt x="46" y="34"/>
                    <a:pt x="40" y="40"/>
                  </a:cubicBezTo>
                  <a:cubicBezTo>
                    <a:pt x="34" y="46"/>
                    <a:pt x="31" y="54"/>
                    <a:pt x="31" y="62"/>
                  </a:cubicBezTo>
                  <a:cubicBezTo>
                    <a:pt x="31" y="310"/>
                    <a:pt x="31" y="310"/>
                    <a:pt x="31" y="310"/>
                  </a:cubicBezTo>
                  <a:cubicBezTo>
                    <a:pt x="31" y="319"/>
                    <a:pt x="34" y="326"/>
                    <a:pt x="40" y="332"/>
                  </a:cubicBezTo>
                  <a:cubicBezTo>
                    <a:pt x="46" y="338"/>
                    <a:pt x="54" y="341"/>
                    <a:pt x="62" y="341"/>
                  </a:cubicBezTo>
                  <a:cubicBezTo>
                    <a:pt x="357" y="341"/>
                    <a:pt x="357" y="341"/>
                    <a:pt x="357" y="341"/>
                  </a:cubicBezTo>
                  <a:cubicBezTo>
                    <a:pt x="368" y="341"/>
                    <a:pt x="377" y="337"/>
                    <a:pt x="383" y="327"/>
                  </a:cubicBezTo>
                  <a:cubicBezTo>
                    <a:pt x="461" y="203"/>
                    <a:pt x="461" y="203"/>
                    <a:pt x="461" y="203"/>
                  </a:cubicBezTo>
                  <a:cubicBezTo>
                    <a:pt x="468" y="192"/>
                    <a:pt x="468" y="181"/>
                    <a:pt x="461" y="170"/>
                  </a:cubicBezTo>
                  <a:close/>
                  <a:moveTo>
                    <a:pt x="403" y="186"/>
                  </a:moveTo>
                  <a:cubicBezTo>
                    <a:pt x="403" y="199"/>
                    <a:pt x="399" y="210"/>
                    <a:pt x="390" y="219"/>
                  </a:cubicBezTo>
                  <a:cubicBezTo>
                    <a:pt x="381" y="228"/>
                    <a:pt x="370" y="233"/>
                    <a:pt x="357" y="233"/>
                  </a:cubicBezTo>
                  <a:cubicBezTo>
                    <a:pt x="344" y="233"/>
                    <a:pt x="333" y="228"/>
                    <a:pt x="324" y="219"/>
                  </a:cubicBezTo>
                  <a:cubicBezTo>
                    <a:pt x="315" y="210"/>
                    <a:pt x="310" y="199"/>
                    <a:pt x="310" y="186"/>
                  </a:cubicBezTo>
                  <a:cubicBezTo>
                    <a:pt x="310" y="173"/>
                    <a:pt x="315" y="162"/>
                    <a:pt x="324" y="153"/>
                  </a:cubicBezTo>
                  <a:cubicBezTo>
                    <a:pt x="333" y="144"/>
                    <a:pt x="344" y="140"/>
                    <a:pt x="357" y="140"/>
                  </a:cubicBezTo>
                  <a:cubicBezTo>
                    <a:pt x="370" y="140"/>
                    <a:pt x="381" y="144"/>
                    <a:pt x="390" y="153"/>
                  </a:cubicBezTo>
                  <a:cubicBezTo>
                    <a:pt x="399" y="162"/>
                    <a:pt x="403" y="173"/>
                    <a:pt x="403" y="186"/>
                  </a:cubicBezTo>
                  <a:close/>
                  <a:moveTo>
                    <a:pt x="388" y="186"/>
                  </a:moveTo>
                  <a:cubicBezTo>
                    <a:pt x="388" y="178"/>
                    <a:pt x="385" y="171"/>
                    <a:pt x="379" y="164"/>
                  </a:cubicBezTo>
                  <a:cubicBezTo>
                    <a:pt x="373" y="158"/>
                    <a:pt x="365" y="155"/>
                    <a:pt x="357" y="155"/>
                  </a:cubicBezTo>
                  <a:cubicBezTo>
                    <a:pt x="348" y="155"/>
                    <a:pt x="341" y="158"/>
                    <a:pt x="335" y="164"/>
                  </a:cubicBezTo>
                  <a:cubicBezTo>
                    <a:pt x="329" y="171"/>
                    <a:pt x="326" y="178"/>
                    <a:pt x="326" y="186"/>
                  </a:cubicBezTo>
                  <a:cubicBezTo>
                    <a:pt x="326" y="195"/>
                    <a:pt x="329" y="202"/>
                    <a:pt x="335" y="208"/>
                  </a:cubicBezTo>
                  <a:cubicBezTo>
                    <a:pt x="341" y="214"/>
                    <a:pt x="348" y="217"/>
                    <a:pt x="357" y="217"/>
                  </a:cubicBezTo>
                  <a:cubicBezTo>
                    <a:pt x="365" y="217"/>
                    <a:pt x="373" y="214"/>
                    <a:pt x="379" y="208"/>
                  </a:cubicBezTo>
                  <a:cubicBezTo>
                    <a:pt x="385" y="202"/>
                    <a:pt x="388" y="195"/>
                    <a:pt x="388" y="186"/>
                  </a:cubicBezTo>
                  <a:close/>
                </a:path>
              </a:pathLst>
            </a:custGeom>
            <a:solidFill>
              <a:srgbClr val="3C3D47"/>
            </a:solidFill>
            <a:ln>
              <a:noFill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ru-RU" sz="675"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50" name="Freeform 22"/>
            <p:cNvSpPr>
              <a:spLocks noEditPoints="1"/>
            </p:cNvSpPr>
            <p:nvPr/>
          </p:nvSpPr>
          <p:spPr bwMode="auto">
            <a:xfrm rot="1831538">
              <a:off x="5611166" y="2545981"/>
              <a:ext cx="369174" cy="492399"/>
            </a:xfrm>
            <a:custGeom>
              <a:avLst/>
              <a:gdLst>
                <a:gd name="T0" fmla="*/ 372 w 372"/>
                <a:gd name="T1" fmla="*/ 248 h 496"/>
                <a:gd name="T2" fmla="*/ 372 w 372"/>
                <a:gd name="T3" fmla="*/ 310 h 496"/>
                <a:gd name="T4" fmla="*/ 372 w 372"/>
                <a:gd name="T5" fmla="*/ 357 h 496"/>
                <a:gd name="T6" fmla="*/ 233 w 372"/>
                <a:gd name="T7" fmla="*/ 496 h 496"/>
                <a:gd name="T8" fmla="*/ 41 w 372"/>
                <a:gd name="T9" fmla="*/ 456 h 496"/>
                <a:gd name="T10" fmla="*/ 0 w 372"/>
                <a:gd name="T11" fmla="*/ 341 h 496"/>
                <a:gd name="T12" fmla="*/ 0 w 372"/>
                <a:gd name="T13" fmla="*/ 295 h 496"/>
                <a:gd name="T14" fmla="*/ 14 w 372"/>
                <a:gd name="T15" fmla="*/ 215 h 496"/>
                <a:gd name="T16" fmla="*/ 47 w 372"/>
                <a:gd name="T17" fmla="*/ 140 h 496"/>
                <a:gd name="T18" fmla="*/ 186 w 372"/>
                <a:gd name="T19" fmla="*/ 0 h 496"/>
                <a:gd name="T20" fmla="*/ 326 w 372"/>
                <a:gd name="T21" fmla="*/ 140 h 496"/>
                <a:gd name="T22" fmla="*/ 359 w 372"/>
                <a:gd name="T23" fmla="*/ 215 h 496"/>
                <a:gd name="T24" fmla="*/ 337 w 372"/>
                <a:gd name="T25" fmla="*/ 237 h 496"/>
                <a:gd name="T26" fmla="*/ 295 w 372"/>
                <a:gd name="T27" fmla="*/ 233 h 496"/>
                <a:gd name="T28" fmla="*/ 47 w 372"/>
                <a:gd name="T29" fmla="*/ 233 h 496"/>
                <a:gd name="T30" fmla="*/ 31 w 372"/>
                <a:gd name="T31" fmla="*/ 248 h 496"/>
                <a:gd name="T32" fmla="*/ 31 w 372"/>
                <a:gd name="T33" fmla="*/ 310 h 496"/>
                <a:gd name="T34" fmla="*/ 31 w 372"/>
                <a:gd name="T35" fmla="*/ 357 h 496"/>
                <a:gd name="T36" fmla="*/ 140 w 372"/>
                <a:gd name="T37" fmla="*/ 465 h 496"/>
                <a:gd name="T38" fmla="*/ 309 w 372"/>
                <a:gd name="T39" fmla="*/ 433 h 496"/>
                <a:gd name="T40" fmla="*/ 341 w 372"/>
                <a:gd name="T41" fmla="*/ 341 h 496"/>
                <a:gd name="T42" fmla="*/ 341 w 372"/>
                <a:gd name="T43" fmla="*/ 295 h 496"/>
                <a:gd name="T44" fmla="*/ 78 w 372"/>
                <a:gd name="T45" fmla="*/ 202 h 496"/>
                <a:gd name="T46" fmla="*/ 109 w 372"/>
                <a:gd name="T47" fmla="*/ 140 h 496"/>
                <a:gd name="T48" fmla="*/ 186 w 372"/>
                <a:gd name="T49" fmla="*/ 62 h 496"/>
                <a:gd name="T50" fmla="*/ 264 w 372"/>
                <a:gd name="T51" fmla="*/ 140 h 496"/>
                <a:gd name="T52" fmla="*/ 295 w 372"/>
                <a:gd name="T53" fmla="*/ 202 h 496"/>
                <a:gd name="T54" fmla="*/ 263 w 372"/>
                <a:gd name="T55" fmla="*/ 63 h 496"/>
                <a:gd name="T56" fmla="*/ 110 w 372"/>
                <a:gd name="T57" fmla="*/ 63 h 496"/>
                <a:gd name="T58" fmla="*/ 78 w 372"/>
                <a:gd name="T59" fmla="*/ 202 h 496"/>
                <a:gd name="T60" fmla="*/ 186 w 372"/>
                <a:gd name="T61" fmla="*/ 78 h 496"/>
                <a:gd name="T62" fmla="*/ 124 w 372"/>
                <a:gd name="T63" fmla="*/ 140 h 496"/>
                <a:gd name="T64" fmla="*/ 248 w 372"/>
                <a:gd name="T65" fmla="*/ 202 h 496"/>
                <a:gd name="T66" fmla="*/ 230 w 372"/>
                <a:gd name="T67" fmla="*/ 96 h 496"/>
                <a:gd name="T68" fmla="*/ 166 w 372"/>
                <a:gd name="T69" fmla="*/ 367 h 496"/>
                <a:gd name="T70" fmla="*/ 207 w 372"/>
                <a:gd name="T71" fmla="*/ 367 h 496"/>
                <a:gd name="T72" fmla="*/ 208 w 372"/>
                <a:gd name="T73" fmla="*/ 304 h 496"/>
                <a:gd name="T74" fmla="*/ 164 w 372"/>
                <a:gd name="T75" fmla="*/ 304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2" h="496">
                  <a:moveTo>
                    <a:pt x="359" y="215"/>
                  </a:moveTo>
                  <a:cubicBezTo>
                    <a:pt x="368" y="224"/>
                    <a:pt x="372" y="235"/>
                    <a:pt x="372" y="248"/>
                  </a:cubicBezTo>
                  <a:cubicBezTo>
                    <a:pt x="372" y="295"/>
                    <a:pt x="372" y="295"/>
                    <a:pt x="372" y="295"/>
                  </a:cubicBezTo>
                  <a:cubicBezTo>
                    <a:pt x="372" y="310"/>
                    <a:pt x="372" y="310"/>
                    <a:pt x="372" y="310"/>
                  </a:cubicBezTo>
                  <a:cubicBezTo>
                    <a:pt x="372" y="341"/>
                    <a:pt x="372" y="341"/>
                    <a:pt x="372" y="341"/>
                  </a:cubicBezTo>
                  <a:cubicBezTo>
                    <a:pt x="372" y="357"/>
                    <a:pt x="372" y="357"/>
                    <a:pt x="372" y="357"/>
                  </a:cubicBezTo>
                  <a:cubicBezTo>
                    <a:pt x="372" y="396"/>
                    <a:pt x="359" y="429"/>
                    <a:pt x="332" y="456"/>
                  </a:cubicBezTo>
                  <a:cubicBezTo>
                    <a:pt x="305" y="483"/>
                    <a:pt x="272" y="496"/>
                    <a:pt x="233" y="496"/>
                  </a:cubicBezTo>
                  <a:cubicBezTo>
                    <a:pt x="140" y="496"/>
                    <a:pt x="140" y="496"/>
                    <a:pt x="140" y="496"/>
                  </a:cubicBezTo>
                  <a:cubicBezTo>
                    <a:pt x="101" y="496"/>
                    <a:pt x="68" y="483"/>
                    <a:pt x="41" y="456"/>
                  </a:cubicBezTo>
                  <a:cubicBezTo>
                    <a:pt x="14" y="429"/>
                    <a:pt x="0" y="396"/>
                    <a:pt x="0" y="357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35"/>
                    <a:pt x="5" y="224"/>
                    <a:pt x="14" y="215"/>
                  </a:cubicBezTo>
                  <a:cubicBezTo>
                    <a:pt x="23" y="206"/>
                    <a:pt x="34" y="202"/>
                    <a:pt x="47" y="202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47" y="101"/>
                    <a:pt x="60" y="68"/>
                    <a:pt x="87" y="41"/>
                  </a:cubicBezTo>
                  <a:cubicBezTo>
                    <a:pt x="115" y="14"/>
                    <a:pt x="147" y="0"/>
                    <a:pt x="186" y="0"/>
                  </a:cubicBezTo>
                  <a:cubicBezTo>
                    <a:pt x="225" y="0"/>
                    <a:pt x="258" y="14"/>
                    <a:pt x="285" y="41"/>
                  </a:cubicBezTo>
                  <a:cubicBezTo>
                    <a:pt x="312" y="68"/>
                    <a:pt x="326" y="101"/>
                    <a:pt x="326" y="140"/>
                  </a:cubicBezTo>
                  <a:cubicBezTo>
                    <a:pt x="326" y="202"/>
                    <a:pt x="326" y="202"/>
                    <a:pt x="326" y="202"/>
                  </a:cubicBezTo>
                  <a:cubicBezTo>
                    <a:pt x="339" y="202"/>
                    <a:pt x="350" y="206"/>
                    <a:pt x="359" y="215"/>
                  </a:cubicBezTo>
                  <a:close/>
                  <a:moveTo>
                    <a:pt x="341" y="248"/>
                  </a:moveTo>
                  <a:cubicBezTo>
                    <a:pt x="341" y="244"/>
                    <a:pt x="340" y="240"/>
                    <a:pt x="337" y="237"/>
                  </a:cubicBezTo>
                  <a:cubicBezTo>
                    <a:pt x="334" y="234"/>
                    <a:pt x="330" y="233"/>
                    <a:pt x="326" y="233"/>
                  </a:cubicBezTo>
                  <a:cubicBezTo>
                    <a:pt x="295" y="233"/>
                    <a:pt x="295" y="233"/>
                    <a:pt x="295" y="233"/>
                  </a:cubicBezTo>
                  <a:cubicBezTo>
                    <a:pt x="78" y="233"/>
                    <a:pt x="78" y="233"/>
                    <a:pt x="78" y="233"/>
                  </a:cubicBezTo>
                  <a:cubicBezTo>
                    <a:pt x="47" y="233"/>
                    <a:pt x="47" y="233"/>
                    <a:pt x="47" y="233"/>
                  </a:cubicBezTo>
                  <a:cubicBezTo>
                    <a:pt x="42" y="233"/>
                    <a:pt x="38" y="234"/>
                    <a:pt x="36" y="237"/>
                  </a:cubicBezTo>
                  <a:cubicBezTo>
                    <a:pt x="33" y="240"/>
                    <a:pt x="31" y="244"/>
                    <a:pt x="31" y="248"/>
                  </a:cubicBezTo>
                  <a:cubicBezTo>
                    <a:pt x="31" y="295"/>
                    <a:pt x="31" y="295"/>
                    <a:pt x="31" y="295"/>
                  </a:cubicBezTo>
                  <a:cubicBezTo>
                    <a:pt x="31" y="310"/>
                    <a:pt x="31" y="310"/>
                    <a:pt x="31" y="310"/>
                  </a:cubicBezTo>
                  <a:cubicBezTo>
                    <a:pt x="31" y="341"/>
                    <a:pt x="31" y="341"/>
                    <a:pt x="31" y="341"/>
                  </a:cubicBezTo>
                  <a:cubicBezTo>
                    <a:pt x="31" y="357"/>
                    <a:pt x="31" y="357"/>
                    <a:pt x="31" y="357"/>
                  </a:cubicBezTo>
                  <a:cubicBezTo>
                    <a:pt x="31" y="387"/>
                    <a:pt x="42" y="412"/>
                    <a:pt x="63" y="433"/>
                  </a:cubicBezTo>
                  <a:cubicBezTo>
                    <a:pt x="84" y="455"/>
                    <a:pt x="110" y="465"/>
                    <a:pt x="140" y="465"/>
                  </a:cubicBezTo>
                  <a:cubicBezTo>
                    <a:pt x="233" y="465"/>
                    <a:pt x="233" y="465"/>
                    <a:pt x="233" y="465"/>
                  </a:cubicBezTo>
                  <a:cubicBezTo>
                    <a:pt x="263" y="465"/>
                    <a:pt x="288" y="455"/>
                    <a:pt x="309" y="433"/>
                  </a:cubicBezTo>
                  <a:cubicBezTo>
                    <a:pt x="331" y="412"/>
                    <a:pt x="341" y="387"/>
                    <a:pt x="341" y="357"/>
                  </a:cubicBezTo>
                  <a:cubicBezTo>
                    <a:pt x="341" y="341"/>
                    <a:pt x="341" y="341"/>
                    <a:pt x="341" y="341"/>
                  </a:cubicBezTo>
                  <a:cubicBezTo>
                    <a:pt x="341" y="310"/>
                    <a:pt x="341" y="310"/>
                    <a:pt x="341" y="310"/>
                  </a:cubicBezTo>
                  <a:cubicBezTo>
                    <a:pt x="341" y="295"/>
                    <a:pt x="341" y="295"/>
                    <a:pt x="341" y="295"/>
                  </a:cubicBezTo>
                  <a:lnTo>
                    <a:pt x="341" y="248"/>
                  </a:lnTo>
                  <a:close/>
                  <a:moveTo>
                    <a:pt x="78" y="202"/>
                  </a:moveTo>
                  <a:cubicBezTo>
                    <a:pt x="109" y="202"/>
                    <a:pt x="109" y="202"/>
                    <a:pt x="109" y="202"/>
                  </a:cubicBezTo>
                  <a:cubicBezTo>
                    <a:pt x="109" y="140"/>
                    <a:pt x="109" y="140"/>
                    <a:pt x="109" y="140"/>
                  </a:cubicBezTo>
                  <a:cubicBezTo>
                    <a:pt x="109" y="118"/>
                    <a:pt x="116" y="100"/>
                    <a:pt x="131" y="85"/>
                  </a:cubicBezTo>
                  <a:cubicBezTo>
                    <a:pt x="147" y="70"/>
                    <a:pt x="165" y="62"/>
                    <a:pt x="186" y="62"/>
                  </a:cubicBezTo>
                  <a:cubicBezTo>
                    <a:pt x="208" y="62"/>
                    <a:pt x="226" y="70"/>
                    <a:pt x="241" y="85"/>
                  </a:cubicBezTo>
                  <a:cubicBezTo>
                    <a:pt x="256" y="100"/>
                    <a:pt x="264" y="118"/>
                    <a:pt x="264" y="140"/>
                  </a:cubicBezTo>
                  <a:cubicBezTo>
                    <a:pt x="264" y="202"/>
                    <a:pt x="264" y="202"/>
                    <a:pt x="264" y="202"/>
                  </a:cubicBezTo>
                  <a:cubicBezTo>
                    <a:pt x="295" y="202"/>
                    <a:pt x="295" y="202"/>
                    <a:pt x="295" y="202"/>
                  </a:cubicBezTo>
                  <a:cubicBezTo>
                    <a:pt x="295" y="140"/>
                    <a:pt x="295" y="140"/>
                    <a:pt x="295" y="140"/>
                  </a:cubicBezTo>
                  <a:cubicBezTo>
                    <a:pt x="295" y="110"/>
                    <a:pt x="284" y="84"/>
                    <a:pt x="263" y="63"/>
                  </a:cubicBezTo>
                  <a:cubicBezTo>
                    <a:pt x="242" y="42"/>
                    <a:pt x="216" y="31"/>
                    <a:pt x="186" y="31"/>
                  </a:cubicBezTo>
                  <a:cubicBezTo>
                    <a:pt x="157" y="31"/>
                    <a:pt x="131" y="42"/>
                    <a:pt x="110" y="63"/>
                  </a:cubicBezTo>
                  <a:cubicBezTo>
                    <a:pt x="88" y="84"/>
                    <a:pt x="78" y="110"/>
                    <a:pt x="78" y="140"/>
                  </a:cubicBezTo>
                  <a:lnTo>
                    <a:pt x="78" y="202"/>
                  </a:lnTo>
                  <a:close/>
                  <a:moveTo>
                    <a:pt x="230" y="96"/>
                  </a:moveTo>
                  <a:cubicBezTo>
                    <a:pt x="218" y="84"/>
                    <a:pt x="204" y="78"/>
                    <a:pt x="186" y="78"/>
                  </a:cubicBezTo>
                  <a:cubicBezTo>
                    <a:pt x="169" y="78"/>
                    <a:pt x="154" y="84"/>
                    <a:pt x="142" y="96"/>
                  </a:cubicBezTo>
                  <a:cubicBezTo>
                    <a:pt x="130" y="108"/>
                    <a:pt x="124" y="122"/>
                    <a:pt x="124" y="140"/>
                  </a:cubicBezTo>
                  <a:cubicBezTo>
                    <a:pt x="124" y="202"/>
                    <a:pt x="124" y="202"/>
                    <a:pt x="124" y="202"/>
                  </a:cubicBezTo>
                  <a:cubicBezTo>
                    <a:pt x="248" y="202"/>
                    <a:pt x="248" y="202"/>
                    <a:pt x="248" y="202"/>
                  </a:cubicBezTo>
                  <a:cubicBezTo>
                    <a:pt x="248" y="140"/>
                    <a:pt x="248" y="140"/>
                    <a:pt x="248" y="140"/>
                  </a:cubicBezTo>
                  <a:cubicBezTo>
                    <a:pt x="248" y="122"/>
                    <a:pt x="242" y="108"/>
                    <a:pt x="230" y="96"/>
                  </a:cubicBezTo>
                  <a:close/>
                  <a:moveTo>
                    <a:pt x="155" y="326"/>
                  </a:moveTo>
                  <a:cubicBezTo>
                    <a:pt x="155" y="335"/>
                    <a:pt x="159" y="349"/>
                    <a:pt x="166" y="367"/>
                  </a:cubicBezTo>
                  <a:cubicBezTo>
                    <a:pt x="170" y="381"/>
                    <a:pt x="177" y="388"/>
                    <a:pt x="186" y="388"/>
                  </a:cubicBezTo>
                  <a:cubicBezTo>
                    <a:pt x="195" y="388"/>
                    <a:pt x="202" y="381"/>
                    <a:pt x="207" y="367"/>
                  </a:cubicBezTo>
                  <a:cubicBezTo>
                    <a:pt x="214" y="349"/>
                    <a:pt x="217" y="335"/>
                    <a:pt x="217" y="326"/>
                  </a:cubicBezTo>
                  <a:cubicBezTo>
                    <a:pt x="217" y="317"/>
                    <a:pt x="214" y="310"/>
                    <a:pt x="208" y="304"/>
                  </a:cubicBezTo>
                  <a:cubicBezTo>
                    <a:pt x="202" y="298"/>
                    <a:pt x="195" y="295"/>
                    <a:pt x="186" y="295"/>
                  </a:cubicBezTo>
                  <a:cubicBezTo>
                    <a:pt x="178" y="295"/>
                    <a:pt x="171" y="298"/>
                    <a:pt x="164" y="304"/>
                  </a:cubicBezTo>
                  <a:cubicBezTo>
                    <a:pt x="158" y="310"/>
                    <a:pt x="155" y="317"/>
                    <a:pt x="155" y="326"/>
                  </a:cubicBezTo>
                  <a:close/>
                </a:path>
              </a:pathLst>
            </a:custGeom>
            <a:solidFill>
              <a:srgbClr val="3C3D47"/>
            </a:solidFill>
            <a:ln>
              <a:noFill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ru-RU" sz="675"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51" name="Freeform 29"/>
            <p:cNvSpPr>
              <a:spLocks noEditPoints="1"/>
            </p:cNvSpPr>
            <p:nvPr/>
          </p:nvSpPr>
          <p:spPr bwMode="auto">
            <a:xfrm>
              <a:off x="6725624" y="2978265"/>
              <a:ext cx="495160" cy="492650"/>
            </a:xfrm>
            <a:custGeom>
              <a:avLst/>
              <a:gdLst>
                <a:gd name="T0" fmla="*/ 488 w 521"/>
                <a:gd name="T1" fmla="*/ 214 h 518"/>
                <a:gd name="T2" fmla="*/ 213 w 521"/>
                <a:gd name="T3" fmla="*/ 479 h 518"/>
                <a:gd name="T4" fmla="*/ 71 w 521"/>
                <a:gd name="T5" fmla="*/ 517 h 518"/>
                <a:gd name="T6" fmla="*/ 62 w 521"/>
                <a:gd name="T7" fmla="*/ 518 h 518"/>
                <a:gd name="T8" fmla="*/ 17 w 521"/>
                <a:gd name="T9" fmla="*/ 502 h 518"/>
                <a:gd name="T10" fmla="*/ 1 w 521"/>
                <a:gd name="T11" fmla="*/ 458 h 518"/>
                <a:gd name="T12" fmla="*/ 2 w 521"/>
                <a:gd name="T13" fmla="*/ 449 h 518"/>
                <a:gd name="T14" fmla="*/ 41 w 521"/>
                <a:gd name="T15" fmla="*/ 307 h 518"/>
                <a:gd name="T16" fmla="*/ 225 w 521"/>
                <a:gd name="T17" fmla="*/ 111 h 518"/>
                <a:gd name="T18" fmla="*/ 226 w 521"/>
                <a:gd name="T19" fmla="*/ 109 h 518"/>
                <a:gd name="T20" fmla="*/ 380 w 521"/>
                <a:gd name="T21" fmla="*/ 0 h 518"/>
                <a:gd name="T22" fmla="*/ 518 w 521"/>
                <a:gd name="T23" fmla="*/ 130 h 518"/>
                <a:gd name="T24" fmla="*/ 106 w 521"/>
                <a:gd name="T25" fmla="*/ 413 h 518"/>
                <a:gd name="T26" fmla="*/ 35 w 521"/>
                <a:gd name="T27" fmla="*/ 452 h 518"/>
                <a:gd name="T28" fmla="*/ 40 w 521"/>
                <a:gd name="T29" fmla="*/ 479 h 518"/>
                <a:gd name="T30" fmla="*/ 68 w 521"/>
                <a:gd name="T31" fmla="*/ 484 h 518"/>
                <a:gd name="T32" fmla="*/ 204 w 521"/>
                <a:gd name="T33" fmla="*/ 448 h 518"/>
                <a:gd name="T34" fmla="*/ 227 w 521"/>
                <a:gd name="T35" fmla="*/ 386 h 518"/>
                <a:gd name="T36" fmla="*/ 136 w 521"/>
                <a:gd name="T37" fmla="*/ 292 h 518"/>
                <a:gd name="T38" fmla="*/ 72 w 521"/>
                <a:gd name="T39" fmla="*/ 316 h 518"/>
                <a:gd name="T40" fmla="*/ 117 w 521"/>
                <a:gd name="T41" fmla="*/ 402 h 518"/>
                <a:gd name="T42" fmla="*/ 204 w 521"/>
                <a:gd name="T43" fmla="*/ 448 h 518"/>
                <a:gd name="T44" fmla="*/ 248 w 521"/>
                <a:gd name="T45" fmla="*/ 133 h 518"/>
                <a:gd name="T46" fmla="*/ 170 w 521"/>
                <a:gd name="T47" fmla="*/ 268 h 518"/>
                <a:gd name="T48" fmla="*/ 394 w 521"/>
                <a:gd name="T49" fmla="*/ 173 h 518"/>
                <a:gd name="T50" fmla="*/ 340 w 521"/>
                <a:gd name="T51" fmla="*/ 121 h 518"/>
                <a:gd name="T52" fmla="*/ 219 w 521"/>
                <a:gd name="T53" fmla="*/ 300 h 518"/>
                <a:gd name="T54" fmla="*/ 394 w 521"/>
                <a:gd name="T55" fmla="*/ 173 h 518"/>
                <a:gd name="T56" fmla="*/ 385 w 521"/>
                <a:gd name="T57" fmla="*/ 271 h 518"/>
                <a:gd name="T58" fmla="*/ 401 w 521"/>
                <a:gd name="T59" fmla="*/ 189 h 518"/>
                <a:gd name="T60" fmla="*/ 260 w 521"/>
                <a:gd name="T61" fmla="*/ 386 h 518"/>
                <a:gd name="T62" fmla="*/ 486 w 521"/>
                <a:gd name="T63" fmla="*/ 133 h 518"/>
                <a:gd name="T64" fmla="*/ 380 w 521"/>
                <a:gd name="T65" fmla="*/ 32 h 518"/>
                <a:gd name="T66" fmla="*/ 301 w 521"/>
                <a:gd name="T67" fmla="*/ 80 h 518"/>
                <a:gd name="T68" fmla="*/ 438 w 521"/>
                <a:gd name="T69" fmla="*/ 207 h 518"/>
                <a:gd name="T70" fmla="*/ 465 w 521"/>
                <a:gd name="T71" fmla="*/ 19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1" h="518">
                  <a:moveTo>
                    <a:pt x="518" y="130"/>
                  </a:moveTo>
                  <a:cubicBezTo>
                    <a:pt x="521" y="163"/>
                    <a:pt x="511" y="191"/>
                    <a:pt x="488" y="214"/>
                  </a:cubicBezTo>
                  <a:cubicBezTo>
                    <a:pt x="241" y="463"/>
                    <a:pt x="241" y="463"/>
                    <a:pt x="241" y="463"/>
                  </a:cubicBezTo>
                  <a:cubicBezTo>
                    <a:pt x="233" y="471"/>
                    <a:pt x="224" y="476"/>
                    <a:pt x="213" y="479"/>
                  </a:cubicBezTo>
                  <a:cubicBezTo>
                    <a:pt x="76" y="515"/>
                    <a:pt x="76" y="515"/>
                    <a:pt x="76" y="515"/>
                  </a:cubicBezTo>
                  <a:cubicBezTo>
                    <a:pt x="74" y="516"/>
                    <a:pt x="73" y="516"/>
                    <a:pt x="71" y="517"/>
                  </a:cubicBezTo>
                  <a:cubicBezTo>
                    <a:pt x="70" y="517"/>
                    <a:pt x="68" y="517"/>
                    <a:pt x="67" y="517"/>
                  </a:cubicBezTo>
                  <a:cubicBezTo>
                    <a:pt x="65" y="517"/>
                    <a:pt x="63" y="517"/>
                    <a:pt x="62" y="518"/>
                  </a:cubicBezTo>
                  <a:cubicBezTo>
                    <a:pt x="60" y="518"/>
                    <a:pt x="58" y="518"/>
                    <a:pt x="57" y="518"/>
                  </a:cubicBezTo>
                  <a:cubicBezTo>
                    <a:pt x="42" y="518"/>
                    <a:pt x="28" y="513"/>
                    <a:pt x="17" y="502"/>
                  </a:cubicBezTo>
                  <a:cubicBezTo>
                    <a:pt x="6" y="490"/>
                    <a:pt x="0" y="477"/>
                    <a:pt x="0" y="462"/>
                  </a:cubicBezTo>
                  <a:cubicBezTo>
                    <a:pt x="0" y="460"/>
                    <a:pt x="1" y="459"/>
                    <a:pt x="1" y="458"/>
                  </a:cubicBezTo>
                  <a:cubicBezTo>
                    <a:pt x="1" y="456"/>
                    <a:pt x="1" y="455"/>
                    <a:pt x="1" y="453"/>
                  </a:cubicBezTo>
                  <a:cubicBezTo>
                    <a:pt x="1" y="452"/>
                    <a:pt x="2" y="451"/>
                    <a:pt x="2" y="449"/>
                  </a:cubicBezTo>
                  <a:cubicBezTo>
                    <a:pt x="2" y="448"/>
                    <a:pt x="2" y="447"/>
                    <a:pt x="2" y="445"/>
                  </a:cubicBezTo>
                  <a:cubicBezTo>
                    <a:pt x="41" y="307"/>
                    <a:pt x="41" y="307"/>
                    <a:pt x="41" y="307"/>
                  </a:cubicBezTo>
                  <a:cubicBezTo>
                    <a:pt x="44" y="296"/>
                    <a:pt x="50" y="287"/>
                    <a:pt x="57" y="279"/>
                  </a:cubicBezTo>
                  <a:cubicBezTo>
                    <a:pt x="225" y="111"/>
                    <a:pt x="225" y="111"/>
                    <a:pt x="225" y="111"/>
                  </a:cubicBezTo>
                  <a:cubicBezTo>
                    <a:pt x="225" y="110"/>
                    <a:pt x="225" y="110"/>
                    <a:pt x="225" y="110"/>
                  </a:cubicBezTo>
                  <a:cubicBezTo>
                    <a:pt x="226" y="109"/>
                    <a:pt x="226" y="109"/>
                    <a:pt x="226" y="109"/>
                  </a:cubicBezTo>
                  <a:cubicBezTo>
                    <a:pt x="304" y="30"/>
                    <a:pt x="304" y="30"/>
                    <a:pt x="304" y="30"/>
                  </a:cubicBezTo>
                  <a:cubicBezTo>
                    <a:pt x="325" y="10"/>
                    <a:pt x="350" y="0"/>
                    <a:pt x="380" y="0"/>
                  </a:cubicBezTo>
                  <a:cubicBezTo>
                    <a:pt x="417" y="0"/>
                    <a:pt x="449" y="14"/>
                    <a:pt x="476" y="41"/>
                  </a:cubicBezTo>
                  <a:cubicBezTo>
                    <a:pt x="502" y="67"/>
                    <a:pt x="516" y="97"/>
                    <a:pt x="518" y="130"/>
                  </a:cubicBezTo>
                  <a:close/>
                  <a:moveTo>
                    <a:pt x="128" y="468"/>
                  </a:moveTo>
                  <a:cubicBezTo>
                    <a:pt x="129" y="447"/>
                    <a:pt x="122" y="429"/>
                    <a:pt x="106" y="413"/>
                  </a:cubicBezTo>
                  <a:cubicBezTo>
                    <a:pt x="90" y="397"/>
                    <a:pt x="72" y="390"/>
                    <a:pt x="51" y="391"/>
                  </a:cubicBezTo>
                  <a:cubicBezTo>
                    <a:pt x="35" y="452"/>
                    <a:pt x="35" y="452"/>
                    <a:pt x="35" y="452"/>
                  </a:cubicBezTo>
                  <a:cubicBezTo>
                    <a:pt x="33" y="457"/>
                    <a:pt x="33" y="460"/>
                    <a:pt x="33" y="462"/>
                  </a:cubicBezTo>
                  <a:cubicBezTo>
                    <a:pt x="33" y="468"/>
                    <a:pt x="35" y="474"/>
                    <a:pt x="40" y="479"/>
                  </a:cubicBezTo>
                  <a:cubicBezTo>
                    <a:pt x="45" y="484"/>
                    <a:pt x="50" y="486"/>
                    <a:pt x="57" y="486"/>
                  </a:cubicBezTo>
                  <a:cubicBezTo>
                    <a:pt x="59" y="486"/>
                    <a:pt x="63" y="485"/>
                    <a:pt x="68" y="484"/>
                  </a:cubicBezTo>
                  <a:lnTo>
                    <a:pt x="128" y="468"/>
                  </a:lnTo>
                  <a:close/>
                  <a:moveTo>
                    <a:pt x="204" y="448"/>
                  </a:moveTo>
                  <a:cubicBezTo>
                    <a:pt x="205" y="448"/>
                    <a:pt x="207" y="447"/>
                    <a:pt x="210" y="445"/>
                  </a:cubicBezTo>
                  <a:cubicBezTo>
                    <a:pt x="224" y="429"/>
                    <a:pt x="230" y="409"/>
                    <a:pt x="227" y="386"/>
                  </a:cubicBezTo>
                  <a:cubicBezTo>
                    <a:pt x="224" y="362"/>
                    <a:pt x="214" y="341"/>
                    <a:pt x="196" y="323"/>
                  </a:cubicBezTo>
                  <a:cubicBezTo>
                    <a:pt x="178" y="306"/>
                    <a:pt x="158" y="296"/>
                    <a:pt x="136" y="292"/>
                  </a:cubicBezTo>
                  <a:cubicBezTo>
                    <a:pt x="114" y="289"/>
                    <a:pt x="95" y="293"/>
                    <a:pt x="78" y="305"/>
                  </a:cubicBezTo>
                  <a:cubicBezTo>
                    <a:pt x="76" y="308"/>
                    <a:pt x="74" y="312"/>
                    <a:pt x="72" y="316"/>
                  </a:cubicBezTo>
                  <a:cubicBezTo>
                    <a:pt x="56" y="374"/>
                    <a:pt x="56" y="374"/>
                    <a:pt x="56" y="374"/>
                  </a:cubicBezTo>
                  <a:cubicBezTo>
                    <a:pt x="79" y="375"/>
                    <a:pt x="99" y="384"/>
                    <a:pt x="117" y="402"/>
                  </a:cubicBezTo>
                  <a:cubicBezTo>
                    <a:pt x="134" y="419"/>
                    <a:pt x="143" y="440"/>
                    <a:pt x="144" y="464"/>
                  </a:cubicBezTo>
                  <a:lnTo>
                    <a:pt x="204" y="448"/>
                  </a:lnTo>
                  <a:close/>
                  <a:moveTo>
                    <a:pt x="323" y="115"/>
                  </a:moveTo>
                  <a:cubicBezTo>
                    <a:pt x="293" y="108"/>
                    <a:pt x="268" y="114"/>
                    <a:pt x="248" y="133"/>
                  </a:cubicBezTo>
                  <a:cubicBezTo>
                    <a:pt x="124" y="258"/>
                    <a:pt x="124" y="258"/>
                    <a:pt x="124" y="258"/>
                  </a:cubicBezTo>
                  <a:cubicBezTo>
                    <a:pt x="139" y="259"/>
                    <a:pt x="155" y="262"/>
                    <a:pt x="170" y="268"/>
                  </a:cubicBezTo>
                  <a:lnTo>
                    <a:pt x="323" y="115"/>
                  </a:lnTo>
                  <a:close/>
                  <a:moveTo>
                    <a:pt x="394" y="173"/>
                  </a:moveTo>
                  <a:cubicBezTo>
                    <a:pt x="389" y="162"/>
                    <a:pt x="382" y="153"/>
                    <a:pt x="374" y="145"/>
                  </a:cubicBezTo>
                  <a:cubicBezTo>
                    <a:pt x="364" y="135"/>
                    <a:pt x="352" y="127"/>
                    <a:pt x="340" y="121"/>
                  </a:cubicBezTo>
                  <a:cubicBezTo>
                    <a:pt x="186" y="276"/>
                    <a:pt x="186" y="276"/>
                    <a:pt x="186" y="276"/>
                  </a:cubicBezTo>
                  <a:cubicBezTo>
                    <a:pt x="198" y="283"/>
                    <a:pt x="210" y="291"/>
                    <a:pt x="219" y="300"/>
                  </a:cubicBezTo>
                  <a:cubicBezTo>
                    <a:pt x="226" y="307"/>
                    <a:pt x="234" y="316"/>
                    <a:pt x="240" y="328"/>
                  </a:cubicBezTo>
                  <a:lnTo>
                    <a:pt x="394" y="173"/>
                  </a:lnTo>
                  <a:close/>
                  <a:moveTo>
                    <a:pt x="260" y="398"/>
                  </a:moveTo>
                  <a:cubicBezTo>
                    <a:pt x="385" y="271"/>
                    <a:pt x="385" y="271"/>
                    <a:pt x="385" y="271"/>
                  </a:cubicBezTo>
                  <a:cubicBezTo>
                    <a:pt x="385" y="270"/>
                    <a:pt x="385" y="270"/>
                    <a:pt x="385" y="270"/>
                  </a:cubicBezTo>
                  <a:cubicBezTo>
                    <a:pt x="406" y="249"/>
                    <a:pt x="411" y="222"/>
                    <a:pt x="401" y="189"/>
                  </a:cubicBezTo>
                  <a:cubicBezTo>
                    <a:pt x="248" y="343"/>
                    <a:pt x="248" y="343"/>
                    <a:pt x="248" y="343"/>
                  </a:cubicBezTo>
                  <a:cubicBezTo>
                    <a:pt x="255" y="357"/>
                    <a:pt x="258" y="371"/>
                    <a:pt x="260" y="386"/>
                  </a:cubicBezTo>
                  <a:cubicBezTo>
                    <a:pt x="260" y="387"/>
                    <a:pt x="260" y="391"/>
                    <a:pt x="260" y="398"/>
                  </a:cubicBezTo>
                  <a:close/>
                  <a:moveTo>
                    <a:pt x="486" y="133"/>
                  </a:moveTo>
                  <a:cubicBezTo>
                    <a:pt x="484" y="107"/>
                    <a:pt x="474" y="84"/>
                    <a:pt x="454" y="65"/>
                  </a:cubicBezTo>
                  <a:cubicBezTo>
                    <a:pt x="432" y="43"/>
                    <a:pt x="408" y="32"/>
                    <a:pt x="380" y="32"/>
                  </a:cubicBezTo>
                  <a:cubicBezTo>
                    <a:pt x="359" y="32"/>
                    <a:pt x="342" y="39"/>
                    <a:pt x="327" y="54"/>
                  </a:cubicBezTo>
                  <a:cubicBezTo>
                    <a:pt x="301" y="80"/>
                    <a:pt x="301" y="80"/>
                    <a:pt x="301" y="80"/>
                  </a:cubicBezTo>
                  <a:cubicBezTo>
                    <a:pt x="338" y="80"/>
                    <a:pt x="370" y="94"/>
                    <a:pt x="397" y="121"/>
                  </a:cubicBezTo>
                  <a:cubicBezTo>
                    <a:pt x="422" y="146"/>
                    <a:pt x="435" y="175"/>
                    <a:pt x="438" y="207"/>
                  </a:cubicBezTo>
                  <a:cubicBezTo>
                    <a:pt x="438" y="214"/>
                    <a:pt x="438" y="218"/>
                    <a:pt x="438" y="219"/>
                  </a:cubicBezTo>
                  <a:cubicBezTo>
                    <a:pt x="465" y="190"/>
                    <a:pt x="465" y="190"/>
                    <a:pt x="465" y="190"/>
                  </a:cubicBezTo>
                  <a:cubicBezTo>
                    <a:pt x="481" y="175"/>
                    <a:pt x="488" y="155"/>
                    <a:pt x="486" y="133"/>
                  </a:cubicBezTo>
                  <a:close/>
                </a:path>
              </a:pathLst>
            </a:custGeom>
            <a:solidFill>
              <a:srgbClr val="3C3D47"/>
            </a:solidFill>
            <a:ln>
              <a:noFill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ru-RU" sz="675"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52" name="Shape 759"/>
            <p:cNvSpPr/>
            <p:nvPr/>
          </p:nvSpPr>
          <p:spPr>
            <a:xfrm>
              <a:off x="6172715" y="3111477"/>
              <a:ext cx="793979" cy="793979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chemeClr val="lt1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53" name="Shape 787"/>
            <p:cNvSpPr/>
            <p:nvPr/>
          </p:nvSpPr>
          <p:spPr>
            <a:xfrm rot="1836656">
              <a:off x="6840617" y="3529130"/>
              <a:ext cx="263156" cy="26315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>
                <a:solidFill>
                  <a:prstClr val="white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54" name="Shape 781"/>
            <p:cNvSpPr/>
            <p:nvPr/>
          </p:nvSpPr>
          <p:spPr>
            <a:xfrm rot="1742089">
              <a:off x="5228528" y="2170029"/>
              <a:ext cx="613791" cy="61379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prstClr val="white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55" name="Shape 782"/>
            <p:cNvSpPr/>
            <p:nvPr/>
          </p:nvSpPr>
          <p:spPr>
            <a:xfrm>
              <a:off x="4981980" y="2592699"/>
              <a:ext cx="635001" cy="635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prstClr val="white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56" name="Freeform 8"/>
            <p:cNvSpPr>
              <a:spLocks noEditPoints="1"/>
            </p:cNvSpPr>
            <p:nvPr/>
          </p:nvSpPr>
          <p:spPr bwMode="auto">
            <a:xfrm>
              <a:off x="6365082" y="3269746"/>
              <a:ext cx="432761" cy="433187"/>
            </a:xfrm>
            <a:custGeom>
              <a:avLst/>
              <a:gdLst>
                <a:gd name="T0" fmla="*/ 517 w 517"/>
                <a:gd name="T1" fmla="*/ 194 h 517"/>
                <a:gd name="T2" fmla="*/ 461 w 517"/>
                <a:gd name="T3" fmla="*/ 331 h 517"/>
                <a:gd name="T4" fmla="*/ 323 w 517"/>
                <a:gd name="T5" fmla="*/ 388 h 517"/>
                <a:gd name="T6" fmla="*/ 232 w 517"/>
                <a:gd name="T7" fmla="*/ 366 h 517"/>
                <a:gd name="T8" fmla="*/ 98 w 517"/>
                <a:gd name="T9" fmla="*/ 500 h 517"/>
                <a:gd name="T10" fmla="*/ 57 w 517"/>
                <a:gd name="T11" fmla="*/ 517 h 517"/>
                <a:gd name="T12" fmla="*/ 17 w 517"/>
                <a:gd name="T13" fmla="*/ 500 h 517"/>
                <a:gd name="T14" fmla="*/ 0 w 517"/>
                <a:gd name="T15" fmla="*/ 460 h 517"/>
                <a:gd name="T16" fmla="*/ 17 w 517"/>
                <a:gd name="T17" fmla="*/ 419 h 517"/>
                <a:gd name="T18" fmla="*/ 152 w 517"/>
                <a:gd name="T19" fmla="*/ 285 h 517"/>
                <a:gd name="T20" fmla="*/ 129 w 517"/>
                <a:gd name="T21" fmla="*/ 194 h 517"/>
                <a:gd name="T22" fmla="*/ 186 w 517"/>
                <a:gd name="T23" fmla="*/ 57 h 517"/>
                <a:gd name="T24" fmla="*/ 323 w 517"/>
                <a:gd name="T25" fmla="*/ 0 h 517"/>
                <a:gd name="T26" fmla="*/ 461 w 517"/>
                <a:gd name="T27" fmla="*/ 57 h 517"/>
                <a:gd name="T28" fmla="*/ 517 w 517"/>
                <a:gd name="T29" fmla="*/ 194 h 517"/>
                <a:gd name="T30" fmla="*/ 208 w 517"/>
                <a:gd name="T31" fmla="*/ 349 h 517"/>
                <a:gd name="T32" fmla="*/ 168 w 517"/>
                <a:gd name="T33" fmla="*/ 309 h 517"/>
                <a:gd name="T34" fmla="*/ 37 w 517"/>
                <a:gd name="T35" fmla="*/ 439 h 517"/>
                <a:gd name="T36" fmla="*/ 28 w 517"/>
                <a:gd name="T37" fmla="*/ 460 h 517"/>
                <a:gd name="T38" fmla="*/ 37 w 517"/>
                <a:gd name="T39" fmla="*/ 480 h 517"/>
                <a:gd name="T40" fmla="*/ 57 w 517"/>
                <a:gd name="T41" fmla="*/ 489 h 517"/>
                <a:gd name="T42" fmla="*/ 78 w 517"/>
                <a:gd name="T43" fmla="*/ 480 h 517"/>
                <a:gd name="T44" fmla="*/ 208 w 517"/>
                <a:gd name="T45" fmla="*/ 349 h 517"/>
                <a:gd name="T46" fmla="*/ 485 w 517"/>
                <a:gd name="T47" fmla="*/ 194 h 517"/>
                <a:gd name="T48" fmla="*/ 437 w 517"/>
                <a:gd name="T49" fmla="*/ 80 h 517"/>
                <a:gd name="T50" fmla="*/ 323 w 517"/>
                <a:gd name="T51" fmla="*/ 32 h 517"/>
                <a:gd name="T52" fmla="*/ 209 w 517"/>
                <a:gd name="T53" fmla="*/ 80 h 517"/>
                <a:gd name="T54" fmla="*/ 162 w 517"/>
                <a:gd name="T55" fmla="*/ 194 h 517"/>
                <a:gd name="T56" fmla="*/ 209 w 517"/>
                <a:gd name="T57" fmla="*/ 308 h 517"/>
                <a:gd name="T58" fmla="*/ 323 w 517"/>
                <a:gd name="T59" fmla="*/ 355 h 517"/>
                <a:gd name="T60" fmla="*/ 437 w 517"/>
                <a:gd name="T61" fmla="*/ 308 h 517"/>
                <a:gd name="T62" fmla="*/ 485 w 517"/>
                <a:gd name="T63" fmla="*/ 194 h 517"/>
                <a:gd name="T64" fmla="*/ 243 w 517"/>
                <a:gd name="T65" fmla="*/ 114 h 517"/>
                <a:gd name="T66" fmla="*/ 210 w 517"/>
                <a:gd name="T67" fmla="*/ 194 h 517"/>
                <a:gd name="T68" fmla="*/ 218 w 517"/>
                <a:gd name="T69" fmla="*/ 202 h 517"/>
                <a:gd name="T70" fmla="*/ 226 w 517"/>
                <a:gd name="T71" fmla="*/ 194 h 517"/>
                <a:gd name="T72" fmla="*/ 255 w 517"/>
                <a:gd name="T73" fmla="*/ 125 h 517"/>
                <a:gd name="T74" fmla="*/ 323 w 517"/>
                <a:gd name="T75" fmla="*/ 97 h 517"/>
                <a:gd name="T76" fmla="*/ 331 w 517"/>
                <a:gd name="T77" fmla="*/ 89 h 517"/>
                <a:gd name="T78" fmla="*/ 323 w 517"/>
                <a:gd name="T79" fmla="*/ 81 h 517"/>
                <a:gd name="T80" fmla="*/ 243 w 517"/>
                <a:gd name="T81" fmla="*/ 11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7" h="517">
                  <a:moveTo>
                    <a:pt x="517" y="194"/>
                  </a:moveTo>
                  <a:cubicBezTo>
                    <a:pt x="517" y="248"/>
                    <a:pt x="498" y="294"/>
                    <a:pt x="461" y="331"/>
                  </a:cubicBezTo>
                  <a:cubicBezTo>
                    <a:pt x="423" y="369"/>
                    <a:pt x="377" y="388"/>
                    <a:pt x="323" y="388"/>
                  </a:cubicBezTo>
                  <a:cubicBezTo>
                    <a:pt x="291" y="388"/>
                    <a:pt x="261" y="380"/>
                    <a:pt x="232" y="366"/>
                  </a:cubicBezTo>
                  <a:cubicBezTo>
                    <a:pt x="98" y="500"/>
                    <a:pt x="98" y="500"/>
                    <a:pt x="98" y="500"/>
                  </a:cubicBezTo>
                  <a:cubicBezTo>
                    <a:pt x="87" y="511"/>
                    <a:pt x="73" y="517"/>
                    <a:pt x="57" y="517"/>
                  </a:cubicBezTo>
                  <a:cubicBezTo>
                    <a:pt x="41" y="517"/>
                    <a:pt x="28" y="511"/>
                    <a:pt x="17" y="500"/>
                  </a:cubicBezTo>
                  <a:cubicBezTo>
                    <a:pt x="6" y="489"/>
                    <a:pt x="0" y="476"/>
                    <a:pt x="0" y="460"/>
                  </a:cubicBezTo>
                  <a:cubicBezTo>
                    <a:pt x="0" y="444"/>
                    <a:pt x="6" y="431"/>
                    <a:pt x="17" y="419"/>
                  </a:cubicBezTo>
                  <a:cubicBezTo>
                    <a:pt x="152" y="285"/>
                    <a:pt x="152" y="285"/>
                    <a:pt x="152" y="285"/>
                  </a:cubicBezTo>
                  <a:cubicBezTo>
                    <a:pt x="137" y="256"/>
                    <a:pt x="129" y="226"/>
                    <a:pt x="129" y="194"/>
                  </a:cubicBezTo>
                  <a:cubicBezTo>
                    <a:pt x="129" y="141"/>
                    <a:pt x="148" y="95"/>
                    <a:pt x="186" y="57"/>
                  </a:cubicBezTo>
                  <a:cubicBezTo>
                    <a:pt x="224" y="19"/>
                    <a:pt x="269" y="0"/>
                    <a:pt x="323" y="0"/>
                  </a:cubicBezTo>
                  <a:cubicBezTo>
                    <a:pt x="377" y="0"/>
                    <a:pt x="423" y="19"/>
                    <a:pt x="461" y="57"/>
                  </a:cubicBezTo>
                  <a:cubicBezTo>
                    <a:pt x="498" y="95"/>
                    <a:pt x="517" y="141"/>
                    <a:pt x="517" y="194"/>
                  </a:cubicBezTo>
                  <a:close/>
                  <a:moveTo>
                    <a:pt x="208" y="349"/>
                  </a:moveTo>
                  <a:cubicBezTo>
                    <a:pt x="193" y="338"/>
                    <a:pt x="179" y="324"/>
                    <a:pt x="168" y="309"/>
                  </a:cubicBezTo>
                  <a:cubicBezTo>
                    <a:pt x="37" y="439"/>
                    <a:pt x="37" y="439"/>
                    <a:pt x="37" y="439"/>
                  </a:cubicBezTo>
                  <a:cubicBezTo>
                    <a:pt x="31" y="445"/>
                    <a:pt x="28" y="452"/>
                    <a:pt x="28" y="460"/>
                  </a:cubicBezTo>
                  <a:cubicBezTo>
                    <a:pt x="28" y="468"/>
                    <a:pt x="31" y="474"/>
                    <a:pt x="37" y="480"/>
                  </a:cubicBezTo>
                  <a:cubicBezTo>
                    <a:pt x="43" y="486"/>
                    <a:pt x="49" y="489"/>
                    <a:pt x="57" y="489"/>
                  </a:cubicBezTo>
                  <a:cubicBezTo>
                    <a:pt x="65" y="489"/>
                    <a:pt x="72" y="486"/>
                    <a:pt x="78" y="480"/>
                  </a:cubicBezTo>
                  <a:lnTo>
                    <a:pt x="208" y="349"/>
                  </a:lnTo>
                  <a:close/>
                  <a:moveTo>
                    <a:pt x="485" y="194"/>
                  </a:moveTo>
                  <a:cubicBezTo>
                    <a:pt x="485" y="149"/>
                    <a:pt x="469" y="111"/>
                    <a:pt x="437" y="80"/>
                  </a:cubicBezTo>
                  <a:cubicBezTo>
                    <a:pt x="406" y="48"/>
                    <a:pt x="368" y="32"/>
                    <a:pt x="323" y="32"/>
                  </a:cubicBezTo>
                  <a:cubicBezTo>
                    <a:pt x="279" y="32"/>
                    <a:pt x="241" y="48"/>
                    <a:pt x="209" y="80"/>
                  </a:cubicBezTo>
                  <a:cubicBezTo>
                    <a:pt x="177" y="111"/>
                    <a:pt x="162" y="149"/>
                    <a:pt x="162" y="194"/>
                  </a:cubicBezTo>
                  <a:cubicBezTo>
                    <a:pt x="162" y="238"/>
                    <a:pt x="177" y="276"/>
                    <a:pt x="209" y="308"/>
                  </a:cubicBezTo>
                  <a:cubicBezTo>
                    <a:pt x="241" y="340"/>
                    <a:pt x="279" y="355"/>
                    <a:pt x="323" y="355"/>
                  </a:cubicBezTo>
                  <a:cubicBezTo>
                    <a:pt x="368" y="355"/>
                    <a:pt x="406" y="340"/>
                    <a:pt x="437" y="308"/>
                  </a:cubicBezTo>
                  <a:cubicBezTo>
                    <a:pt x="469" y="276"/>
                    <a:pt x="485" y="238"/>
                    <a:pt x="485" y="194"/>
                  </a:cubicBezTo>
                  <a:close/>
                  <a:moveTo>
                    <a:pt x="243" y="114"/>
                  </a:moveTo>
                  <a:cubicBezTo>
                    <a:pt x="221" y="136"/>
                    <a:pt x="210" y="163"/>
                    <a:pt x="210" y="194"/>
                  </a:cubicBezTo>
                  <a:cubicBezTo>
                    <a:pt x="210" y="199"/>
                    <a:pt x="213" y="202"/>
                    <a:pt x="218" y="202"/>
                  </a:cubicBezTo>
                  <a:cubicBezTo>
                    <a:pt x="224" y="202"/>
                    <a:pt x="226" y="199"/>
                    <a:pt x="226" y="194"/>
                  </a:cubicBezTo>
                  <a:cubicBezTo>
                    <a:pt x="226" y="167"/>
                    <a:pt x="236" y="144"/>
                    <a:pt x="255" y="125"/>
                  </a:cubicBezTo>
                  <a:cubicBezTo>
                    <a:pt x="273" y="106"/>
                    <a:pt x="296" y="97"/>
                    <a:pt x="323" y="97"/>
                  </a:cubicBezTo>
                  <a:cubicBezTo>
                    <a:pt x="329" y="97"/>
                    <a:pt x="331" y="94"/>
                    <a:pt x="331" y="89"/>
                  </a:cubicBezTo>
                  <a:cubicBezTo>
                    <a:pt x="331" y="83"/>
                    <a:pt x="329" y="81"/>
                    <a:pt x="323" y="81"/>
                  </a:cubicBezTo>
                  <a:cubicBezTo>
                    <a:pt x="292" y="81"/>
                    <a:pt x="266" y="92"/>
                    <a:pt x="243" y="114"/>
                  </a:cubicBezTo>
                  <a:close/>
                </a:path>
              </a:pathLst>
            </a:custGeom>
            <a:solidFill>
              <a:srgbClr val="3C3D47"/>
            </a:solidFill>
            <a:ln>
              <a:noFill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ru-RU" sz="675"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57" name="Shape 778"/>
            <p:cNvSpPr/>
            <p:nvPr/>
          </p:nvSpPr>
          <p:spPr>
            <a:xfrm rot="1643011">
              <a:off x="6289294" y="3604559"/>
              <a:ext cx="560820" cy="56082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prstClr val="white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58" name="Shape 779"/>
            <p:cNvSpPr/>
            <p:nvPr/>
          </p:nvSpPr>
          <p:spPr>
            <a:xfrm>
              <a:off x="5073934" y="3114452"/>
              <a:ext cx="843317" cy="84331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prstClr val="white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59" name="Freeform 28"/>
            <p:cNvSpPr>
              <a:spLocks noEditPoints="1"/>
            </p:cNvSpPr>
            <p:nvPr/>
          </p:nvSpPr>
          <p:spPr bwMode="auto">
            <a:xfrm rot="19649632">
              <a:off x="5333602" y="3267024"/>
              <a:ext cx="338305" cy="492650"/>
            </a:xfrm>
            <a:custGeom>
              <a:avLst/>
              <a:gdLst>
                <a:gd name="T0" fmla="*/ 356 w 356"/>
                <a:gd name="T1" fmla="*/ 178 h 518"/>
                <a:gd name="T2" fmla="*/ 341 w 356"/>
                <a:gd name="T3" fmla="*/ 241 h 518"/>
                <a:gd name="T4" fmla="*/ 304 w 356"/>
                <a:gd name="T5" fmla="*/ 314 h 518"/>
                <a:gd name="T6" fmla="*/ 275 w 356"/>
                <a:gd name="T7" fmla="*/ 373 h 518"/>
                <a:gd name="T8" fmla="*/ 259 w 356"/>
                <a:gd name="T9" fmla="*/ 423 h 518"/>
                <a:gd name="T10" fmla="*/ 246 w 356"/>
                <a:gd name="T11" fmla="*/ 465 h 518"/>
                <a:gd name="T12" fmla="*/ 233 w 356"/>
                <a:gd name="T13" fmla="*/ 492 h 518"/>
                <a:gd name="T14" fmla="*/ 211 w 356"/>
                <a:gd name="T15" fmla="*/ 513 h 518"/>
                <a:gd name="T16" fmla="*/ 178 w 356"/>
                <a:gd name="T17" fmla="*/ 518 h 518"/>
                <a:gd name="T18" fmla="*/ 145 w 356"/>
                <a:gd name="T19" fmla="*/ 513 h 518"/>
                <a:gd name="T20" fmla="*/ 124 w 356"/>
                <a:gd name="T21" fmla="*/ 492 h 518"/>
                <a:gd name="T22" fmla="*/ 110 w 356"/>
                <a:gd name="T23" fmla="*/ 465 h 518"/>
                <a:gd name="T24" fmla="*/ 97 w 356"/>
                <a:gd name="T25" fmla="*/ 423 h 518"/>
                <a:gd name="T26" fmla="*/ 81 w 356"/>
                <a:gd name="T27" fmla="*/ 373 h 518"/>
                <a:gd name="T28" fmla="*/ 52 w 356"/>
                <a:gd name="T29" fmla="*/ 313 h 518"/>
                <a:gd name="T30" fmla="*/ 15 w 356"/>
                <a:gd name="T31" fmla="*/ 241 h 518"/>
                <a:gd name="T32" fmla="*/ 0 w 356"/>
                <a:gd name="T33" fmla="*/ 178 h 518"/>
                <a:gd name="T34" fmla="*/ 52 w 356"/>
                <a:gd name="T35" fmla="*/ 52 h 518"/>
                <a:gd name="T36" fmla="*/ 178 w 356"/>
                <a:gd name="T37" fmla="*/ 0 h 518"/>
                <a:gd name="T38" fmla="*/ 304 w 356"/>
                <a:gd name="T39" fmla="*/ 52 h 518"/>
                <a:gd name="T40" fmla="*/ 356 w 356"/>
                <a:gd name="T41" fmla="*/ 178 h 518"/>
                <a:gd name="T42" fmla="*/ 281 w 356"/>
                <a:gd name="T43" fmla="*/ 288 h 518"/>
                <a:gd name="T44" fmla="*/ 324 w 356"/>
                <a:gd name="T45" fmla="*/ 178 h 518"/>
                <a:gd name="T46" fmla="*/ 281 w 356"/>
                <a:gd name="T47" fmla="*/ 75 h 518"/>
                <a:gd name="T48" fmla="*/ 178 w 356"/>
                <a:gd name="T49" fmla="*/ 32 h 518"/>
                <a:gd name="T50" fmla="*/ 75 w 356"/>
                <a:gd name="T51" fmla="*/ 75 h 518"/>
                <a:gd name="T52" fmla="*/ 32 w 356"/>
                <a:gd name="T53" fmla="*/ 178 h 518"/>
                <a:gd name="T54" fmla="*/ 75 w 356"/>
                <a:gd name="T55" fmla="*/ 288 h 518"/>
                <a:gd name="T56" fmla="*/ 102 w 356"/>
                <a:gd name="T57" fmla="*/ 340 h 518"/>
                <a:gd name="T58" fmla="*/ 254 w 356"/>
                <a:gd name="T59" fmla="*/ 340 h 518"/>
                <a:gd name="T60" fmla="*/ 281 w 356"/>
                <a:gd name="T61" fmla="*/ 288 h 518"/>
                <a:gd name="T62" fmla="*/ 109 w 356"/>
                <a:gd name="T63" fmla="*/ 109 h 518"/>
                <a:gd name="T64" fmla="*/ 81 w 356"/>
                <a:gd name="T65" fmla="*/ 178 h 518"/>
                <a:gd name="T66" fmla="*/ 89 w 356"/>
                <a:gd name="T67" fmla="*/ 186 h 518"/>
                <a:gd name="T68" fmla="*/ 97 w 356"/>
                <a:gd name="T69" fmla="*/ 178 h 518"/>
                <a:gd name="T70" fmla="*/ 121 w 356"/>
                <a:gd name="T71" fmla="*/ 121 h 518"/>
                <a:gd name="T72" fmla="*/ 178 w 356"/>
                <a:gd name="T73" fmla="*/ 97 h 518"/>
                <a:gd name="T74" fmla="*/ 186 w 356"/>
                <a:gd name="T75" fmla="*/ 89 h 518"/>
                <a:gd name="T76" fmla="*/ 178 w 356"/>
                <a:gd name="T77" fmla="*/ 81 h 518"/>
                <a:gd name="T78" fmla="*/ 109 w 356"/>
                <a:gd name="T79" fmla="*/ 109 h 518"/>
                <a:gd name="T80" fmla="*/ 236 w 356"/>
                <a:gd name="T81" fmla="*/ 390 h 518"/>
                <a:gd name="T82" fmla="*/ 241 w 356"/>
                <a:gd name="T83" fmla="*/ 372 h 518"/>
                <a:gd name="T84" fmla="*/ 115 w 356"/>
                <a:gd name="T85" fmla="*/ 372 h 518"/>
                <a:gd name="T86" fmla="*/ 125 w 356"/>
                <a:gd name="T87" fmla="*/ 404 h 518"/>
                <a:gd name="T88" fmla="*/ 236 w 356"/>
                <a:gd name="T89" fmla="*/ 390 h 518"/>
                <a:gd name="T90" fmla="*/ 226 w 356"/>
                <a:gd name="T91" fmla="*/ 421 h 518"/>
                <a:gd name="T92" fmla="*/ 228 w 356"/>
                <a:gd name="T93" fmla="*/ 413 h 518"/>
                <a:gd name="T94" fmla="*/ 230 w 356"/>
                <a:gd name="T95" fmla="*/ 407 h 518"/>
                <a:gd name="T96" fmla="*/ 129 w 356"/>
                <a:gd name="T97" fmla="*/ 419 h 518"/>
                <a:gd name="T98" fmla="*/ 130 w 356"/>
                <a:gd name="T99" fmla="*/ 419 h 518"/>
                <a:gd name="T100" fmla="*/ 140 w 356"/>
                <a:gd name="T101" fmla="*/ 450 h 518"/>
                <a:gd name="T102" fmla="*/ 220 w 356"/>
                <a:gd name="T103" fmla="*/ 440 h 518"/>
                <a:gd name="T104" fmla="*/ 226 w 356"/>
                <a:gd name="T105" fmla="*/ 421 h 518"/>
                <a:gd name="T106" fmla="*/ 200 w 356"/>
                <a:gd name="T107" fmla="*/ 481 h 518"/>
                <a:gd name="T108" fmla="*/ 214 w 356"/>
                <a:gd name="T109" fmla="*/ 458 h 518"/>
                <a:gd name="T110" fmla="*/ 146 w 356"/>
                <a:gd name="T111" fmla="*/ 466 h 518"/>
                <a:gd name="T112" fmla="*/ 158 w 356"/>
                <a:gd name="T113" fmla="*/ 482 h 518"/>
                <a:gd name="T114" fmla="*/ 178 w 356"/>
                <a:gd name="T115" fmla="*/ 486 h 518"/>
                <a:gd name="T116" fmla="*/ 200 w 356"/>
                <a:gd name="T117" fmla="*/ 481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6" h="518">
                  <a:moveTo>
                    <a:pt x="356" y="178"/>
                  </a:moveTo>
                  <a:cubicBezTo>
                    <a:pt x="356" y="197"/>
                    <a:pt x="351" y="218"/>
                    <a:pt x="341" y="241"/>
                  </a:cubicBezTo>
                  <a:cubicBezTo>
                    <a:pt x="331" y="264"/>
                    <a:pt x="319" y="288"/>
                    <a:pt x="304" y="314"/>
                  </a:cubicBezTo>
                  <a:cubicBezTo>
                    <a:pt x="290" y="339"/>
                    <a:pt x="280" y="359"/>
                    <a:pt x="275" y="373"/>
                  </a:cubicBezTo>
                  <a:cubicBezTo>
                    <a:pt x="270" y="387"/>
                    <a:pt x="264" y="403"/>
                    <a:pt x="259" y="423"/>
                  </a:cubicBezTo>
                  <a:cubicBezTo>
                    <a:pt x="254" y="442"/>
                    <a:pt x="249" y="456"/>
                    <a:pt x="246" y="465"/>
                  </a:cubicBezTo>
                  <a:cubicBezTo>
                    <a:pt x="243" y="473"/>
                    <a:pt x="239" y="483"/>
                    <a:pt x="233" y="492"/>
                  </a:cubicBezTo>
                  <a:cubicBezTo>
                    <a:pt x="227" y="502"/>
                    <a:pt x="219" y="509"/>
                    <a:pt x="211" y="513"/>
                  </a:cubicBezTo>
                  <a:cubicBezTo>
                    <a:pt x="202" y="516"/>
                    <a:pt x="192" y="518"/>
                    <a:pt x="178" y="518"/>
                  </a:cubicBezTo>
                  <a:cubicBezTo>
                    <a:pt x="165" y="518"/>
                    <a:pt x="154" y="516"/>
                    <a:pt x="145" y="513"/>
                  </a:cubicBezTo>
                  <a:cubicBezTo>
                    <a:pt x="137" y="509"/>
                    <a:pt x="130" y="502"/>
                    <a:pt x="124" y="492"/>
                  </a:cubicBezTo>
                  <a:cubicBezTo>
                    <a:pt x="118" y="483"/>
                    <a:pt x="114" y="473"/>
                    <a:pt x="110" y="465"/>
                  </a:cubicBezTo>
                  <a:cubicBezTo>
                    <a:pt x="107" y="456"/>
                    <a:pt x="102" y="442"/>
                    <a:pt x="97" y="423"/>
                  </a:cubicBezTo>
                  <a:cubicBezTo>
                    <a:pt x="92" y="403"/>
                    <a:pt x="86" y="387"/>
                    <a:pt x="81" y="373"/>
                  </a:cubicBezTo>
                  <a:cubicBezTo>
                    <a:pt x="76" y="359"/>
                    <a:pt x="66" y="339"/>
                    <a:pt x="52" y="313"/>
                  </a:cubicBezTo>
                  <a:cubicBezTo>
                    <a:pt x="37" y="288"/>
                    <a:pt x="25" y="264"/>
                    <a:pt x="15" y="241"/>
                  </a:cubicBezTo>
                  <a:cubicBezTo>
                    <a:pt x="5" y="218"/>
                    <a:pt x="0" y="197"/>
                    <a:pt x="0" y="178"/>
                  </a:cubicBezTo>
                  <a:cubicBezTo>
                    <a:pt x="0" y="129"/>
                    <a:pt x="17" y="87"/>
                    <a:pt x="52" y="52"/>
                  </a:cubicBezTo>
                  <a:cubicBezTo>
                    <a:pt x="87" y="17"/>
                    <a:pt x="129" y="0"/>
                    <a:pt x="178" y="0"/>
                  </a:cubicBezTo>
                  <a:cubicBezTo>
                    <a:pt x="227" y="0"/>
                    <a:pt x="269" y="17"/>
                    <a:pt x="304" y="52"/>
                  </a:cubicBezTo>
                  <a:cubicBezTo>
                    <a:pt x="339" y="87"/>
                    <a:pt x="356" y="129"/>
                    <a:pt x="356" y="178"/>
                  </a:cubicBezTo>
                  <a:close/>
                  <a:moveTo>
                    <a:pt x="281" y="288"/>
                  </a:moveTo>
                  <a:cubicBezTo>
                    <a:pt x="310" y="236"/>
                    <a:pt x="324" y="200"/>
                    <a:pt x="324" y="178"/>
                  </a:cubicBezTo>
                  <a:cubicBezTo>
                    <a:pt x="324" y="138"/>
                    <a:pt x="310" y="103"/>
                    <a:pt x="281" y="75"/>
                  </a:cubicBezTo>
                  <a:cubicBezTo>
                    <a:pt x="253" y="46"/>
                    <a:pt x="219" y="32"/>
                    <a:pt x="178" y="32"/>
                  </a:cubicBezTo>
                  <a:cubicBezTo>
                    <a:pt x="138" y="32"/>
                    <a:pt x="103" y="46"/>
                    <a:pt x="75" y="75"/>
                  </a:cubicBezTo>
                  <a:cubicBezTo>
                    <a:pt x="46" y="103"/>
                    <a:pt x="32" y="138"/>
                    <a:pt x="32" y="178"/>
                  </a:cubicBezTo>
                  <a:cubicBezTo>
                    <a:pt x="32" y="200"/>
                    <a:pt x="46" y="237"/>
                    <a:pt x="75" y="288"/>
                  </a:cubicBezTo>
                  <a:cubicBezTo>
                    <a:pt x="88" y="311"/>
                    <a:pt x="97" y="328"/>
                    <a:pt x="102" y="340"/>
                  </a:cubicBezTo>
                  <a:cubicBezTo>
                    <a:pt x="254" y="340"/>
                    <a:pt x="254" y="340"/>
                    <a:pt x="254" y="340"/>
                  </a:cubicBezTo>
                  <a:cubicBezTo>
                    <a:pt x="259" y="328"/>
                    <a:pt x="268" y="311"/>
                    <a:pt x="281" y="288"/>
                  </a:cubicBezTo>
                  <a:close/>
                  <a:moveTo>
                    <a:pt x="109" y="109"/>
                  </a:moveTo>
                  <a:cubicBezTo>
                    <a:pt x="90" y="128"/>
                    <a:pt x="81" y="151"/>
                    <a:pt x="81" y="178"/>
                  </a:cubicBezTo>
                  <a:cubicBezTo>
                    <a:pt x="81" y="183"/>
                    <a:pt x="84" y="186"/>
                    <a:pt x="89" y="186"/>
                  </a:cubicBezTo>
                  <a:cubicBezTo>
                    <a:pt x="94" y="186"/>
                    <a:pt x="97" y="183"/>
                    <a:pt x="97" y="178"/>
                  </a:cubicBezTo>
                  <a:cubicBezTo>
                    <a:pt x="97" y="156"/>
                    <a:pt x="105" y="137"/>
                    <a:pt x="121" y="121"/>
                  </a:cubicBezTo>
                  <a:cubicBezTo>
                    <a:pt x="137" y="105"/>
                    <a:pt x="156" y="97"/>
                    <a:pt x="178" y="97"/>
                  </a:cubicBezTo>
                  <a:cubicBezTo>
                    <a:pt x="183" y="97"/>
                    <a:pt x="186" y="94"/>
                    <a:pt x="186" y="89"/>
                  </a:cubicBezTo>
                  <a:cubicBezTo>
                    <a:pt x="186" y="84"/>
                    <a:pt x="183" y="81"/>
                    <a:pt x="178" y="81"/>
                  </a:cubicBezTo>
                  <a:cubicBezTo>
                    <a:pt x="151" y="81"/>
                    <a:pt x="128" y="90"/>
                    <a:pt x="109" y="109"/>
                  </a:cubicBezTo>
                  <a:close/>
                  <a:moveTo>
                    <a:pt x="236" y="390"/>
                  </a:moveTo>
                  <a:cubicBezTo>
                    <a:pt x="236" y="386"/>
                    <a:pt x="238" y="380"/>
                    <a:pt x="241" y="372"/>
                  </a:cubicBezTo>
                  <a:cubicBezTo>
                    <a:pt x="115" y="372"/>
                    <a:pt x="115" y="372"/>
                    <a:pt x="115" y="372"/>
                  </a:cubicBezTo>
                  <a:cubicBezTo>
                    <a:pt x="119" y="384"/>
                    <a:pt x="123" y="394"/>
                    <a:pt x="125" y="404"/>
                  </a:cubicBezTo>
                  <a:lnTo>
                    <a:pt x="236" y="390"/>
                  </a:lnTo>
                  <a:close/>
                  <a:moveTo>
                    <a:pt x="226" y="421"/>
                  </a:moveTo>
                  <a:cubicBezTo>
                    <a:pt x="226" y="419"/>
                    <a:pt x="227" y="416"/>
                    <a:pt x="228" y="413"/>
                  </a:cubicBezTo>
                  <a:cubicBezTo>
                    <a:pt x="229" y="410"/>
                    <a:pt x="230" y="408"/>
                    <a:pt x="230" y="407"/>
                  </a:cubicBezTo>
                  <a:cubicBezTo>
                    <a:pt x="129" y="419"/>
                    <a:pt x="129" y="419"/>
                    <a:pt x="129" y="419"/>
                  </a:cubicBezTo>
                  <a:cubicBezTo>
                    <a:pt x="130" y="419"/>
                    <a:pt x="130" y="419"/>
                    <a:pt x="130" y="419"/>
                  </a:cubicBezTo>
                  <a:cubicBezTo>
                    <a:pt x="134" y="431"/>
                    <a:pt x="137" y="442"/>
                    <a:pt x="140" y="450"/>
                  </a:cubicBezTo>
                  <a:cubicBezTo>
                    <a:pt x="220" y="440"/>
                    <a:pt x="220" y="440"/>
                    <a:pt x="220" y="440"/>
                  </a:cubicBezTo>
                  <a:cubicBezTo>
                    <a:pt x="222" y="435"/>
                    <a:pt x="224" y="428"/>
                    <a:pt x="226" y="421"/>
                  </a:cubicBezTo>
                  <a:close/>
                  <a:moveTo>
                    <a:pt x="200" y="481"/>
                  </a:moveTo>
                  <a:cubicBezTo>
                    <a:pt x="205" y="477"/>
                    <a:pt x="210" y="470"/>
                    <a:pt x="214" y="458"/>
                  </a:cubicBezTo>
                  <a:cubicBezTo>
                    <a:pt x="146" y="466"/>
                    <a:pt x="146" y="466"/>
                    <a:pt x="146" y="466"/>
                  </a:cubicBezTo>
                  <a:cubicBezTo>
                    <a:pt x="150" y="474"/>
                    <a:pt x="154" y="480"/>
                    <a:pt x="158" y="482"/>
                  </a:cubicBezTo>
                  <a:cubicBezTo>
                    <a:pt x="163" y="485"/>
                    <a:pt x="169" y="486"/>
                    <a:pt x="178" y="486"/>
                  </a:cubicBezTo>
                  <a:cubicBezTo>
                    <a:pt x="188" y="486"/>
                    <a:pt x="196" y="484"/>
                    <a:pt x="200" y="481"/>
                  </a:cubicBezTo>
                  <a:close/>
                </a:path>
              </a:pathLst>
            </a:custGeom>
            <a:solidFill>
              <a:srgbClr val="3C3D47"/>
            </a:solidFill>
            <a:ln>
              <a:noFill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ru-RU" sz="675"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</p:grpSp>
      <p:sp>
        <p:nvSpPr>
          <p:cNvPr id="60" name="PA_库_文本框 5"/>
          <p:cNvSpPr txBox="1"/>
          <p:nvPr>
            <p:custDataLst>
              <p:tags r:id="rId1"/>
            </p:custDataLst>
          </p:nvPr>
        </p:nvSpPr>
        <p:spPr>
          <a:xfrm>
            <a:off x="1035892" y="1103562"/>
            <a:ext cx="7412355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spc="500" dirty="0">
                <a:solidFill>
                  <a:srgbClr val="466E8C"/>
                </a:solidFill>
                <a:uFillTx/>
                <a:latin typeface="华文彩云" panose="02010800040101010101" charset="-122"/>
                <a:ea typeface="楷体_GB2312" panose="02010609030101010101" pitchFamily="49" charset="-122"/>
              </a:rPr>
              <a:t>动脑想一想</a:t>
            </a:r>
            <a:endParaRPr lang="zh-CN" altLang="en-US" sz="3200" b="1" spc="500" dirty="0">
              <a:solidFill>
                <a:srgbClr val="466E8C"/>
              </a:solidFill>
              <a:uFillTx/>
              <a:latin typeface="+mn-ea"/>
              <a:ea typeface="楷体_GB2312" panose="02010609030101010101" pitchFamily="49" charset="-122"/>
            </a:endParaRPr>
          </a:p>
          <a:p>
            <a:pPr algn="dist">
              <a:lnSpc>
                <a:spcPct val="150000"/>
              </a:lnSpc>
            </a:pPr>
            <a:r>
              <a:rPr lang="zh-CN" altLang="en-US" sz="3200" b="1" dirty="0">
                <a:latin typeface="+mn-ea"/>
                <a:ea typeface="楷体_GB2312" panose="02010609030101010101" pitchFamily="49" charset="-122"/>
              </a:rPr>
              <a:t>人脸识别可以应用到哪些场景中？</a:t>
            </a:r>
          </a:p>
        </p:txBody>
      </p:sp>
      <p:sp>
        <p:nvSpPr>
          <p:cNvPr id="61" name="矩形 60"/>
          <p:cNvSpPr/>
          <p:nvPr/>
        </p:nvSpPr>
        <p:spPr>
          <a:xfrm>
            <a:off x="201493" y="255161"/>
            <a:ext cx="945322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4.2.1 人工智能平台中的智能工具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-3.7037E-6 L 0 0.05186 " pathEditMode="relative" rAng="0" ptsTypes="AA">
                                      <p:cBhvr>
                                        <p:cTn id="13" dur="12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accel="30000" decel="26000" autoRev="1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utoUpdateAnimBg="0"/>
      <p:bldP spid="60" grpId="1" autoUpdateAnimBg="0"/>
      <p:bldP spid="60" grpId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PA_库_文本框 5"/>
          <p:cNvSpPr txBox="1"/>
          <p:nvPr>
            <p:custDataLst>
              <p:tags r:id="rId1"/>
            </p:custDataLst>
          </p:nvPr>
        </p:nvSpPr>
        <p:spPr>
          <a:xfrm>
            <a:off x="3005724" y="1202837"/>
            <a:ext cx="3685222" cy="5530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000" b="1" dirty="0">
                <a:solidFill>
                  <a:srgbClr val="466E8C"/>
                </a:solidFill>
                <a:latin typeface="+mn-ea"/>
                <a:ea typeface="楷体_GB2312" panose="02010609030101010101" pitchFamily="49" charset="-122"/>
              </a:rPr>
              <a:t>人脸识别应用领域</a:t>
            </a:r>
          </a:p>
        </p:txBody>
      </p:sp>
      <p:sp>
        <p:nvSpPr>
          <p:cNvPr id="7" name="矩形 6"/>
          <p:cNvSpPr/>
          <p:nvPr/>
        </p:nvSpPr>
        <p:spPr>
          <a:xfrm>
            <a:off x="201493" y="255161"/>
            <a:ext cx="945322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4.2.1 人工智能平台中的智能工具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290" y="2004060"/>
            <a:ext cx="5770880" cy="24511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2000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手机：人脸解锁、人脸支付、自动对焦、美颜相机</a:t>
            </a: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2000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银行：远程身份识别、自助开卡</a:t>
            </a: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2000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高铁站：人脸闸机</a:t>
            </a: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2000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写字楼、住宅区：人脸门禁</a:t>
            </a: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3593286" y="3839112"/>
            <a:ext cx="1937810" cy="1803260"/>
            <a:chOff x="4791048" y="3617041"/>
            <a:chExt cx="2583746" cy="2404347"/>
          </a:xfrm>
        </p:grpSpPr>
        <p:sp>
          <p:nvSpPr>
            <p:cNvPr id="62" name="椭圆 61"/>
            <p:cNvSpPr/>
            <p:nvPr/>
          </p:nvSpPr>
          <p:spPr>
            <a:xfrm>
              <a:off x="4791048" y="4652107"/>
              <a:ext cx="2513651" cy="1369281"/>
            </a:xfrm>
            <a:prstGeom prst="ellipse">
              <a:avLst/>
            </a:prstGeom>
            <a:gradFill flip="none" rotWithShape="1">
              <a:gsLst>
                <a:gs pos="1000">
                  <a:schemeClr val="tx1">
                    <a:alpha val="50000"/>
                  </a:schemeClr>
                </a:gs>
                <a:gs pos="60000">
                  <a:schemeClr val="tx1">
                    <a:alpha val="2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63" name="Shape 750"/>
            <p:cNvSpPr/>
            <p:nvPr/>
          </p:nvSpPr>
          <p:spPr>
            <a:xfrm>
              <a:off x="5178392" y="3802214"/>
              <a:ext cx="1833382" cy="1099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492"/>
                  </a:moveTo>
                  <a:cubicBezTo>
                    <a:pt x="1575" y="8911"/>
                    <a:pt x="2902" y="6913"/>
                    <a:pt x="4477" y="5332"/>
                  </a:cubicBezTo>
                  <a:lnTo>
                    <a:pt x="10838" y="0"/>
                  </a:lnTo>
                  <a:lnTo>
                    <a:pt x="21600" y="10391"/>
                  </a:lnTo>
                  <a:lnTo>
                    <a:pt x="10791" y="21600"/>
                  </a:lnTo>
                  <a:lnTo>
                    <a:pt x="0" y="10492"/>
                  </a:lnTo>
                  <a:close/>
                </a:path>
              </a:pathLst>
            </a:custGeom>
            <a:solidFill>
              <a:srgbClr val="9F9174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defTabSz="227965">
                <a:defRPr sz="6400">
                  <a:solidFill>
                    <a:srgbClr val="070707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2400"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64" name="Shape 751"/>
            <p:cNvSpPr/>
            <p:nvPr/>
          </p:nvSpPr>
          <p:spPr>
            <a:xfrm>
              <a:off x="4817206" y="3617041"/>
              <a:ext cx="1286711" cy="715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22" y="21600"/>
                  </a:moveTo>
                  <a:lnTo>
                    <a:pt x="0" y="15710"/>
                  </a:lnTo>
                  <a:lnTo>
                    <a:pt x="15756" y="0"/>
                  </a:lnTo>
                  <a:lnTo>
                    <a:pt x="21600" y="5628"/>
                  </a:lnTo>
                  <a:lnTo>
                    <a:pt x="6222" y="21600"/>
                  </a:lnTo>
                  <a:close/>
                </a:path>
              </a:pathLst>
            </a:custGeom>
            <a:solidFill>
              <a:srgbClr val="CAB992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defTabSz="227965">
                <a:defRPr sz="6400">
                  <a:solidFill>
                    <a:srgbClr val="070707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2400"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65" name="Shape 752"/>
            <p:cNvSpPr/>
            <p:nvPr/>
          </p:nvSpPr>
          <p:spPr>
            <a:xfrm>
              <a:off x="6088001" y="3617041"/>
              <a:ext cx="1286793" cy="715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78" y="21600"/>
                  </a:moveTo>
                  <a:lnTo>
                    <a:pt x="21600" y="15710"/>
                  </a:lnTo>
                  <a:lnTo>
                    <a:pt x="5844" y="0"/>
                  </a:lnTo>
                  <a:lnTo>
                    <a:pt x="0" y="5628"/>
                  </a:lnTo>
                  <a:lnTo>
                    <a:pt x="15378" y="21600"/>
                  </a:lnTo>
                  <a:close/>
                </a:path>
              </a:pathLst>
            </a:custGeom>
            <a:solidFill>
              <a:srgbClr val="CAB992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defTabSz="227965">
                <a:defRPr sz="6400">
                  <a:solidFill>
                    <a:srgbClr val="070707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2400"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66" name="Shape 753"/>
            <p:cNvSpPr/>
            <p:nvPr/>
          </p:nvSpPr>
          <p:spPr>
            <a:xfrm flipV="1">
              <a:off x="6095076" y="3801294"/>
              <a:ext cx="1" cy="2130784"/>
            </a:xfrm>
            <a:prstGeom prst="line">
              <a:avLst/>
            </a:prstGeom>
            <a:noFill/>
            <a:ln w="12700" cap="flat">
              <a:solidFill>
                <a:srgbClr val="8F8268"/>
              </a:solidFill>
              <a:prstDash val="solid"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pPr defTabSz="228600">
                <a:defRPr sz="3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67" name="Shape 754"/>
            <p:cNvSpPr/>
            <p:nvPr/>
          </p:nvSpPr>
          <p:spPr>
            <a:xfrm>
              <a:off x="6094423" y="4331066"/>
              <a:ext cx="921862" cy="1601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6808"/>
                  </a:lnTo>
                  <a:lnTo>
                    <a:pt x="21600" y="0"/>
                  </a:lnTo>
                  <a:lnTo>
                    <a:pt x="21600" y="143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79879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defTabSz="227965">
                <a:defRPr sz="6400">
                  <a:solidFill>
                    <a:srgbClr val="070707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2400"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68" name="Shape 755"/>
            <p:cNvSpPr/>
            <p:nvPr/>
          </p:nvSpPr>
          <p:spPr>
            <a:xfrm>
              <a:off x="5172561" y="4331066"/>
              <a:ext cx="921864" cy="1601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6808"/>
                  </a:lnTo>
                  <a:lnTo>
                    <a:pt x="0" y="0"/>
                  </a:lnTo>
                  <a:lnTo>
                    <a:pt x="0" y="143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BAAA87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defTabSz="227965">
                <a:defRPr sz="6400">
                  <a:solidFill>
                    <a:srgbClr val="070707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2400"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69" name="Shape 756"/>
            <p:cNvSpPr/>
            <p:nvPr/>
          </p:nvSpPr>
          <p:spPr>
            <a:xfrm>
              <a:off x="4825553" y="4325927"/>
              <a:ext cx="1262625" cy="773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969" y="0"/>
                  </a:moveTo>
                  <a:lnTo>
                    <a:pt x="0" y="7587"/>
                  </a:lnTo>
                  <a:lnTo>
                    <a:pt x="15834" y="21600"/>
                  </a:lnTo>
                  <a:lnTo>
                    <a:pt x="21600" y="14259"/>
                  </a:lnTo>
                  <a:lnTo>
                    <a:pt x="5969" y="0"/>
                  </a:lnTo>
                  <a:close/>
                </a:path>
              </a:pathLst>
            </a:custGeom>
            <a:solidFill>
              <a:srgbClr val="CAB992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defTabSz="227965">
                <a:defRPr sz="6400">
                  <a:solidFill>
                    <a:srgbClr val="070707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2400"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sp>
          <p:nvSpPr>
            <p:cNvPr id="70" name="Shape 757"/>
            <p:cNvSpPr/>
            <p:nvPr/>
          </p:nvSpPr>
          <p:spPr>
            <a:xfrm>
              <a:off x="6103357" y="4325927"/>
              <a:ext cx="1262543" cy="773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31" y="0"/>
                  </a:moveTo>
                  <a:lnTo>
                    <a:pt x="21600" y="7587"/>
                  </a:lnTo>
                  <a:lnTo>
                    <a:pt x="5766" y="21600"/>
                  </a:lnTo>
                  <a:lnTo>
                    <a:pt x="0" y="14259"/>
                  </a:lnTo>
                  <a:lnTo>
                    <a:pt x="15631" y="0"/>
                  </a:lnTo>
                  <a:close/>
                </a:path>
              </a:pathLst>
            </a:custGeom>
            <a:solidFill>
              <a:srgbClr val="CAB992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defTabSz="227965">
                <a:defRPr sz="6400">
                  <a:solidFill>
                    <a:srgbClr val="070707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2400"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71" name="图片 70" descr="问号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760000">
            <a:off x="4150043" y="3589020"/>
            <a:ext cx="948690" cy="857250"/>
          </a:xfrm>
          <a:prstGeom prst="rect">
            <a:avLst/>
          </a:prstGeom>
        </p:spPr>
      </p:pic>
      <p:sp>
        <p:nvSpPr>
          <p:cNvPr id="72" name="PA_库_文本框 5"/>
          <p:cNvSpPr txBox="1"/>
          <p:nvPr>
            <p:custDataLst>
              <p:tags r:id="rId1"/>
            </p:custDataLst>
          </p:nvPr>
        </p:nvSpPr>
        <p:spPr>
          <a:xfrm>
            <a:off x="871340" y="1419112"/>
            <a:ext cx="7412355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3300" b="1" spc="500">
                <a:solidFill>
                  <a:srgbClr val="466E8C"/>
                </a:solidFill>
                <a:uFillTx/>
                <a:latin typeface="华文彩云" panose="02010800040101010101" charset="-122"/>
                <a:ea typeface="楷体_GB2312" panose="02010609030101010101" pitchFamily="49" charset="-122"/>
              </a:defRPr>
            </a:lvl1pPr>
          </a:lstStyle>
          <a:p>
            <a:r>
              <a:rPr lang="zh-CN" altLang="en-US" sz="3200" dirty="0"/>
              <a:t>动脑想一想</a:t>
            </a:r>
          </a:p>
          <a:p>
            <a:r>
              <a:rPr lang="zh-CN" altLang="en-US" sz="3200" dirty="0">
                <a:solidFill>
                  <a:schemeClr val="tx1"/>
                </a:solidFill>
                <a:latin typeface="+mn-ea"/>
              </a:rPr>
              <a:t>照片可以代替签到吗</a:t>
            </a:r>
            <a:r>
              <a:rPr lang="en-US" altLang="zh-CN" sz="3200" dirty="0">
                <a:solidFill>
                  <a:schemeClr val="tx1"/>
                </a:solidFill>
                <a:latin typeface="+mn-ea"/>
              </a:rPr>
              <a:t>?</a:t>
            </a:r>
          </a:p>
        </p:txBody>
      </p:sp>
      <p:sp>
        <p:nvSpPr>
          <p:cNvPr id="17" name="矩形 16"/>
          <p:cNvSpPr/>
          <p:nvPr/>
        </p:nvSpPr>
        <p:spPr>
          <a:xfrm>
            <a:off x="201493" y="255161"/>
            <a:ext cx="945322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4.2.1 人工智能平台中的智能工具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30000" decel="26000" autoRev="1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7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utoUpdateAnimBg="0"/>
      <p:bldP spid="72" grpId="1" autoUpdateAnimBg="0"/>
      <p:bldP spid="72" grpId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3774" y="2989736"/>
            <a:ext cx="7993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kern="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4.2.1 人工智能平台中的智能工具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淘宝网chenying0907出品 13"/>
          <p:cNvSpPr/>
          <p:nvPr/>
        </p:nvSpPr>
        <p:spPr>
          <a:xfrm>
            <a:off x="1677153" y="2109993"/>
            <a:ext cx="1827371" cy="2901791"/>
          </a:xfrm>
          <a:custGeom>
            <a:avLst/>
            <a:gdLst>
              <a:gd name="connsiteX0" fmla="*/ 0 w 2667000"/>
              <a:gd name="connsiteY0" fmla="*/ 0 h 4724400"/>
              <a:gd name="connsiteX1" fmla="*/ 2667000 w 2667000"/>
              <a:gd name="connsiteY1" fmla="*/ 0 h 4724400"/>
              <a:gd name="connsiteX2" fmla="*/ 2667000 w 2667000"/>
              <a:gd name="connsiteY2" fmla="*/ 1473200 h 4724400"/>
              <a:gd name="connsiteX3" fmla="*/ 2311400 w 2667000"/>
              <a:gd name="connsiteY3" fmla="*/ 1473200 h 4724400"/>
              <a:gd name="connsiteX4" fmla="*/ 2311400 w 2667000"/>
              <a:gd name="connsiteY4" fmla="*/ 3251200 h 4724400"/>
              <a:gd name="connsiteX5" fmla="*/ 2667000 w 2667000"/>
              <a:gd name="connsiteY5" fmla="*/ 3251200 h 4724400"/>
              <a:gd name="connsiteX6" fmla="*/ 2667000 w 2667000"/>
              <a:gd name="connsiteY6" fmla="*/ 4724400 h 4724400"/>
              <a:gd name="connsiteX7" fmla="*/ 0 w 2667000"/>
              <a:gd name="connsiteY7" fmla="*/ 4724400 h 4724400"/>
              <a:gd name="connsiteX0-1" fmla="*/ 2311400 w 2667000"/>
              <a:gd name="connsiteY0-2" fmla="*/ 3251200 h 4724400"/>
              <a:gd name="connsiteX1-3" fmla="*/ 2667000 w 2667000"/>
              <a:gd name="connsiteY1-4" fmla="*/ 3251200 h 4724400"/>
              <a:gd name="connsiteX2-5" fmla="*/ 2667000 w 2667000"/>
              <a:gd name="connsiteY2-6" fmla="*/ 4724400 h 4724400"/>
              <a:gd name="connsiteX3-7" fmla="*/ 0 w 2667000"/>
              <a:gd name="connsiteY3-8" fmla="*/ 4724400 h 4724400"/>
              <a:gd name="connsiteX4-9" fmla="*/ 0 w 2667000"/>
              <a:gd name="connsiteY4-10" fmla="*/ 0 h 4724400"/>
              <a:gd name="connsiteX5-11" fmla="*/ 2667000 w 2667000"/>
              <a:gd name="connsiteY5-12" fmla="*/ 0 h 4724400"/>
              <a:gd name="connsiteX6-13" fmla="*/ 2667000 w 2667000"/>
              <a:gd name="connsiteY6-14" fmla="*/ 1473200 h 4724400"/>
              <a:gd name="connsiteX7-15" fmla="*/ 2311400 w 2667000"/>
              <a:gd name="connsiteY7-16" fmla="*/ 1473200 h 4724400"/>
              <a:gd name="connsiteX8" fmla="*/ 2402840 w 2667000"/>
              <a:gd name="connsiteY8" fmla="*/ 3342640 h 4724400"/>
              <a:gd name="connsiteX0-17" fmla="*/ 2667000 w 2667000"/>
              <a:gd name="connsiteY0-18" fmla="*/ 3251200 h 4724400"/>
              <a:gd name="connsiteX1-19" fmla="*/ 2667000 w 2667000"/>
              <a:gd name="connsiteY1-20" fmla="*/ 4724400 h 4724400"/>
              <a:gd name="connsiteX2-21" fmla="*/ 0 w 2667000"/>
              <a:gd name="connsiteY2-22" fmla="*/ 4724400 h 4724400"/>
              <a:gd name="connsiteX3-23" fmla="*/ 0 w 2667000"/>
              <a:gd name="connsiteY3-24" fmla="*/ 0 h 4724400"/>
              <a:gd name="connsiteX4-25" fmla="*/ 2667000 w 2667000"/>
              <a:gd name="connsiteY4-26" fmla="*/ 0 h 4724400"/>
              <a:gd name="connsiteX5-27" fmla="*/ 2667000 w 2667000"/>
              <a:gd name="connsiteY5-28" fmla="*/ 1473200 h 4724400"/>
              <a:gd name="connsiteX6-29" fmla="*/ 2311400 w 2667000"/>
              <a:gd name="connsiteY6-30" fmla="*/ 1473200 h 4724400"/>
              <a:gd name="connsiteX7-31" fmla="*/ 2402840 w 2667000"/>
              <a:gd name="connsiteY7-32" fmla="*/ 3342640 h 4724400"/>
              <a:gd name="connsiteX0-33" fmla="*/ 2667000 w 2667000"/>
              <a:gd name="connsiteY0-34" fmla="*/ 3251200 h 4724400"/>
              <a:gd name="connsiteX1-35" fmla="*/ 2667000 w 2667000"/>
              <a:gd name="connsiteY1-36" fmla="*/ 4724400 h 4724400"/>
              <a:gd name="connsiteX2-37" fmla="*/ 0 w 2667000"/>
              <a:gd name="connsiteY2-38" fmla="*/ 4724400 h 4724400"/>
              <a:gd name="connsiteX3-39" fmla="*/ 0 w 2667000"/>
              <a:gd name="connsiteY3-40" fmla="*/ 0 h 4724400"/>
              <a:gd name="connsiteX4-41" fmla="*/ 2667000 w 2667000"/>
              <a:gd name="connsiteY4-42" fmla="*/ 0 h 4724400"/>
              <a:gd name="connsiteX5-43" fmla="*/ 2667000 w 2667000"/>
              <a:gd name="connsiteY5-44" fmla="*/ 1473200 h 4724400"/>
              <a:gd name="connsiteX6-45" fmla="*/ 2311400 w 2667000"/>
              <a:gd name="connsiteY6-46" fmla="*/ 1473200 h 4724400"/>
              <a:gd name="connsiteX0-47" fmla="*/ 2667000 w 2667000"/>
              <a:gd name="connsiteY0-48" fmla="*/ 3251200 h 4724400"/>
              <a:gd name="connsiteX1-49" fmla="*/ 2667000 w 2667000"/>
              <a:gd name="connsiteY1-50" fmla="*/ 4724400 h 4724400"/>
              <a:gd name="connsiteX2-51" fmla="*/ 0 w 2667000"/>
              <a:gd name="connsiteY2-52" fmla="*/ 4724400 h 4724400"/>
              <a:gd name="connsiteX3-53" fmla="*/ 0 w 2667000"/>
              <a:gd name="connsiteY3-54" fmla="*/ 0 h 4724400"/>
              <a:gd name="connsiteX4-55" fmla="*/ 2667000 w 2667000"/>
              <a:gd name="connsiteY4-56" fmla="*/ 0 h 4724400"/>
              <a:gd name="connsiteX5-57" fmla="*/ 2667000 w 2667000"/>
              <a:gd name="connsiteY5-58" fmla="*/ 1473200 h 4724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667000" h="4724400">
                <a:moveTo>
                  <a:pt x="2667000" y="3251200"/>
                </a:moveTo>
                <a:lnTo>
                  <a:pt x="2667000" y="4724400"/>
                </a:lnTo>
                <a:lnTo>
                  <a:pt x="0" y="4724400"/>
                </a:lnTo>
                <a:lnTo>
                  <a:pt x="0" y="0"/>
                </a:lnTo>
                <a:lnTo>
                  <a:pt x="2667000" y="0"/>
                </a:lnTo>
                <a:lnTo>
                  <a:pt x="2667000" y="1473200"/>
                </a:lnTo>
              </a:path>
            </a:pathLst>
          </a:custGeom>
          <a:noFill/>
          <a:ln w="57150">
            <a:solidFill>
              <a:srgbClr val="62C5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ea typeface="楷体_GB2312" panose="02010609030101010101" pitchFamily="49" charset="-122"/>
            </a:endParaRPr>
          </a:p>
        </p:txBody>
      </p:sp>
      <p:sp>
        <p:nvSpPr>
          <p:cNvPr id="18" name="淘宝网chenying0907出品 4"/>
          <p:cNvSpPr/>
          <p:nvPr/>
        </p:nvSpPr>
        <p:spPr>
          <a:xfrm>
            <a:off x="1410453" y="2260965"/>
            <a:ext cx="487204" cy="2546033"/>
          </a:xfrm>
          <a:prstGeom prst="rect">
            <a:avLst/>
          </a:prstGeom>
          <a:solidFill>
            <a:srgbClr val="62C5DC"/>
          </a:solidFill>
          <a:ln>
            <a:solidFill>
              <a:srgbClr val="62C5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  <a:ea typeface="楷体_GB2312" panose="0201060903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666608" y="1694223"/>
            <a:ext cx="5036185" cy="860107"/>
            <a:chOff x="937789" y="2481944"/>
            <a:chExt cx="6714914" cy="857885"/>
          </a:xfrm>
        </p:grpSpPr>
        <p:grpSp>
          <p:nvGrpSpPr>
            <p:cNvPr id="20" name="组合 19"/>
            <p:cNvGrpSpPr/>
            <p:nvPr/>
          </p:nvGrpSpPr>
          <p:grpSpPr>
            <a:xfrm>
              <a:off x="1055688" y="2481944"/>
              <a:ext cx="6597015" cy="857885"/>
              <a:chOff x="1055688" y="2481944"/>
              <a:chExt cx="6597015" cy="85788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055688" y="2481944"/>
                <a:ext cx="1581785" cy="84963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EFEFE"/>
                  </a:solidFill>
                  <a:latin typeface="微软雅黑" panose="020B0503020204020204" charset="-122"/>
                  <a:ea typeface="楷体_GB2312" panose="02010609030101010101" pitchFamily="49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37473" y="2481944"/>
                <a:ext cx="5015230" cy="857885"/>
              </a:xfrm>
              <a:prstGeom prst="rect">
                <a:avLst/>
              </a:prstGeom>
              <a:solidFill>
                <a:srgbClr val="466E8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EFEFE"/>
                  </a:solidFill>
                  <a:latin typeface="微软雅黑" panose="020B0503020204020204" charset="-122"/>
                  <a:ea typeface="楷体_GB2312" panose="02010609030101010101" pitchFamily="49" charset="-122"/>
                </a:endParaRPr>
              </a:p>
            </p:txBody>
          </p:sp>
        </p:grpSp>
        <p:sp>
          <p:nvSpPr>
            <p:cNvPr id="21" name="TextBox 19"/>
            <p:cNvSpPr txBox="1"/>
            <p:nvPr/>
          </p:nvSpPr>
          <p:spPr>
            <a:xfrm>
              <a:off x="2781548" y="2500060"/>
              <a:ext cx="4761866" cy="8288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1600" dirty="0">
                  <a:solidFill>
                    <a:srgbClr val="FEFEFE"/>
                  </a:solidFill>
                  <a:latin typeface="微软雅黑" panose="020B0503020204020204" charset="-122"/>
                  <a:ea typeface="楷体_GB2312" panose="02010609030101010101" pitchFamily="49" charset="-122"/>
                </a:rPr>
                <a:t>人体生物学特征具有唯一性，人脸不能被盗用，但人脸的特征数据存在泄露、被盗用的风险。</a:t>
              </a:r>
            </a:p>
          </p:txBody>
        </p:sp>
        <p:sp>
          <p:nvSpPr>
            <p:cNvPr id="22" name="TextBox 19"/>
            <p:cNvSpPr txBox="1"/>
            <p:nvPr/>
          </p:nvSpPr>
          <p:spPr>
            <a:xfrm>
              <a:off x="937789" y="2748939"/>
              <a:ext cx="1771721" cy="3683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微软雅黑" panose="020B0503020204020204" charset="-122"/>
                  <a:ea typeface="楷体_GB2312" panose="02010609030101010101" pitchFamily="49" charset="-122"/>
                  <a:cs typeface="微软雅黑" panose="020B0503020204020204" charset="-122"/>
                </a:rPr>
                <a:t>安全隐患</a:t>
              </a:r>
              <a:r>
                <a:rPr lang="en-US" altLang="zh-CN" sz="1800" b="1" dirty="0">
                  <a:solidFill>
                    <a:schemeClr val="tx1"/>
                  </a:solidFill>
                  <a:latin typeface="微软雅黑" panose="020B0503020204020204" charset="-122"/>
                  <a:ea typeface="楷体_GB2312" panose="02010609030101010101" pitchFamily="49" charset="-122"/>
                  <a:cs typeface="微软雅黑" panose="020B0503020204020204" charset="-122"/>
                </a:rPr>
                <a:t>1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640778" y="3984314"/>
            <a:ext cx="5062015" cy="1323439"/>
            <a:chOff x="947676" y="4054690"/>
            <a:chExt cx="4785467" cy="1764438"/>
          </a:xfrm>
        </p:grpSpPr>
        <p:grpSp>
          <p:nvGrpSpPr>
            <p:cNvPr id="26" name="组合 25"/>
            <p:cNvGrpSpPr/>
            <p:nvPr/>
          </p:nvGrpSpPr>
          <p:grpSpPr>
            <a:xfrm>
              <a:off x="1055688" y="4054690"/>
              <a:ext cx="4677455" cy="1764438"/>
              <a:chOff x="1055688" y="2452474"/>
              <a:chExt cx="4677455" cy="176443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055688" y="2452474"/>
                <a:ext cx="1121977" cy="17644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EFEFE"/>
                  </a:solidFill>
                  <a:latin typeface="微软雅黑" panose="020B0503020204020204" charset="-122"/>
                  <a:ea typeface="楷体_GB2312" panose="02010609030101010101" pitchFamily="49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177665" y="2452474"/>
                <a:ext cx="3555478" cy="1764438"/>
              </a:xfrm>
              <a:prstGeom prst="rect">
                <a:avLst/>
              </a:prstGeom>
              <a:solidFill>
                <a:srgbClr val="466E8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EFEFE"/>
                  </a:solidFill>
                  <a:latin typeface="微软雅黑" panose="020B0503020204020204" charset="-122"/>
                  <a:ea typeface="楷体_GB2312" panose="02010609030101010101" pitchFamily="49" charset="-122"/>
                </a:endParaRPr>
              </a:p>
            </p:txBody>
          </p:sp>
        </p:grpSp>
        <p:sp>
          <p:nvSpPr>
            <p:cNvPr id="27" name="TextBox 19"/>
            <p:cNvSpPr txBox="1"/>
            <p:nvPr/>
          </p:nvSpPr>
          <p:spPr>
            <a:xfrm>
              <a:off x="2304630" y="4054690"/>
              <a:ext cx="3428513" cy="1764438"/>
            </a:xfrm>
            <a:prstGeom prst="rect">
              <a:avLst/>
            </a:prstGeom>
            <a:solidFill>
              <a:srgbClr val="466E8C"/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1600" dirty="0">
                  <a:solidFill>
                    <a:srgbClr val="FEFEFE"/>
                  </a:solidFill>
                  <a:latin typeface="微软雅黑" panose="020B0503020204020204" charset="-122"/>
                  <a:ea typeface="楷体_GB2312" panose="02010609030101010101" pitchFamily="49" charset="-122"/>
                </a:rPr>
                <a:t>便捷性和安全性是事物的两个方面，绝对不能因为方便、快捷的诉求而降低了对安全的要求，一定要强化安全意识，千万不要随意刷脸，将自己的生物特征数据轻易的交给别人。</a:t>
              </a:r>
            </a:p>
          </p:txBody>
        </p:sp>
        <p:sp>
          <p:nvSpPr>
            <p:cNvPr id="28" name="TextBox 19"/>
            <p:cNvSpPr txBox="1"/>
            <p:nvPr/>
          </p:nvSpPr>
          <p:spPr>
            <a:xfrm>
              <a:off x="947676" y="4824476"/>
              <a:ext cx="1337549" cy="49240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algn="ctr">
                <a:defRPr b="1">
                  <a:latin typeface="微软雅黑" panose="020B0503020204020204" charset="-122"/>
                  <a:ea typeface="楷体_GB2312" panose="02010609030101010101" pitchFamily="49" charset="-122"/>
                  <a:cs typeface="微软雅黑" panose="020B0503020204020204" charset="-122"/>
                </a:defRPr>
              </a:lvl1pPr>
            </a:lstStyle>
            <a:p>
              <a:r>
                <a:rPr lang="zh-CN" altLang="en-US" dirty="0"/>
                <a:t>安全隐患</a:t>
              </a:r>
              <a:r>
                <a:rPr lang="en-US" altLang="zh-CN" dirty="0"/>
                <a:t>3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629540" y="2756265"/>
            <a:ext cx="5073254" cy="1037273"/>
            <a:chOff x="1299908" y="3283052"/>
            <a:chExt cx="4796093" cy="508000"/>
          </a:xfrm>
        </p:grpSpPr>
        <p:grpSp>
          <p:nvGrpSpPr>
            <p:cNvPr id="32" name="组合 31"/>
            <p:cNvGrpSpPr/>
            <p:nvPr/>
          </p:nvGrpSpPr>
          <p:grpSpPr>
            <a:xfrm>
              <a:off x="1418545" y="3283052"/>
              <a:ext cx="4677456" cy="508000"/>
              <a:chOff x="1055688" y="2481944"/>
              <a:chExt cx="4677456" cy="508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055688" y="2481944"/>
                <a:ext cx="1121977" cy="50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EFEFE"/>
                  </a:solidFill>
                  <a:latin typeface="微软雅黑" panose="020B0503020204020204" charset="-122"/>
                  <a:ea typeface="楷体_GB2312" panose="02010609030101010101" pitchFamily="49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177215" y="2481944"/>
                <a:ext cx="3555929" cy="508000"/>
              </a:xfrm>
              <a:prstGeom prst="rect">
                <a:avLst/>
              </a:prstGeom>
              <a:solidFill>
                <a:srgbClr val="466E8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rgbClr val="FEFEFE"/>
                  </a:solidFill>
                  <a:latin typeface="微软雅黑" panose="020B0503020204020204" charset="-122"/>
                  <a:ea typeface="楷体_GB2312" panose="02010609030101010101" pitchFamily="49" charset="-122"/>
                </a:endParaRPr>
              </a:p>
            </p:txBody>
          </p:sp>
        </p:grpSp>
        <p:sp>
          <p:nvSpPr>
            <p:cNvPr id="33" name="TextBox 19"/>
            <p:cNvSpPr txBox="1"/>
            <p:nvPr/>
          </p:nvSpPr>
          <p:spPr>
            <a:xfrm>
              <a:off x="2627191" y="3333563"/>
              <a:ext cx="3381689" cy="4069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1600" dirty="0">
                  <a:solidFill>
                    <a:srgbClr val="FEFEFE"/>
                  </a:solidFill>
                  <a:latin typeface="微软雅黑" panose="020B0503020204020204" charset="-122"/>
                  <a:ea typeface="楷体_GB2312" panose="02010609030101010101" pitchFamily="49" charset="-122"/>
                </a:rPr>
                <a:t>个人账户密码的泄露，可以通过重置密码方式找回，而生物识别信息不可再生、不可重建，一旦泄露无法挽回。</a:t>
              </a:r>
            </a:p>
          </p:txBody>
        </p:sp>
        <p:sp>
          <p:nvSpPr>
            <p:cNvPr id="34" name="TextBox 19"/>
            <p:cNvSpPr txBox="1"/>
            <p:nvPr/>
          </p:nvSpPr>
          <p:spPr>
            <a:xfrm>
              <a:off x="1299908" y="3451104"/>
              <a:ext cx="1358801" cy="18087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algn="ctr">
                <a:defRPr b="1">
                  <a:latin typeface="微软雅黑" panose="020B0503020204020204" charset="-122"/>
                  <a:ea typeface="楷体_GB2312" panose="02010609030101010101" pitchFamily="49" charset="-122"/>
                  <a:cs typeface="微软雅黑" panose="020B0503020204020204" charset="-122"/>
                </a:defRPr>
              </a:lvl1pPr>
            </a:lstStyle>
            <a:p>
              <a:r>
                <a:rPr lang="zh-CN" altLang="en-US" dirty="0"/>
                <a:t>安全隐患</a:t>
              </a:r>
              <a:r>
                <a:rPr lang="en-US" altLang="zh-CN" dirty="0"/>
                <a:t>2</a:t>
              </a:r>
            </a:p>
          </p:txBody>
        </p:sp>
      </p:grpSp>
      <p:pic>
        <p:nvPicPr>
          <p:cNvPr id="37" name="图片 36" descr="IMG_25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441" y="2726261"/>
            <a:ext cx="3156585" cy="1630204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31750"/>
          </a:effectLst>
        </p:spPr>
      </p:pic>
      <p:sp>
        <p:nvSpPr>
          <p:cNvPr id="38" name="矩形 37"/>
          <p:cNvSpPr/>
          <p:nvPr/>
        </p:nvSpPr>
        <p:spPr>
          <a:xfrm>
            <a:off x="201493" y="255161"/>
            <a:ext cx="945322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4.2.1 人工智能平台中的智能工具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8" name="图片 2" descr="人脸识别初探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8709" y="2019175"/>
            <a:ext cx="7493000" cy="3534410"/>
          </a:xfrm>
          <a:prstGeom prst="rect">
            <a:avLst/>
          </a:prstGeom>
        </p:spPr>
      </p:pic>
      <p:sp>
        <p:nvSpPr>
          <p:cNvPr id="39" name="PA_库_文本框 5"/>
          <p:cNvSpPr txBox="1"/>
          <p:nvPr>
            <p:custDataLst>
              <p:tags r:id="rId1"/>
            </p:custDataLst>
          </p:nvPr>
        </p:nvSpPr>
        <p:spPr>
          <a:xfrm>
            <a:off x="2263531" y="1047501"/>
            <a:ext cx="461693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466E8C"/>
                </a:solidFill>
                <a:latin typeface="华文彩云" panose="02010800040101010101" charset="-122"/>
                <a:ea typeface="楷体_GB2312" panose="02010609030101010101" pitchFamily="49" charset="-122"/>
              </a:rPr>
              <a:t>课 堂 小 结</a:t>
            </a:r>
          </a:p>
        </p:txBody>
      </p:sp>
      <p:sp>
        <p:nvSpPr>
          <p:cNvPr id="7" name="矩形 6"/>
          <p:cNvSpPr/>
          <p:nvPr/>
        </p:nvSpPr>
        <p:spPr>
          <a:xfrm>
            <a:off x="201493" y="255161"/>
            <a:ext cx="945322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4.2.1 人工智能平台中的智能工具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30000" decel="26000" autoRev="1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utoUpdateAnimBg="0"/>
      <p:bldP spid="39" grpId="1" autoUpdateAnimBg="0"/>
      <p:bldP spid="39" grpId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en-US" altLang="zh-CN" sz="2000" dirty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2624614" y="2110769"/>
            <a:ext cx="3895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 kern="0">
                <a:solidFill>
                  <a:srgbClr val="466E8C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ctr"/>
            <a:r>
              <a:rPr lang="zh-CN" altLang="en-US" dirty="0"/>
              <a:t>人脸识别初探</a:t>
            </a:r>
          </a:p>
        </p:txBody>
      </p:sp>
      <p:sp>
        <p:nvSpPr>
          <p:cNvPr id="9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928978" y="3758594"/>
            <a:ext cx="1286043" cy="49672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endParaRPr lang="zh-CN" altLang="en-US" sz="2000" b="1" dirty="0">
              <a:ln>
                <a:noFill/>
              </a:ln>
              <a:solidFill>
                <a:schemeClr val="tx1"/>
              </a:solidFill>
              <a:effectLst/>
              <a:latin typeface="华文行楷" panose="02010800040101010101" charset="-122"/>
              <a:ea typeface="楷体_GB2312" panose="02010609030101010101" pitchFamily="49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854782" y="3134994"/>
            <a:ext cx="4316983" cy="49657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endParaRPr lang="zh-CN" altLang="en-US" sz="2000" b="1" dirty="0">
              <a:ln>
                <a:noFill/>
              </a:ln>
              <a:solidFill>
                <a:schemeClr val="tx1"/>
              </a:solidFill>
              <a:effectLst/>
              <a:latin typeface="华文行楷" panose="02010800040101010101" charset="-122"/>
              <a:ea typeface="楷体_GB2312" panose="0201060903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1493" y="255161"/>
            <a:ext cx="945322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4.2.1 人工智能平台中的智能工具 </a:t>
            </a:r>
          </a:p>
        </p:txBody>
      </p:sp>
      <p:sp>
        <p:nvSpPr>
          <p:cNvPr id="10" name="PA_库_文本框 6"/>
          <p:cNvSpPr txBox="1"/>
          <p:nvPr>
            <p:custDataLst>
              <p:tags r:id="rId4"/>
            </p:custDataLst>
          </p:nvPr>
        </p:nvSpPr>
        <p:spPr>
          <a:xfrm>
            <a:off x="1710055" y="3277870"/>
            <a:ext cx="5725160" cy="9772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r>
              <a:rPr lang="zh-CN" altLang="zh-CN" sz="2400" kern="0" dirty="0">
                <a:solidFill>
                  <a:srgbClr val="466E8C"/>
                </a:solidFill>
                <a:effectLst/>
                <a:cs typeface="+mj-cs"/>
                <a:sym typeface="+mn-ea"/>
              </a:rPr>
              <a:t>思考：</a:t>
            </a:r>
            <a:endParaRPr lang="zh-CN" altLang="zh-CN" sz="2400" dirty="0">
              <a:sym typeface="+mn-ea"/>
            </a:endParaRPr>
          </a:p>
          <a:p>
            <a:r>
              <a:rPr lang="zh-CN" altLang="zh-CN" sz="2400" dirty="0">
                <a:sym typeface="+mn-ea"/>
              </a:rPr>
              <a:t>    </a:t>
            </a:r>
            <a:r>
              <a:rPr lang="zh-CN" altLang="zh-CN" sz="2400" dirty="0"/>
              <a:t>为什么会场签到时能认出你是谁呢？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accel="30000" decel="26000" autoRev="1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0" grpId="0" autoUpdateAnimBg="0"/>
      <p:bldP spid="10" grpId="1" autoUpdateAnimBg="0"/>
      <p:bldP spid="10" grpId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01493" y="5883110"/>
            <a:ext cx="8950166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b="1" spc="200" dirty="0">
                <a:solidFill>
                  <a:srgbClr val="466E8C"/>
                </a:solidFill>
                <a:uFillTx/>
                <a:ea typeface="楷体_GB2312" panose="02010609030101010101" pitchFamily="49" charset="-122"/>
              </a:rPr>
              <a:t>总之，人脸识别就是基于人的脸部特征信息进行身份识别</a:t>
            </a:r>
            <a:r>
              <a:rPr lang="zh-CN" altLang="en-US" sz="2000" b="1" spc="200" dirty="0">
                <a:solidFill>
                  <a:srgbClr val="466E8C"/>
                </a:solidFill>
                <a:uFillTx/>
                <a:ea typeface="楷体_GB2312" panose="02010609030101010101" pitchFamily="49" charset="-122"/>
              </a:rPr>
              <a:t>。</a:t>
            </a:r>
            <a:endParaRPr lang="zh-CN" altLang="zh-CN" sz="2000" b="1" spc="200" dirty="0">
              <a:solidFill>
                <a:srgbClr val="466E8C"/>
              </a:solidFill>
              <a:uFillTx/>
              <a:ea typeface="楷体_GB2312" panose="02010609030101010101" pitchFamily="49" charset="-122"/>
            </a:endParaRPr>
          </a:p>
        </p:txBody>
      </p:sp>
      <p:grpSp>
        <p:nvGrpSpPr>
          <p:cNvPr id="165" name="组合 164"/>
          <p:cNvGrpSpPr/>
          <p:nvPr/>
        </p:nvGrpSpPr>
        <p:grpSpPr>
          <a:xfrm>
            <a:off x="2692691" y="3017908"/>
            <a:ext cx="988695" cy="800100"/>
            <a:chOff x="14929" y="2987"/>
            <a:chExt cx="2076" cy="1680"/>
          </a:xfrm>
        </p:grpSpPr>
        <p:grpSp>
          <p:nvGrpSpPr>
            <p:cNvPr id="166" name="组合 165"/>
            <p:cNvGrpSpPr/>
            <p:nvPr/>
          </p:nvGrpSpPr>
          <p:grpSpPr>
            <a:xfrm>
              <a:off x="14929" y="2987"/>
              <a:ext cx="2076" cy="1680"/>
              <a:chOff x="14929" y="4803"/>
              <a:chExt cx="2076" cy="1680"/>
            </a:xfrm>
          </p:grpSpPr>
          <p:pic>
            <p:nvPicPr>
              <p:cNvPr id="184" name="图片 18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929" y="4803"/>
                <a:ext cx="2076" cy="1680"/>
              </a:xfrm>
              <a:prstGeom prst="rect">
                <a:avLst/>
              </a:prstGeom>
            </p:spPr>
          </p:pic>
          <p:cxnSp>
            <p:nvCxnSpPr>
              <p:cNvPr id="185" name="肘形连接符 184"/>
              <p:cNvCxnSpPr/>
              <p:nvPr/>
            </p:nvCxnSpPr>
            <p:spPr>
              <a:xfrm rot="10800000" flipV="1">
                <a:off x="15105" y="5091"/>
                <a:ext cx="141" cy="129"/>
              </a:xfrm>
              <a:prstGeom prst="bentConnector3">
                <a:avLst>
                  <a:gd name="adj1" fmla="val 96453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肘形连接符 185"/>
              <p:cNvCxnSpPr/>
              <p:nvPr/>
            </p:nvCxnSpPr>
            <p:spPr>
              <a:xfrm rot="5400000" flipV="1">
                <a:off x="16663" y="5098"/>
                <a:ext cx="136" cy="124"/>
              </a:xfrm>
              <a:prstGeom prst="bentConnector3">
                <a:avLst>
                  <a:gd name="adj1" fmla="val 4411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肘形连接符 186"/>
              <p:cNvCxnSpPr/>
              <p:nvPr/>
            </p:nvCxnSpPr>
            <p:spPr>
              <a:xfrm rot="5400000">
                <a:off x="16658" y="6086"/>
                <a:ext cx="150" cy="129"/>
              </a:xfrm>
              <a:prstGeom prst="bentConnector3">
                <a:avLst>
                  <a:gd name="adj1" fmla="val 90333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肘形连接符 187"/>
              <p:cNvCxnSpPr/>
              <p:nvPr/>
            </p:nvCxnSpPr>
            <p:spPr>
              <a:xfrm>
                <a:off x="15103" y="6082"/>
                <a:ext cx="146" cy="129"/>
              </a:xfrm>
              <a:prstGeom prst="bentConnector3">
                <a:avLst>
                  <a:gd name="adj1" fmla="val 5479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组合 166"/>
            <p:cNvGrpSpPr/>
            <p:nvPr/>
          </p:nvGrpSpPr>
          <p:grpSpPr>
            <a:xfrm>
              <a:off x="15419" y="3348"/>
              <a:ext cx="1112" cy="1143"/>
              <a:chOff x="15419" y="4970"/>
              <a:chExt cx="1112" cy="1143"/>
            </a:xfrm>
          </p:grpSpPr>
          <p:sp>
            <p:nvSpPr>
              <p:cNvPr id="168" name="椭圆 167"/>
              <p:cNvSpPr/>
              <p:nvPr/>
            </p:nvSpPr>
            <p:spPr>
              <a:xfrm>
                <a:off x="15428" y="4970"/>
                <a:ext cx="119" cy="1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  <p:sp>
            <p:nvSpPr>
              <p:cNvPr id="169" name="椭圆 168"/>
              <p:cNvSpPr/>
              <p:nvPr/>
            </p:nvSpPr>
            <p:spPr>
              <a:xfrm>
                <a:off x="15694" y="5008"/>
                <a:ext cx="119" cy="1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  <p:sp>
            <p:nvSpPr>
              <p:cNvPr id="170" name="椭圆 169"/>
              <p:cNvSpPr/>
              <p:nvPr/>
            </p:nvSpPr>
            <p:spPr>
              <a:xfrm>
                <a:off x="15898" y="5014"/>
                <a:ext cx="119" cy="1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  <p:sp>
            <p:nvSpPr>
              <p:cNvPr id="171" name="椭圆 170"/>
              <p:cNvSpPr/>
              <p:nvPr/>
            </p:nvSpPr>
            <p:spPr>
              <a:xfrm>
                <a:off x="16118" y="5008"/>
                <a:ext cx="119" cy="1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  <p:sp>
            <p:nvSpPr>
              <p:cNvPr id="172" name="椭圆 171"/>
              <p:cNvSpPr/>
              <p:nvPr/>
            </p:nvSpPr>
            <p:spPr>
              <a:xfrm>
                <a:off x="16378" y="4970"/>
                <a:ext cx="119" cy="1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  <p:sp>
            <p:nvSpPr>
              <p:cNvPr id="173" name="椭圆 172"/>
              <p:cNvSpPr/>
              <p:nvPr/>
            </p:nvSpPr>
            <p:spPr>
              <a:xfrm>
                <a:off x="16300" y="5177"/>
                <a:ext cx="119" cy="1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  <p:sp>
            <p:nvSpPr>
              <p:cNvPr id="174" name="椭圆 173"/>
              <p:cNvSpPr/>
              <p:nvPr/>
            </p:nvSpPr>
            <p:spPr>
              <a:xfrm>
                <a:off x="15898" y="5177"/>
                <a:ext cx="119" cy="1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  <p:sp>
            <p:nvSpPr>
              <p:cNvPr id="175" name="椭圆 174"/>
              <p:cNvSpPr/>
              <p:nvPr/>
            </p:nvSpPr>
            <p:spPr>
              <a:xfrm>
                <a:off x="15523" y="5177"/>
                <a:ext cx="119" cy="1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  <p:sp>
            <p:nvSpPr>
              <p:cNvPr id="176" name="椭圆 175"/>
              <p:cNvSpPr/>
              <p:nvPr/>
            </p:nvSpPr>
            <p:spPr>
              <a:xfrm>
                <a:off x="15419" y="5599"/>
                <a:ext cx="119" cy="1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  <p:sp>
            <p:nvSpPr>
              <p:cNvPr id="177" name="椭圆 176"/>
              <p:cNvSpPr/>
              <p:nvPr/>
            </p:nvSpPr>
            <p:spPr>
              <a:xfrm>
                <a:off x="15724" y="5599"/>
                <a:ext cx="119" cy="1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  <p:sp>
            <p:nvSpPr>
              <p:cNvPr id="178" name="椭圆 177"/>
              <p:cNvSpPr/>
              <p:nvPr/>
            </p:nvSpPr>
            <p:spPr>
              <a:xfrm>
                <a:off x="15901" y="5681"/>
                <a:ext cx="119" cy="1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  <p:sp>
            <p:nvSpPr>
              <p:cNvPr id="179" name="椭圆 178"/>
              <p:cNvSpPr/>
              <p:nvPr/>
            </p:nvSpPr>
            <p:spPr>
              <a:xfrm>
                <a:off x="16069" y="5596"/>
                <a:ext cx="119" cy="1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16413" y="5596"/>
                <a:ext cx="119" cy="1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  <p:sp>
            <p:nvSpPr>
              <p:cNvPr id="181" name="椭圆 180"/>
              <p:cNvSpPr/>
              <p:nvPr/>
            </p:nvSpPr>
            <p:spPr>
              <a:xfrm>
                <a:off x="16210" y="5836"/>
                <a:ext cx="119" cy="1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  <p:sp>
            <p:nvSpPr>
              <p:cNvPr id="182" name="椭圆 181"/>
              <p:cNvSpPr/>
              <p:nvPr/>
            </p:nvSpPr>
            <p:spPr>
              <a:xfrm>
                <a:off x="15898" y="5995"/>
                <a:ext cx="119" cy="1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  <p:sp>
            <p:nvSpPr>
              <p:cNvPr id="183" name="椭圆 182"/>
              <p:cNvSpPr/>
              <p:nvPr/>
            </p:nvSpPr>
            <p:spPr>
              <a:xfrm>
                <a:off x="15605" y="5836"/>
                <a:ext cx="119" cy="1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</p:grpSp>
      </p:grpSp>
      <p:sp>
        <p:nvSpPr>
          <p:cNvPr id="189" name="文本框 188"/>
          <p:cNvSpPr txBox="1"/>
          <p:nvPr/>
        </p:nvSpPr>
        <p:spPr>
          <a:xfrm>
            <a:off x="659700" y="3116700"/>
            <a:ext cx="1903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ea typeface="楷体_GB2312" panose="02010609030101010101" pitchFamily="49" charset="-122"/>
              </a:defRPr>
            </a:lvl1pPr>
          </a:lstStyle>
          <a:p>
            <a:r>
              <a:rPr lang="en-US" altLang="zh-CN" b="1" dirty="0"/>
              <a:t>2. </a:t>
            </a:r>
            <a:r>
              <a:rPr lang="zh-CN" altLang="en-US" b="1" dirty="0"/>
              <a:t>特征点检测</a:t>
            </a:r>
          </a:p>
        </p:txBody>
      </p:sp>
      <p:sp>
        <p:nvSpPr>
          <p:cNvPr id="190" name="文本框 189"/>
          <p:cNvSpPr txBox="1"/>
          <p:nvPr/>
        </p:nvSpPr>
        <p:spPr>
          <a:xfrm>
            <a:off x="662373" y="2170406"/>
            <a:ext cx="2818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ea typeface="楷体_GB2312" panose="02010609030101010101" pitchFamily="49" charset="-122"/>
              </a:rPr>
              <a:t>1. </a:t>
            </a:r>
            <a:r>
              <a:rPr lang="zh-CN" altLang="zh-CN" sz="2000" b="1" dirty="0">
                <a:ea typeface="楷体_GB2312" panose="02010609030101010101" pitchFamily="49" charset="-122"/>
              </a:rPr>
              <a:t>人脸检测</a:t>
            </a:r>
          </a:p>
        </p:txBody>
      </p:sp>
      <p:grpSp>
        <p:nvGrpSpPr>
          <p:cNvPr id="191" name="组合 190"/>
          <p:cNvGrpSpPr/>
          <p:nvPr/>
        </p:nvGrpSpPr>
        <p:grpSpPr>
          <a:xfrm>
            <a:off x="2688564" y="1987616"/>
            <a:ext cx="988695" cy="800100"/>
            <a:chOff x="14929" y="2102"/>
            <a:chExt cx="2076" cy="1680"/>
          </a:xfrm>
        </p:grpSpPr>
        <p:pic>
          <p:nvPicPr>
            <p:cNvPr id="192" name="图片 19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9" y="2102"/>
              <a:ext cx="2076" cy="1680"/>
            </a:xfrm>
            <a:prstGeom prst="rect">
              <a:avLst/>
            </a:prstGeom>
            <a:solidFill>
              <a:srgbClr val="FF0000"/>
            </a:solidFill>
          </p:spPr>
        </p:pic>
        <p:cxnSp>
          <p:nvCxnSpPr>
            <p:cNvPr id="193" name="肘形连接符 192"/>
            <p:cNvCxnSpPr/>
            <p:nvPr/>
          </p:nvCxnSpPr>
          <p:spPr>
            <a:xfrm rot="10800000" flipV="1">
              <a:off x="15108" y="2397"/>
              <a:ext cx="141" cy="129"/>
            </a:xfrm>
            <a:prstGeom prst="bentConnector3">
              <a:avLst>
                <a:gd name="adj1" fmla="val 96453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肘形连接符 193"/>
            <p:cNvCxnSpPr/>
            <p:nvPr/>
          </p:nvCxnSpPr>
          <p:spPr>
            <a:xfrm rot="5400000" flipV="1">
              <a:off x="16666" y="2404"/>
              <a:ext cx="136" cy="124"/>
            </a:xfrm>
            <a:prstGeom prst="bentConnector3">
              <a:avLst>
                <a:gd name="adj1" fmla="val 4411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肘形连接符 194"/>
            <p:cNvCxnSpPr/>
            <p:nvPr/>
          </p:nvCxnSpPr>
          <p:spPr>
            <a:xfrm rot="5400000">
              <a:off x="16661" y="3392"/>
              <a:ext cx="150" cy="129"/>
            </a:xfrm>
            <a:prstGeom prst="bentConnector3">
              <a:avLst>
                <a:gd name="adj1" fmla="val 90333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肘形连接符 195"/>
            <p:cNvCxnSpPr/>
            <p:nvPr/>
          </p:nvCxnSpPr>
          <p:spPr>
            <a:xfrm>
              <a:off x="15106" y="3388"/>
              <a:ext cx="146" cy="129"/>
            </a:xfrm>
            <a:prstGeom prst="bentConnector3">
              <a:avLst>
                <a:gd name="adj1" fmla="val 5479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组合 196"/>
          <p:cNvGrpSpPr/>
          <p:nvPr/>
        </p:nvGrpSpPr>
        <p:grpSpPr>
          <a:xfrm>
            <a:off x="2772999" y="2115459"/>
            <a:ext cx="806768" cy="540068"/>
            <a:chOff x="15306" y="1128"/>
            <a:chExt cx="1694" cy="1134"/>
          </a:xfrm>
        </p:grpSpPr>
        <p:cxnSp>
          <p:nvCxnSpPr>
            <p:cNvPr id="198" name="肘形连接符 197"/>
            <p:cNvCxnSpPr/>
            <p:nvPr/>
          </p:nvCxnSpPr>
          <p:spPr>
            <a:xfrm rot="10800000" flipV="1">
              <a:off x="15308" y="1128"/>
              <a:ext cx="141" cy="129"/>
            </a:xfrm>
            <a:prstGeom prst="bentConnector3">
              <a:avLst>
                <a:gd name="adj1" fmla="val 96453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肘形连接符 198"/>
            <p:cNvCxnSpPr/>
            <p:nvPr/>
          </p:nvCxnSpPr>
          <p:spPr>
            <a:xfrm rot="5400000" flipV="1">
              <a:off x="16866" y="1135"/>
              <a:ext cx="136" cy="124"/>
            </a:xfrm>
            <a:prstGeom prst="bentConnector3">
              <a:avLst>
                <a:gd name="adj1" fmla="val 4411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肘形连接符 199"/>
            <p:cNvCxnSpPr/>
            <p:nvPr/>
          </p:nvCxnSpPr>
          <p:spPr>
            <a:xfrm rot="5400000">
              <a:off x="16861" y="2123"/>
              <a:ext cx="150" cy="129"/>
            </a:xfrm>
            <a:prstGeom prst="bentConnector3">
              <a:avLst>
                <a:gd name="adj1" fmla="val 90333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肘形连接符 200"/>
            <p:cNvCxnSpPr/>
            <p:nvPr/>
          </p:nvCxnSpPr>
          <p:spPr>
            <a:xfrm>
              <a:off x="15306" y="2119"/>
              <a:ext cx="146" cy="129"/>
            </a:xfrm>
            <a:prstGeom prst="bentConnector3">
              <a:avLst>
                <a:gd name="adj1" fmla="val 5479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组合 201"/>
          <p:cNvGrpSpPr/>
          <p:nvPr/>
        </p:nvGrpSpPr>
        <p:grpSpPr>
          <a:xfrm>
            <a:off x="2920339" y="3189834"/>
            <a:ext cx="529590" cy="544354"/>
            <a:chOff x="15419" y="4970"/>
            <a:chExt cx="1112" cy="1143"/>
          </a:xfrm>
        </p:grpSpPr>
        <p:sp>
          <p:nvSpPr>
            <p:cNvPr id="203" name="椭圆 202"/>
            <p:cNvSpPr/>
            <p:nvPr/>
          </p:nvSpPr>
          <p:spPr>
            <a:xfrm>
              <a:off x="15428" y="4970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楷体_GB2312" panose="02010609030101010101" pitchFamily="49" charset="-122"/>
              </a:endParaRPr>
            </a:p>
          </p:txBody>
        </p:sp>
        <p:sp>
          <p:nvSpPr>
            <p:cNvPr id="204" name="椭圆 203"/>
            <p:cNvSpPr/>
            <p:nvPr/>
          </p:nvSpPr>
          <p:spPr>
            <a:xfrm>
              <a:off x="15694" y="5008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楷体_GB2312" panose="02010609030101010101" pitchFamily="49" charset="-122"/>
              </a:endParaRPr>
            </a:p>
          </p:txBody>
        </p:sp>
        <p:sp>
          <p:nvSpPr>
            <p:cNvPr id="205" name="椭圆 204"/>
            <p:cNvSpPr/>
            <p:nvPr/>
          </p:nvSpPr>
          <p:spPr>
            <a:xfrm>
              <a:off x="15898" y="5014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楷体_GB2312" panose="02010609030101010101" pitchFamily="49" charset="-122"/>
              </a:endParaRPr>
            </a:p>
          </p:txBody>
        </p:sp>
        <p:sp>
          <p:nvSpPr>
            <p:cNvPr id="206" name="椭圆 205"/>
            <p:cNvSpPr/>
            <p:nvPr/>
          </p:nvSpPr>
          <p:spPr>
            <a:xfrm>
              <a:off x="16118" y="5008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楷体_GB2312" panose="02010609030101010101" pitchFamily="49" charset="-122"/>
              </a:endParaRPr>
            </a:p>
          </p:txBody>
        </p:sp>
        <p:sp>
          <p:nvSpPr>
            <p:cNvPr id="207" name="椭圆 206"/>
            <p:cNvSpPr/>
            <p:nvPr/>
          </p:nvSpPr>
          <p:spPr>
            <a:xfrm>
              <a:off x="16378" y="4970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楷体_GB2312" panose="02010609030101010101" pitchFamily="49" charset="-122"/>
              </a:endParaRPr>
            </a:p>
          </p:txBody>
        </p:sp>
        <p:sp>
          <p:nvSpPr>
            <p:cNvPr id="208" name="椭圆 207"/>
            <p:cNvSpPr/>
            <p:nvPr/>
          </p:nvSpPr>
          <p:spPr>
            <a:xfrm>
              <a:off x="16300" y="5177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楷体_GB2312" panose="02010609030101010101" pitchFamily="49" charset="-122"/>
              </a:endParaRPr>
            </a:p>
          </p:txBody>
        </p:sp>
        <p:sp>
          <p:nvSpPr>
            <p:cNvPr id="209" name="椭圆 208"/>
            <p:cNvSpPr/>
            <p:nvPr/>
          </p:nvSpPr>
          <p:spPr>
            <a:xfrm>
              <a:off x="15898" y="5177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楷体_GB2312" panose="02010609030101010101" pitchFamily="49" charset="-122"/>
              </a:endParaRPr>
            </a:p>
          </p:txBody>
        </p:sp>
        <p:sp>
          <p:nvSpPr>
            <p:cNvPr id="210" name="椭圆 209"/>
            <p:cNvSpPr/>
            <p:nvPr/>
          </p:nvSpPr>
          <p:spPr>
            <a:xfrm>
              <a:off x="15523" y="5177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楷体_GB2312" panose="02010609030101010101" pitchFamily="49" charset="-122"/>
              </a:endParaRPr>
            </a:p>
          </p:txBody>
        </p:sp>
        <p:sp>
          <p:nvSpPr>
            <p:cNvPr id="211" name="椭圆 210"/>
            <p:cNvSpPr/>
            <p:nvPr/>
          </p:nvSpPr>
          <p:spPr>
            <a:xfrm>
              <a:off x="15419" y="5599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楷体_GB2312" panose="02010609030101010101" pitchFamily="49" charset="-122"/>
              </a:endParaRPr>
            </a:p>
          </p:txBody>
        </p:sp>
        <p:sp>
          <p:nvSpPr>
            <p:cNvPr id="212" name="椭圆 211"/>
            <p:cNvSpPr/>
            <p:nvPr/>
          </p:nvSpPr>
          <p:spPr>
            <a:xfrm>
              <a:off x="15724" y="5599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楷体_GB2312" panose="02010609030101010101" pitchFamily="49" charset="-122"/>
              </a:endParaRPr>
            </a:p>
          </p:txBody>
        </p:sp>
        <p:sp>
          <p:nvSpPr>
            <p:cNvPr id="213" name="椭圆 212"/>
            <p:cNvSpPr/>
            <p:nvPr/>
          </p:nvSpPr>
          <p:spPr>
            <a:xfrm>
              <a:off x="15901" y="5681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楷体_GB2312" panose="02010609030101010101" pitchFamily="49" charset="-122"/>
              </a:endParaRPr>
            </a:p>
          </p:txBody>
        </p:sp>
        <p:sp>
          <p:nvSpPr>
            <p:cNvPr id="214" name="椭圆 213"/>
            <p:cNvSpPr/>
            <p:nvPr/>
          </p:nvSpPr>
          <p:spPr>
            <a:xfrm>
              <a:off x="16069" y="5596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楷体_GB2312" panose="02010609030101010101" pitchFamily="49" charset="-122"/>
              </a:endParaRPr>
            </a:p>
          </p:txBody>
        </p:sp>
        <p:sp>
          <p:nvSpPr>
            <p:cNvPr id="215" name="椭圆 214"/>
            <p:cNvSpPr/>
            <p:nvPr/>
          </p:nvSpPr>
          <p:spPr>
            <a:xfrm>
              <a:off x="16413" y="5596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楷体_GB2312" panose="02010609030101010101" pitchFamily="49" charset="-122"/>
              </a:endParaRPr>
            </a:p>
          </p:txBody>
        </p:sp>
        <p:sp>
          <p:nvSpPr>
            <p:cNvPr id="216" name="椭圆 215"/>
            <p:cNvSpPr/>
            <p:nvPr/>
          </p:nvSpPr>
          <p:spPr>
            <a:xfrm>
              <a:off x="16210" y="5836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楷体_GB2312" panose="02010609030101010101" pitchFamily="49" charset="-122"/>
              </a:endParaRPr>
            </a:p>
          </p:txBody>
        </p:sp>
        <p:sp>
          <p:nvSpPr>
            <p:cNvPr id="217" name="椭圆 216"/>
            <p:cNvSpPr/>
            <p:nvPr/>
          </p:nvSpPr>
          <p:spPr>
            <a:xfrm>
              <a:off x="15898" y="5995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楷体_GB2312" panose="02010609030101010101" pitchFamily="49" charset="-122"/>
              </a:endParaRPr>
            </a:p>
          </p:txBody>
        </p:sp>
        <p:sp>
          <p:nvSpPr>
            <p:cNvPr id="218" name="椭圆 217"/>
            <p:cNvSpPr/>
            <p:nvPr/>
          </p:nvSpPr>
          <p:spPr>
            <a:xfrm>
              <a:off x="15605" y="5836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楷体_GB2312" panose="02010609030101010101" pitchFamily="49" charset="-122"/>
              </a:endParaRPr>
            </a:p>
          </p:txBody>
        </p:sp>
      </p:grpSp>
      <p:sp>
        <p:nvSpPr>
          <p:cNvPr id="219" name="文本框 218"/>
          <p:cNvSpPr txBox="1"/>
          <p:nvPr/>
        </p:nvSpPr>
        <p:spPr>
          <a:xfrm>
            <a:off x="664298" y="4125385"/>
            <a:ext cx="1873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ea typeface="楷体_GB2312" panose="02010609030101010101" pitchFamily="49" charset="-122"/>
              </a:defRPr>
            </a:lvl1pPr>
          </a:lstStyle>
          <a:p>
            <a:r>
              <a:rPr lang="en-US" altLang="zh-CN" b="1" dirty="0"/>
              <a:t>3. </a:t>
            </a:r>
            <a:r>
              <a:rPr lang="zh-CN" altLang="en-US" b="1" dirty="0"/>
              <a:t>输出特征值</a:t>
            </a:r>
          </a:p>
        </p:txBody>
      </p:sp>
      <p:pic>
        <p:nvPicPr>
          <p:cNvPr id="220" name="图片 21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72652" y="3988743"/>
            <a:ext cx="1962150" cy="694055"/>
          </a:xfrm>
          <a:prstGeom prst="rect">
            <a:avLst/>
          </a:prstGeom>
        </p:spPr>
      </p:pic>
      <p:pic>
        <p:nvPicPr>
          <p:cNvPr id="221" name="图片 2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88564" y="4910390"/>
            <a:ext cx="988695" cy="862965"/>
          </a:xfrm>
          <a:prstGeom prst="rect">
            <a:avLst/>
          </a:prstGeom>
        </p:spPr>
      </p:pic>
      <p:sp>
        <p:nvSpPr>
          <p:cNvPr id="222" name="文本框 221"/>
          <p:cNvSpPr txBox="1"/>
          <p:nvPr/>
        </p:nvSpPr>
        <p:spPr>
          <a:xfrm>
            <a:off x="659700" y="5181249"/>
            <a:ext cx="1608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ea typeface="楷体_GB2312" panose="02010609030101010101" pitchFamily="49" charset="-122"/>
              </a:defRPr>
            </a:lvl1pPr>
          </a:lstStyle>
          <a:p>
            <a:r>
              <a:rPr lang="en-US" altLang="zh-CN" b="1" dirty="0"/>
              <a:t>4. </a:t>
            </a:r>
            <a:r>
              <a:rPr lang="zh-CN" altLang="en-US" b="1" dirty="0"/>
              <a:t>人脸比对</a:t>
            </a:r>
          </a:p>
        </p:txBody>
      </p:sp>
      <p:grpSp>
        <p:nvGrpSpPr>
          <p:cNvPr id="223" name="组合 222"/>
          <p:cNvGrpSpPr/>
          <p:nvPr/>
        </p:nvGrpSpPr>
        <p:grpSpPr>
          <a:xfrm>
            <a:off x="3188626" y="4910390"/>
            <a:ext cx="3810" cy="857726"/>
            <a:chOff x="15980" y="5391"/>
            <a:chExt cx="8" cy="1801"/>
          </a:xfrm>
        </p:grpSpPr>
        <p:cxnSp>
          <p:nvCxnSpPr>
            <p:cNvPr id="224" name="直接连接符 223"/>
            <p:cNvCxnSpPr/>
            <p:nvPr/>
          </p:nvCxnSpPr>
          <p:spPr>
            <a:xfrm flipV="1">
              <a:off x="15988" y="5391"/>
              <a:ext cx="0" cy="11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 flipV="1">
              <a:off x="15980" y="5600"/>
              <a:ext cx="0" cy="1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 flipV="1">
              <a:off x="15980" y="5878"/>
              <a:ext cx="0" cy="1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 flipV="1">
              <a:off x="15980" y="6185"/>
              <a:ext cx="0" cy="1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 flipV="1">
              <a:off x="15980" y="6490"/>
              <a:ext cx="0" cy="1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 flipV="1">
              <a:off x="15980" y="6781"/>
              <a:ext cx="0" cy="1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 flipV="1">
              <a:off x="15980" y="7050"/>
              <a:ext cx="0" cy="1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文本框 230"/>
          <p:cNvSpPr txBox="1"/>
          <p:nvPr/>
        </p:nvSpPr>
        <p:spPr>
          <a:xfrm>
            <a:off x="4396505" y="2002053"/>
            <a:ext cx="4183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zh-CN" sz="2000" spc="200" dirty="0">
                <a:uFillTx/>
                <a:ea typeface="楷体_GB2312" panose="02010609030101010101" pitchFamily="49" charset="-122"/>
                <a:sym typeface="+mn-ea"/>
              </a:rPr>
              <a:t>第一步，检测图片中的人脸并返回人脸位置的坐标框</a:t>
            </a:r>
            <a:r>
              <a:rPr lang="zh-CN" altLang="en-US" sz="2000" spc="200" dirty="0">
                <a:uFillTx/>
                <a:ea typeface="楷体_GB2312" panose="02010609030101010101" pitchFamily="49" charset="-122"/>
                <a:sym typeface="+mn-ea"/>
              </a:rPr>
              <a:t>。</a:t>
            </a:r>
            <a:endParaRPr lang="zh-CN" altLang="zh-CN" sz="2000" spc="200" dirty="0">
              <a:uFillTx/>
              <a:ea typeface="楷体_GB2312" panose="02010609030101010101" pitchFamily="49" charset="-122"/>
              <a:sym typeface="+mn-ea"/>
            </a:endParaRPr>
          </a:p>
        </p:txBody>
      </p:sp>
      <p:sp>
        <p:nvSpPr>
          <p:cNvPr id="232" name="文本框 231"/>
          <p:cNvSpPr txBox="1"/>
          <p:nvPr/>
        </p:nvSpPr>
        <p:spPr>
          <a:xfrm>
            <a:off x="4371723" y="3019444"/>
            <a:ext cx="4261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zh-CN" sz="2000" spc="200" dirty="0">
                <a:uFillTx/>
                <a:ea typeface="楷体_GB2312" panose="02010609030101010101" pitchFamily="49" charset="-122"/>
                <a:sym typeface="+mn-ea"/>
              </a:rPr>
              <a:t>第二步，精准定位最多 106 个高精度特征点</a:t>
            </a:r>
            <a:r>
              <a:rPr lang="zh-CN" altLang="en-US" sz="2000" spc="200" dirty="0">
                <a:uFillTx/>
                <a:ea typeface="楷体_GB2312" panose="02010609030101010101" pitchFamily="49" charset="-122"/>
                <a:sym typeface="+mn-ea"/>
              </a:rPr>
              <a:t>。</a:t>
            </a:r>
            <a:endParaRPr lang="zh-CN" altLang="zh-CN" sz="2000" spc="200" dirty="0">
              <a:uFillTx/>
              <a:ea typeface="楷体_GB2312" panose="02010609030101010101" pitchFamily="49" charset="-122"/>
              <a:sym typeface="+mn-ea"/>
            </a:endParaRPr>
          </a:p>
        </p:txBody>
      </p:sp>
      <p:sp>
        <p:nvSpPr>
          <p:cNvPr id="233" name="文本框 232"/>
          <p:cNvSpPr txBox="1"/>
          <p:nvPr/>
        </p:nvSpPr>
        <p:spPr>
          <a:xfrm>
            <a:off x="4371724" y="4021242"/>
            <a:ext cx="4132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pc="200" dirty="0">
                <a:solidFill>
                  <a:schemeClr val="tx1"/>
                </a:solidFill>
                <a:uFillTx/>
                <a:ea typeface="楷体_GB2312" panose="02010609030101010101" pitchFamily="49" charset="-122"/>
              </a:rPr>
              <a:t>第三步，学习人脸的轮廓、纹理等细节，输出一连串特征值。</a:t>
            </a:r>
          </a:p>
        </p:txBody>
      </p:sp>
      <p:sp>
        <p:nvSpPr>
          <p:cNvPr id="234" name="文本框 233"/>
          <p:cNvSpPr txBox="1"/>
          <p:nvPr/>
        </p:nvSpPr>
        <p:spPr>
          <a:xfrm>
            <a:off x="4371723" y="5009926"/>
            <a:ext cx="4143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pc="200" dirty="0">
                <a:solidFill>
                  <a:schemeClr val="tx1"/>
                </a:solidFill>
                <a:uFillTx/>
                <a:ea typeface="楷体_GB2312" panose="02010609030101010101" pitchFamily="49" charset="-122"/>
              </a:rPr>
              <a:t>第四步，评估相似度，精准判断两张人脸是否是同一个人。</a:t>
            </a:r>
          </a:p>
        </p:txBody>
      </p:sp>
      <p:sp>
        <p:nvSpPr>
          <p:cNvPr id="235" name="标题 34"/>
          <p:cNvSpPr txBox="1"/>
          <p:nvPr>
            <p:custDataLst>
              <p:tags r:id="rId1"/>
            </p:custDataLst>
          </p:nvPr>
        </p:nvSpPr>
        <p:spPr>
          <a:xfrm>
            <a:off x="3159014" y="1179799"/>
            <a:ext cx="3019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 kern="0">
                <a:solidFill>
                  <a:srgbClr val="466E8C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zh-CN" altLang="en-US" dirty="0"/>
              <a:t>人脸识别步骤</a:t>
            </a:r>
          </a:p>
        </p:txBody>
      </p:sp>
      <p:sp>
        <p:nvSpPr>
          <p:cNvPr id="77" name="矩形 76"/>
          <p:cNvSpPr/>
          <p:nvPr/>
        </p:nvSpPr>
        <p:spPr>
          <a:xfrm>
            <a:off x="201493" y="255161"/>
            <a:ext cx="945322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4.2.1 人工智能平台中的智能工具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-0.28351 3.7037E-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8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53542 0.000000 " pathEditMode="relative" ptsTypes="">
                                      <p:cBhvr>
                                        <p:cTn id="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53542 0.000000 " pathEditMode="relative" ptsTypes="">
                                      <p:cBhvr>
                                        <p:cTn id="1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28941 3.33333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79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15347 3.7037E-7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74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-0.15347 3.7037E-7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74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2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28941 -7.40741E-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7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-0.19184 -0.0057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01" y="-30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28941 -3.33333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79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81481E-6 L -0.15347 4.81481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74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-0.15347 -2.22222E-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74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0" grpId="0"/>
      <p:bldP spid="219" grpId="0"/>
      <p:bldP spid="222" grpId="0"/>
      <p:bldP spid="231" grpId="0"/>
      <p:bldP spid="232" grpId="0"/>
      <p:bldP spid="233" grpId="0"/>
      <p:bldP spid="2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PA_库_文本框 6"/>
          <p:cNvSpPr txBox="1"/>
          <p:nvPr>
            <p:custDataLst>
              <p:tags r:id="rId1"/>
            </p:custDataLst>
          </p:nvPr>
        </p:nvSpPr>
        <p:spPr>
          <a:xfrm>
            <a:off x="3204210" y="2000754"/>
            <a:ext cx="273558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dist"/>
            <a:r>
              <a:rPr lang="zh-CN" altLang="en-US" sz="2000" b="1" dirty="0">
                <a:solidFill>
                  <a:schemeClr val="tx1"/>
                </a:solidFill>
                <a:latin typeface="Bauhaus 93" panose="04030905020B02020C02" pitchFamily="82" charset="0"/>
                <a:ea typeface="楷体_GB2312" panose="02010609030101010101" pitchFamily="49" charset="-122"/>
              </a:rPr>
              <a:t>让我们来连一连 </a:t>
            </a:r>
          </a:p>
        </p:txBody>
      </p:sp>
      <p:sp>
        <p:nvSpPr>
          <p:cNvPr id="20" name="PA_库_文本框 5">
            <a:hlinkClick r:id="rId4" action="ppaction://hlinkfile"/>
          </p:cNvPr>
          <p:cNvSpPr txBox="1"/>
          <p:nvPr>
            <p:custDataLst>
              <p:tags r:id="rId2"/>
            </p:custDataLst>
          </p:nvPr>
        </p:nvSpPr>
        <p:spPr>
          <a:xfrm>
            <a:off x="2842895" y="1376045"/>
            <a:ext cx="3458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 kern="0">
                <a:solidFill>
                  <a:srgbClr val="466E8C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zh-CN" altLang="en-US" dirty="0"/>
              <a:t>人脸识别步骤练习</a:t>
            </a:r>
          </a:p>
        </p:txBody>
      </p:sp>
      <p:sp>
        <p:nvSpPr>
          <p:cNvPr id="21" name="矩形 20"/>
          <p:cNvSpPr/>
          <p:nvPr/>
        </p:nvSpPr>
        <p:spPr>
          <a:xfrm>
            <a:off x="201493" y="255161"/>
            <a:ext cx="945322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4.2.1 人工智能平台中的智能工具 </a:t>
            </a:r>
          </a:p>
        </p:txBody>
      </p:sp>
      <p:pic>
        <p:nvPicPr>
          <p:cNvPr id="2" name="图片 1" descr="微信图片_20190809145342"/>
          <p:cNvPicPr>
            <a:picLocks noChangeAspect="1"/>
          </p:cNvPicPr>
          <p:nvPr/>
        </p:nvPicPr>
        <p:blipFill>
          <a:blip r:embed="rId5"/>
          <a:srcRect l="5166" t="15790" r="10905" b="13059"/>
          <a:stretch>
            <a:fillRect/>
          </a:stretch>
        </p:blipFill>
        <p:spPr>
          <a:xfrm>
            <a:off x="1416050" y="2706370"/>
            <a:ext cx="6311900" cy="355092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2848610" y="3160395"/>
            <a:ext cx="1056005" cy="17716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237480" y="4932045"/>
            <a:ext cx="1052830" cy="89471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2848610" y="3151505"/>
            <a:ext cx="1056005" cy="8858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233670" y="3160395"/>
            <a:ext cx="1047750" cy="8858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839720" y="4932045"/>
            <a:ext cx="1064895" cy="8858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233670" y="3176905"/>
            <a:ext cx="1039495" cy="26498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2856865" y="4046220"/>
            <a:ext cx="1030605" cy="17805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233670" y="4054475"/>
            <a:ext cx="1056640" cy="8864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PA_库_文本框 5"/>
          <p:cNvSpPr txBox="1"/>
          <p:nvPr>
            <p:custDataLst>
              <p:tags r:id="rId1"/>
            </p:custDataLst>
          </p:nvPr>
        </p:nvSpPr>
        <p:spPr>
          <a:xfrm>
            <a:off x="3644539" y="1245961"/>
            <a:ext cx="2286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 kern="0">
                <a:solidFill>
                  <a:srgbClr val="466E8C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zh-CN" altLang="en-US" dirty="0"/>
              <a:t>人脸注册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2309868" y="2302385"/>
            <a:ext cx="2216785" cy="1718945"/>
            <a:chOff x="8281" y="2679"/>
            <a:chExt cx="3216" cy="2488"/>
          </a:xfrm>
        </p:grpSpPr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1" y="2679"/>
              <a:ext cx="3216" cy="2489"/>
            </a:xfrm>
            <a:prstGeom prst="rect">
              <a:avLst/>
            </a:prstGeom>
          </p:spPr>
        </p:pic>
        <p:grpSp>
          <p:nvGrpSpPr>
            <p:cNvPr id="81" name="组合 80"/>
            <p:cNvGrpSpPr/>
            <p:nvPr/>
          </p:nvGrpSpPr>
          <p:grpSpPr>
            <a:xfrm>
              <a:off x="8965" y="3211"/>
              <a:ext cx="1569" cy="1458"/>
              <a:chOff x="12391" y="3227"/>
              <a:chExt cx="1569" cy="1458"/>
            </a:xfrm>
          </p:grpSpPr>
          <p:sp>
            <p:nvSpPr>
              <p:cNvPr id="82" name="任意多边形 81"/>
              <p:cNvSpPr/>
              <p:nvPr/>
            </p:nvSpPr>
            <p:spPr>
              <a:xfrm>
                <a:off x="12391" y="3247"/>
                <a:ext cx="228" cy="252"/>
              </a:xfrm>
              <a:custGeom>
                <a:avLst/>
                <a:gdLst>
                  <a:gd name="connisteX0" fmla="*/ 144638 w 144638"/>
                  <a:gd name="connsiteY0" fmla="*/ 1843 h 159958"/>
                  <a:gd name="connisteX1" fmla="*/ 75423 w 144638"/>
                  <a:gd name="connsiteY1" fmla="*/ 1843 h 159958"/>
                  <a:gd name="connisteX2" fmla="*/ 6208 w 144638"/>
                  <a:gd name="connsiteY2" fmla="*/ 21528 h 159958"/>
                  <a:gd name="connisteX3" fmla="*/ 6208 w 144638"/>
                  <a:gd name="connsiteY3" fmla="*/ 90743 h 159958"/>
                  <a:gd name="connisteX4" fmla="*/ 6208 w 144638"/>
                  <a:gd name="connsiteY4" fmla="*/ 159958 h 159958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144639" h="159958">
                    <a:moveTo>
                      <a:pt x="144639" y="1843"/>
                    </a:moveTo>
                    <a:cubicBezTo>
                      <a:pt x="131939" y="1208"/>
                      <a:pt x="103364" y="-1967"/>
                      <a:pt x="75424" y="1843"/>
                    </a:cubicBezTo>
                    <a:cubicBezTo>
                      <a:pt x="47484" y="5653"/>
                      <a:pt x="20179" y="3748"/>
                      <a:pt x="6209" y="21528"/>
                    </a:cubicBezTo>
                    <a:cubicBezTo>
                      <a:pt x="-7761" y="39308"/>
                      <a:pt x="6209" y="62803"/>
                      <a:pt x="6209" y="90743"/>
                    </a:cubicBezTo>
                    <a:cubicBezTo>
                      <a:pt x="6209" y="118683"/>
                      <a:pt x="6209" y="147258"/>
                      <a:pt x="6209" y="15995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3" name="任意多边形 82"/>
              <p:cNvSpPr/>
              <p:nvPr/>
            </p:nvSpPr>
            <p:spPr>
              <a:xfrm rot="5400000">
                <a:off x="13702" y="3215"/>
                <a:ext cx="228" cy="252"/>
              </a:xfrm>
              <a:custGeom>
                <a:avLst/>
                <a:gdLst>
                  <a:gd name="connisteX0" fmla="*/ 144638 w 144638"/>
                  <a:gd name="connsiteY0" fmla="*/ 1843 h 159958"/>
                  <a:gd name="connisteX1" fmla="*/ 75423 w 144638"/>
                  <a:gd name="connsiteY1" fmla="*/ 1843 h 159958"/>
                  <a:gd name="connisteX2" fmla="*/ 6208 w 144638"/>
                  <a:gd name="connsiteY2" fmla="*/ 21528 h 159958"/>
                  <a:gd name="connisteX3" fmla="*/ 6208 w 144638"/>
                  <a:gd name="connsiteY3" fmla="*/ 90743 h 159958"/>
                  <a:gd name="connisteX4" fmla="*/ 6208 w 144638"/>
                  <a:gd name="connsiteY4" fmla="*/ 159958 h 159958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144639" h="159958">
                    <a:moveTo>
                      <a:pt x="144639" y="1843"/>
                    </a:moveTo>
                    <a:cubicBezTo>
                      <a:pt x="131939" y="1208"/>
                      <a:pt x="103364" y="-1967"/>
                      <a:pt x="75424" y="1843"/>
                    </a:cubicBezTo>
                    <a:cubicBezTo>
                      <a:pt x="47484" y="5653"/>
                      <a:pt x="20179" y="3748"/>
                      <a:pt x="6209" y="21528"/>
                    </a:cubicBezTo>
                    <a:cubicBezTo>
                      <a:pt x="-7761" y="39308"/>
                      <a:pt x="6209" y="62803"/>
                      <a:pt x="6209" y="90743"/>
                    </a:cubicBezTo>
                    <a:cubicBezTo>
                      <a:pt x="6209" y="118683"/>
                      <a:pt x="6209" y="147258"/>
                      <a:pt x="6209" y="15995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4" name="任意多边形 83"/>
              <p:cNvSpPr/>
              <p:nvPr/>
            </p:nvSpPr>
            <p:spPr>
              <a:xfrm rot="10980000">
                <a:off x="13732" y="4433"/>
                <a:ext cx="228" cy="252"/>
              </a:xfrm>
              <a:custGeom>
                <a:avLst/>
                <a:gdLst>
                  <a:gd name="connisteX0" fmla="*/ 144638 w 144638"/>
                  <a:gd name="connsiteY0" fmla="*/ 1843 h 159958"/>
                  <a:gd name="connisteX1" fmla="*/ 75423 w 144638"/>
                  <a:gd name="connsiteY1" fmla="*/ 1843 h 159958"/>
                  <a:gd name="connisteX2" fmla="*/ 6208 w 144638"/>
                  <a:gd name="connsiteY2" fmla="*/ 21528 h 159958"/>
                  <a:gd name="connisteX3" fmla="*/ 6208 w 144638"/>
                  <a:gd name="connsiteY3" fmla="*/ 90743 h 159958"/>
                  <a:gd name="connisteX4" fmla="*/ 6208 w 144638"/>
                  <a:gd name="connsiteY4" fmla="*/ 159958 h 159958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144639" h="159958">
                    <a:moveTo>
                      <a:pt x="144639" y="1843"/>
                    </a:moveTo>
                    <a:cubicBezTo>
                      <a:pt x="131939" y="1208"/>
                      <a:pt x="103364" y="-1967"/>
                      <a:pt x="75424" y="1843"/>
                    </a:cubicBezTo>
                    <a:cubicBezTo>
                      <a:pt x="47484" y="5653"/>
                      <a:pt x="20179" y="3748"/>
                      <a:pt x="6209" y="21528"/>
                    </a:cubicBezTo>
                    <a:cubicBezTo>
                      <a:pt x="-7761" y="39308"/>
                      <a:pt x="6209" y="62803"/>
                      <a:pt x="6209" y="90743"/>
                    </a:cubicBezTo>
                    <a:cubicBezTo>
                      <a:pt x="6209" y="118683"/>
                      <a:pt x="6209" y="147258"/>
                      <a:pt x="6209" y="15995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5" name="任意多边形 84"/>
              <p:cNvSpPr/>
              <p:nvPr/>
            </p:nvSpPr>
            <p:spPr>
              <a:xfrm rot="16200000">
                <a:off x="12457" y="4433"/>
                <a:ext cx="228" cy="252"/>
              </a:xfrm>
              <a:custGeom>
                <a:avLst/>
                <a:gdLst>
                  <a:gd name="connisteX0" fmla="*/ 144638 w 144638"/>
                  <a:gd name="connsiteY0" fmla="*/ 1843 h 159958"/>
                  <a:gd name="connisteX1" fmla="*/ 75423 w 144638"/>
                  <a:gd name="connsiteY1" fmla="*/ 1843 h 159958"/>
                  <a:gd name="connisteX2" fmla="*/ 6208 w 144638"/>
                  <a:gd name="connsiteY2" fmla="*/ 21528 h 159958"/>
                  <a:gd name="connisteX3" fmla="*/ 6208 w 144638"/>
                  <a:gd name="connsiteY3" fmla="*/ 90743 h 159958"/>
                  <a:gd name="connisteX4" fmla="*/ 6208 w 144638"/>
                  <a:gd name="connsiteY4" fmla="*/ 159958 h 159958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144639" h="159958">
                    <a:moveTo>
                      <a:pt x="144639" y="1843"/>
                    </a:moveTo>
                    <a:cubicBezTo>
                      <a:pt x="131939" y="1208"/>
                      <a:pt x="103364" y="-1967"/>
                      <a:pt x="75424" y="1843"/>
                    </a:cubicBezTo>
                    <a:cubicBezTo>
                      <a:pt x="47484" y="5653"/>
                      <a:pt x="20179" y="3748"/>
                      <a:pt x="6209" y="21528"/>
                    </a:cubicBezTo>
                    <a:cubicBezTo>
                      <a:pt x="-7761" y="39308"/>
                      <a:pt x="6209" y="62803"/>
                      <a:pt x="6209" y="90743"/>
                    </a:cubicBezTo>
                    <a:cubicBezTo>
                      <a:pt x="6209" y="118683"/>
                      <a:pt x="6209" y="147258"/>
                      <a:pt x="6209" y="15995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pic>
        <p:nvPicPr>
          <p:cNvPr id="86" name="图片 85"/>
          <p:cNvPicPr>
            <a:picLocks noChangeAspect="1"/>
          </p:cNvPicPr>
          <p:nvPr/>
        </p:nvPicPr>
        <p:blipFill>
          <a:blip r:embed="rId4" cstate="print"/>
          <a:srcRect r="73997" b="2282"/>
          <a:stretch>
            <a:fillRect/>
          </a:stretch>
        </p:blipFill>
        <p:spPr>
          <a:xfrm>
            <a:off x="5242813" y="1946332"/>
            <a:ext cx="654685" cy="734060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5" cstate="print"/>
          <a:srcRect r="72708" b="-3685"/>
          <a:stretch>
            <a:fillRect/>
          </a:stretch>
        </p:blipFill>
        <p:spPr>
          <a:xfrm>
            <a:off x="5241543" y="2788977"/>
            <a:ext cx="689610" cy="695325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6" cstate="print"/>
          <a:srcRect r="77822" b="2944"/>
          <a:stretch>
            <a:fillRect/>
          </a:stretch>
        </p:blipFill>
        <p:spPr>
          <a:xfrm>
            <a:off x="5241543" y="3533832"/>
            <a:ext cx="655320" cy="70040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58688" y="5130063"/>
            <a:ext cx="556736" cy="192881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8" cstate="print"/>
          <a:srcRect r="73311" b="210"/>
          <a:stretch>
            <a:fillRect/>
          </a:stretch>
        </p:blipFill>
        <p:spPr>
          <a:xfrm>
            <a:off x="5258688" y="4318057"/>
            <a:ext cx="654685" cy="603885"/>
          </a:xfrm>
          <a:prstGeom prst="rect">
            <a:avLst/>
          </a:prstGeom>
        </p:spPr>
      </p:pic>
      <p:pic>
        <p:nvPicPr>
          <p:cNvPr id="91" name="图片 90">
            <a:hlinkClick r:id="rId9" action="ppaction://hlinkfile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29099" y="4274155"/>
            <a:ext cx="1420495" cy="603885"/>
          </a:xfrm>
          <a:prstGeom prst="rect">
            <a:avLst/>
          </a:prstGeom>
        </p:spPr>
      </p:pic>
      <p:sp>
        <p:nvSpPr>
          <p:cNvPr id="92" name="文本框 91">
            <a:hlinkClick r:id="rId11" action="ppaction://hlinkfile"/>
          </p:cNvPr>
          <p:cNvSpPr txBox="1"/>
          <p:nvPr/>
        </p:nvSpPr>
        <p:spPr>
          <a:xfrm>
            <a:off x="555085" y="5501810"/>
            <a:ext cx="8086090" cy="1198880"/>
          </a:xfrm>
          <a:prstGeom prst="rect">
            <a:avLst/>
          </a:prstGeom>
          <a:solidFill>
            <a:srgbClr val="62C5DC">
              <a:alpha val="69000"/>
            </a:srgb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ea typeface="楷体_GB2312" panose="02010609030101010101" pitchFamily="49" charset="-122"/>
              </a:rPr>
              <a:t>运行程序“人脸注册.py”</a:t>
            </a: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ea typeface="楷体_GB2312" panose="02010609030101010101" pitchFamily="49" charset="-122"/>
              </a:rPr>
              <a:t>根据提示注册人脸</a:t>
            </a:r>
          </a:p>
        </p:txBody>
      </p:sp>
      <p:sp>
        <p:nvSpPr>
          <p:cNvPr id="21" name="矩形 20"/>
          <p:cNvSpPr/>
          <p:nvPr/>
        </p:nvSpPr>
        <p:spPr>
          <a:xfrm>
            <a:off x="201493" y="255161"/>
            <a:ext cx="945322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4.2.1 人工智能平台中的智能工具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2309868" y="2302385"/>
            <a:ext cx="2216785" cy="1718945"/>
            <a:chOff x="8281" y="2679"/>
            <a:chExt cx="3216" cy="2488"/>
          </a:xfrm>
        </p:grpSpPr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1" y="2679"/>
              <a:ext cx="3216" cy="2489"/>
            </a:xfrm>
            <a:prstGeom prst="rect">
              <a:avLst/>
            </a:prstGeom>
          </p:spPr>
        </p:pic>
        <p:grpSp>
          <p:nvGrpSpPr>
            <p:cNvPr id="81" name="组合 80"/>
            <p:cNvGrpSpPr/>
            <p:nvPr/>
          </p:nvGrpSpPr>
          <p:grpSpPr>
            <a:xfrm>
              <a:off x="8965" y="3211"/>
              <a:ext cx="1569" cy="1458"/>
              <a:chOff x="12391" y="3227"/>
              <a:chExt cx="1569" cy="1458"/>
            </a:xfrm>
          </p:grpSpPr>
          <p:sp>
            <p:nvSpPr>
              <p:cNvPr id="82" name="任意多边形 81"/>
              <p:cNvSpPr/>
              <p:nvPr/>
            </p:nvSpPr>
            <p:spPr>
              <a:xfrm>
                <a:off x="12391" y="3247"/>
                <a:ext cx="228" cy="252"/>
              </a:xfrm>
              <a:custGeom>
                <a:avLst/>
                <a:gdLst>
                  <a:gd name="connisteX0" fmla="*/ 144638 w 144638"/>
                  <a:gd name="connsiteY0" fmla="*/ 1843 h 159958"/>
                  <a:gd name="connisteX1" fmla="*/ 75423 w 144638"/>
                  <a:gd name="connsiteY1" fmla="*/ 1843 h 159958"/>
                  <a:gd name="connisteX2" fmla="*/ 6208 w 144638"/>
                  <a:gd name="connsiteY2" fmla="*/ 21528 h 159958"/>
                  <a:gd name="connisteX3" fmla="*/ 6208 w 144638"/>
                  <a:gd name="connsiteY3" fmla="*/ 90743 h 159958"/>
                  <a:gd name="connisteX4" fmla="*/ 6208 w 144638"/>
                  <a:gd name="connsiteY4" fmla="*/ 159958 h 159958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144639" h="159958">
                    <a:moveTo>
                      <a:pt x="144639" y="1843"/>
                    </a:moveTo>
                    <a:cubicBezTo>
                      <a:pt x="131939" y="1208"/>
                      <a:pt x="103364" y="-1967"/>
                      <a:pt x="75424" y="1843"/>
                    </a:cubicBezTo>
                    <a:cubicBezTo>
                      <a:pt x="47484" y="5653"/>
                      <a:pt x="20179" y="3748"/>
                      <a:pt x="6209" y="21528"/>
                    </a:cubicBezTo>
                    <a:cubicBezTo>
                      <a:pt x="-7761" y="39308"/>
                      <a:pt x="6209" y="62803"/>
                      <a:pt x="6209" y="90743"/>
                    </a:cubicBezTo>
                    <a:cubicBezTo>
                      <a:pt x="6209" y="118683"/>
                      <a:pt x="6209" y="147258"/>
                      <a:pt x="6209" y="15995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3" name="任意多边形 82"/>
              <p:cNvSpPr/>
              <p:nvPr/>
            </p:nvSpPr>
            <p:spPr>
              <a:xfrm rot="5400000">
                <a:off x="13702" y="3215"/>
                <a:ext cx="228" cy="252"/>
              </a:xfrm>
              <a:custGeom>
                <a:avLst/>
                <a:gdLst>
                  <a:gd name="connisteX0" fmla="*/ 144638 w 144638"/>
                  <a:gd name="connsiteY0" fmla="*/ 1843 h 159958"/>
                  <a:gd name="connisteX1" fmla="*/ 75423 w 144638"/>
                  <a:gd name="connsiteY1" fmla="*/ 1843 h 159958"/>
                  <a:gd name="connisteX2" fmla="*/ 6208 w 144638"/>
                  <a:gd name="connsiteY2" fmla="*/ 21528 h 159958"/>
                  <a:gd name="connisteX3" fmla="*/ 6208 w 144638"/>
                  <a:gd name="connsiteY3" fmla="*/ 90743 h 159958"/>
                  <a:gd name="connisteX4" fmla="*/ 6208 w 144638"/>
                  <a:gd name="connsiteY4" fmla="*/ 159958 h 159958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144639" h="159958">
                    <a:moveTo>
                      <a:pt x="144639" y="1843"/>
                    </a:moveTo>
                    <a:cubicBezTo>
                      <a:pt x="131939" y="1208"/>
                      <a:pt x="103364" y="-1967"/>
                      <a:pt x="75424" y="1843"/>
                    </a:cubicBezTo>
                    <a:cubicBezTo>
                      <a:pt x="47484" y="5653"/>
                      <a:pt x="20179" y="3748"/>
                      <a:pt x="6209" y="21528"/>
                    </a:cubicBezTo>
                    <a:cubicBezTo>
                      <a:pt x="-7761" y="39308"/>
                      <a:pt x="6209" y="62803"/>
                      <a:pt x="6209" y="90743"/>
                    </a:cubicBezTo>
                    <a:cubicBezTo>
                      <a:pt x="6209" y="118683"/>
                      <a:pt x="6209" y="147258"/>
                      <a:pt x="6209" y="15995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4" name="任意多边形 83"/>
              <p:cNvSpPr/>
              <p:nvPr/>
            </p:nvSpPr>
            <p:spPr>
              <a:xfrm rot="10980000">
                <a:off x="13732" y="4433"/>
                <a:ext cx="228" cy="252"/>
              </a:xfrm>
              <a:custGeom>
                <a:avLst/>
                <a:gdLst>
                  <a:gd name="connisteX0" fmla="*/ 144638 w 144638"/>
                  <a:gd name="connsiteY0" fmla="*/ 1843 h 159958"/>
                  <a:gd name="connisteX1" fmla="*/ 75423 w 144638"/>
                  <a:gd name="connsiteY1" fmla="*/ 1843 h 159958"/>
                  <a:gd name="connisteX2" fmla="*/ 6208 w 144638"/>
                  <a:gd name="connsiteY2" fmla="*/ 21528 h 159958"/>
                  <a:gd name="connisteX3" fmla="*/ 6208 w 144638"/>
                  <a:gd name="connsiteY3" fmla="*/ 90743 h 159958"/>
                  <a:gd name="connisteX4" fmla="*/ 6208 w 144638"/>
                  <a:gd name="connsiteY4" fmla="*/ 159958 h 159958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144639" h="159958">
                    <a:moveTo>
                      <a:pt x="144639" y="1843"/>
                    </a:moveTo>
                    <a:cubicBezTo>
                      <a:pt x="131939" y="1208"/>
                      <a:pt x="103364" y="-1967"/>
                      <a:pt x="75424" y="1843"/>
                    </a:cubicBezTo>
                    <a:cubicBezTo>
                      <a:pt x="47484" y="5653"/>
                      <a:pt x="20179" y="3748"/>
                      <a:pt x="6209" y="21528"/>
                    </a:cubicBezTo>
                    <a:cubicBezTo>
                      <a:pt x="-7761" y="39308"/>
                      <a:pt x="6209" y="62803"/>
                      <a:pt x="6209" y="90743"/>
                    </a:cubicBezTo>
                    <a:cubicBezTo>
                      <a:pt x="6209" y="118683"/>
                      <a:pt x="6209" y="147258"/>
                      <a:pt x="6209" y="15995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5" name="任意多边形 84"/>
              <p:cNvSpPr/>
              <p:nvPr/>
            </p:nvSpPr>
            <p:spPr>
              <a:xfrm rot="16200000">
                <a:off x="12457" y="4433"/>
                <a:ext cx="228" cy="252"/>
              </a:xfrm>
              <a:custGeom>
                <a:avLst/>
                <a:gdLst>
                  <a:gd name="connisteX0" fmla="*/ 144638 w 144638"/>
                  <a:gd name="connsiteY0" fmla="*/ 1843 h 159958"/>
                  <a:gd name="connisteX1" fmla="*/ 75423 w 144638"/>
                  <a:gd name="connsiteY1" fmla="*/ 1843 h 159958"/>
                  <a:gd name="connisteX2" fmla="*/ 6208 w 144638"/>
                  <a:gd name="connsiteY2" fmla="*/ 21528 h 159958"/>
                  <a:gd name="connisteX3" fmla="*/ 6208 w 144638"/>
                  <a:gd name="connsiteY3" fmla="*/ 90743 h 159958"/>
                  <a:gd name="connisteX4" fmla="*/ 6208 w 144638"/>
                  <a:gd name="connsiteY4" fmla="*/ 159958 h 159958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144639" h="159958">
                    <a:moveTo>
                      <a:pt x="144639" y="1843"/>
                    </a:moveTo>
                    <a:cubicBezTo>
                      <a:pt x="131939" y="1208"/>
                      <a:pt x="103364" y="-1967"/>
                      <a:pt x="75424" y="1843"/>
                    </a:cubicBezTo>
                    <a:cubicBezTo>
                      <a:pt x="47484" y="5653"/>
                      <a:pt x="20179" y="3748"/>
                      <a:pt x="6209" y="21528"/>
                    </a:cubicBezTo>
                    <a:cubicBezTo>
                      <a:pt x="-7761" y="39308"/>
                      <a:pt x="6209" y="62803"/>
                      <a:pt x="6209" y="90743"/>
                    </a:cubicBezTo>
                    <a:cubicBezTo>
                      <a:pt x="6209" y="118683"/>
                      <a:pt x="6209" y="147258"/>
                      <a:pt x="6209" y="15995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pic>
        <p:nvPicPr>
          <p:cNvPr id="86" name="图片 85"/>
          <p:cNvPicPr>
            <a:picLocks noChangeAspect="1"/>
          </p:cNvPicPr>
          <p:nvPr/>
        </p:nvPicPr>
        <p:blipFill>
          <a:blip r:embed="rId4" cstate="print"/>
          <a:srcRect r="73997" b="2282"/>
          <a:stretch>
            <a:fillRect/>
          </a:stretch>
        </p:blipFill>
        <p:spPr>
          <a:xfrm>
            <a:off x="5242813" y="1946332"/>
            <a:ext cx="654685" cy="734060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5" cstate="print"/>
          <a:srcRect r="72708" b="-3685"/>
          <a:stretch>
            <a:fillRect/>
          </a:stretch>
        </p:blipFill>
        <p:spPr>
          <a:xfrm>
            <a:off x="5241543" y="2788977"/>
            <a:ext cx="689610" cy="695325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6" cstate="print"/>
          <a:srcRect r="77822" b="2944"/>
          <a:stretch>
            <a:fillRect/>
          </a:stretch>
        </p:blipFill>
        <p:spPr>
          <a:xfrm>
            <a:off x="5241543" y="3533832"/>
            <a:ext cx="655320" cy="70040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58688" y="5130063"/>
            <a:ext cx="556736" cy="192881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8" cstate="print"/>
          <a:srcRect r="73311" b="210"/>
          <a:stretch>
            <a:fillRect/>
          </a:stretch>
        </p:blipFill>
        <p:spPr>
          <a:xfrm>
            <a:off x="5258688" y="4318057"/>
            <a:ext cx="654685" cy="603885"/>
          </a:xfrm>
          <a:prstGeom prst="rect">
            <a:avLst/>
          </a:prstGeom>
        </p:spPr>
      </p:pic>
      <p:pic>
        <p:nvPicPr>
          <p:cNvPr id="91" name="图片 90">
            <a:hlinkClick r:id="rId9" action="ppaction://hlinkfile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29099" y="4274155"/>
            <a:ext cx="1420495" cy="603885"/>
          </a:xfrm>
          <a:prstGeom prst="rect">
            <a:avLst/>
          </a:prstGeom>
        </p:spPr>
      </p:pic>
      <p:sp>
        <p:nvSpPr>
          <p:cNvPr id="92" name="文本框 91">
            <a:hlinkClick r:id="rId11" action="ppaction://hlinkfile"/>
          </p:cNvPr>
          <p:cNvSpPr txBox="1"/>
          <p:nvPr/>
        </p:nvSpPr>
        <p:spPr>
          <a:xfrm>
            <a:off x="555085" y="5501810"/>
            <a:ext cx="8086090" cy="1198880"/>
          </a:xfrm>
          <a:prstGeom prst="rect">
            <a:avLst/>
          </a:prstGeom>
          <a:solidFill>
            <a:srgbClr val="62C5DC">
              <a:alpha val="69000"/>
            </a:srgb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ea typeface="楷体_GB2312" panose="02010609030101010101" pitchFamily="49" charset="-122"/>
              </a:rPr>
              <a:t>运行程序“人脸搜索.py”</a:t>
            </a: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ea typeface="楷体_GB2312" panose="02010609030101010101" pitchFamily="49" charset="-122"/>
              </a:rPr>
              <a:t>搜索人脸图片</a:t>
            </a:r>
          </a:p>
        </p:txBody>
      </p:sp>
      <p:sp>
        <p:nvSpPr>
          <p:cNvPr id="21" name="PA_库_文本框 5"/>
          <p:cNvSpPr txBox="1"/>
          <p:nvPr>
            <p:custDataLst>
              <p:tags r:id="rId1"/>
            </p:custDataLst>
          </p:nvPr>
        </p:nvSpPr>
        <p:spPr>
          <a:xfrm>
            <a:off x="3676747" y="1257286"/>
            <a:ext cx="2331325" cy="58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 kern="0">
                <a:solidFill>
                  <a:srgbClr val="466E8C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zh-CN" altLang="en-US" dirty="0"/>
              <a:t>人脸搜索</a:t>
            </a:r>
          </a:p>
        </p:txBody>
      </p:sp>
      <p:sp>
        <p:nvSpPr>
          <p:cNvPr id="22" name="矩形 21"/>
          <p:cNvSpPr/>
          <p:nvPr/>
        </p:nvSpPr>
        <p:spPr>
          <a:xfrm>
            <a:off x="201493" y="255161"/>
            <a:ext cx="945322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4.2.1 人工智能平台中的智能工具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PA_库_文本框 5"/>
          <p:cNvSpPr txBox="1"/>
          <p:nvPr>
            <p:custDataLst>
              <p:tags r:id="rId1"/>
            </p:custDataLst>
          </p:nvPr>
        </p:nvSpPr>
        <p:spPr>
          <a:xfrm>
            <a:off x="2653434" y="1108123"/>
            <a:ext cx="4289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 kern="0">
                <a:solidFill>
                  <a:srgbClr val="466E8C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zh-CN" altLang="en-US" dirty="0"/>
              <a:t>人脸关键点检测体验</a:t>
            </a:r>
          </a:p>
        </p:txBody>
      </p:sp>
      <p:sp>
        <p:nvSpPr>
          <p:cNvPr id="24" name="文本框 23">
            <a:hlinkClick r:id="rId3" action="ppaction://hlinkfile"/>
          </p:cNvPr>
          <p:cNvSpPr txBox="1"/>
          <p:nvPr/>
        </p:nvSpPr>
        <p:spPr>
          <a:xfrm>
            <a:off x="1877991" y="4641838"/>
            <a:ext cx="5841986" cy="1198880"/>
          </a:xfrm>
          <a:prstGeom prst="rect">
            <a:avLst/>
          </a:prstGeom>
          <a:solidFill>
            <a:srgbClr val="62C5DC">
              <a:alpha val="69000"/>
            </a:srgb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 b="1">
                <a:ea typeface="楷体_GB2312" panose="02010609030101010101" pitchFamily="49" charset="-122"/>
              </a:defRPr>
            </a:lvl1pPr>
          </a:lstStyle>
          <a:p>
            <a:r>
              <a:rPr lang="zh-CN" altLang="en-US" dirty="0"/>
              <a:t>运行程序“人脸关键点检测.py”</a:t>
            </a:r>
          </a:p>
          <a:p>
            <a:r>
              <a:rPr lang="zh-CN" altLang="en-US" dirty="0"/>
              <a:t>观察自己的关键点</a:t>
            </a:r>
          </a:p>
        </p:txBody>
      </p:sp>
      <p:sp>
        <p:nvSpPr>
          <p:cNvPr id="8" name="矩形 7"/>
          <p:cNvSpPr/>
          <p:nvPr/>
        </p:nvSpPr>
        <p:spPr>
          <a:xfrm>
            <a:off x="201493" y="255161"/>
            <a:ext cx="945322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4.2.1 人工智能平台中的智能工具 </a:t>
            </a:r>
          </a:p>
        </p:txBody>
      </p:sp>
      <p:grpSp>
        <p:nvGrpSpPr>
          <p:cNvPr id="165" name="组合 164"/>
          <p:cNvGrpSpPr/>
          <p:nvPr/>
        </p:nvGrpSpPr>
        <p:grpSpPr>
          <a:xfrm>
            <a:off x="3548606" y="2139950"/>
            <a:ext cx="2300751" cy="1861820"/>
            <a:chOff x="14921" y="2987"/>
            <a:chExt cx="2076" cy="1680"/>
          </a:xfrm>
        </p:grpSpPr>
        <p:grpSp>
          <p:nvGrpSpPr>
            <p:cNvPr id="166" name="组合 165"/>
            <p:cNvGrpSpPr/>
            <p:nvPr/>
          </p:nvGrpSpPr>
          <p:grpSpPr>
            <a:xfrm>
              <a:off x="14921" y="2987"/>
              <a:ext cx="2076" cy="1680"/>
              <a:chOff x="14921" y="4803"/>
              <a:chExt cx="2076" cy="1680"/>
            </a:xfrm>
          </p:grpSpPr>
          <p:pic>
            <p:nvPicPr>
              <p:cNvPr id="184" name="图片 18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921" y="4803"/>
                <a:ext cx="2076" cy="1680"/>
              </a:xfrm>
              <a:prstGeom prst="rect">
                <a:avLst/>
              </a:prstGeom>
            </p:spPr>
          </p:pic>
          <p:cxnSp>
            <p:nvCxnSpPr>
              <p:cNvPr id="185" name="肘形连接符 184"/>
              <p:cNvCxnSpPr/>
              <p:nvPr/>
            </p:nvCxnSpPr>
            <p:spPr>
              <a:xfrm rot="10800000" flipV="1">
                <a:off x="15105" y="5091"/>
                <a:ext cx="141" cy="129"/>
              </a:xfrm>
              <a:prstGeom prst="bentConnector3">
                <a:avLst>
                  <a:gd name="adj1" fmla="val 96453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肘形连接符 185"/>
              <p:cNvCxnSpPr/>
              <p:nvPr/>
            </p:nvCxnSpPr>
            <p:spPr>
              <a:xfrm rot="5400000" flipV="1">
                <a:off x="16663" y="5098"/>
                <a:ext cx="136" cy="124"/>
              </a:xfrm>
              <a:prstGeom prst="bentConnector3">
                <a:avLst>
                  <a:gd name="adj1" fmla="val 4411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肘形连接符 186"/>
              <p:cNvCxnSpPr/>
              <p:nvPr/>
            </p:nvCxnSpPr>
            <p:spPr>
              <a:xfrm rot="5400000">
                <a:off x="16658" y="6086"/>
                <a:ext cx="150" cy="129"/>
              </a:xfrm>
              <a:prstGeom prst="bentConnector3">
                <a:avLst>
                  <a:gd name="adj1" fmla="val 90333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肘形连接符 187"/>
              <p:cNvCxnSpPr/>
              <p:nvPr/>
            </p:nvCxnSpPr>
            <p:spPr>
              <a:xfrm>
                <a:off x="15103" y="6082"/>
                <a:ext cx="146" cy="129"/>
              </a:xfrm>
              <a:prstGeom prst="bentConnector3">
                <a:avLst>
                  <a:gd name="adj1" fmla="val 5479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组合 166"/>
            <p:cNvGrpSpPr/>
            <p:nvPr/>
          </p:nvGrpSpPr>
          <p:grpSpPr>
            <a:xfrm>
              <a:off x="15419" y="3348"/>
              <a:ext cx="1112" cy="1143"/>
              <a:chOff x="15419" y="4970"/>
              <a:chExt cx="1112" cy="1143"/>
            </a:xfrm>
          </p:grpSpPr>
          <p:sp>
            <p:nvSpPr>
              <p:cNvPr id="168" name="椭圆 167"/>
              <p:cNvSpPr/>
              <p:nvPr/>
            </p:nvSpPr>
            <p:spPr>
              <a:xfrm>
                <a:off x="15428" y="4970"/>
                <a:ext cx="119" cy="1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  <p:sp>
            <p:nvSpPr>
              <p:cNvPr id="169" name="椭圆 168"/>
              <p:cNvSpPr/>
              <p:nvPr/>
            </p:nvSpPr>
            <p:spPr>
              <a:xfrm>
                <a:off x="15694" y="5008"/>
                <a:ext cx="119" cy="1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  <p:sp>
            <p:nvSpPr>
              <p:cNvPr id="170" name="椭圆 169"/>
              <p:cNvSpPr/>
              <p:nvPr/>
            </p:nvSpPr>
            <p:spPr>
              <a:xfrm>
                <a:off x="15898" y="5014"/>
                <a:ext cx="119" cy="1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  <p:sp>
            <p:nvSpPr>
              <p:cNvPr id="171" name="椭圆 170"/>
              <p:cNvSpPr/>
              <p:nvPr/>
            </p:nvSpPr>
            <p:spPr>
              <a:xfrm>
                <a:off x="16118" y="5008"/>
                <a:ext cx="119" cy="1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  <p:sp>
            <p:nvSpPr>
              <p:cNvPr id="172" name="椭圆 171"/>
              <p:cNvSpPr/>
              <p:nvPr/>
            </p:nvSpPr>
            <p:spPr>
              <a:xfrm>
                <a:off x="16378" y="4970"/>
                <a:ext cx="119" cy="1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  <p:sp>
            <p:nvSpPr>
              <p:cNvPr id="173" name="椭圆 172"/>
              <p:cNvSpPr/>
              <p:nvPr/>
            </p:nvSpPr>
            <p:spPr>
              <a:xfrm>
                <a:off x="16300" y="5177"/>
                <a:ext cx="119" cy="1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  <p:sp>
            <p:nvSpPr>
              <p:cNvPr id="174" name="椭圆 173"/>
              <p:cNvSpPr/>
              <p:nvPr/>
            </p:nvSpPr>
            <p:spPr>
              <a:xfrm>
                <a:off x="15898" y="5177"/>
                <a:ext cx="119" cy="1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  <p:sp>
            <p:nvSpPr>
              <p:cNvPr id="175" name="椭圆 174"/>
              <p:cNvSpPr/>
              <p:nvPr/>
            </p:nvSpPr>
            <p:spPr>
              <a:xfrm>
                <a:off x="15523" y="5177"/>
                <a:ext cx="119" cy="1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  <p:sp>
            <p:nvSpPr>
              <p:cNvPr id="176" name="椭圆 175"/>
              <p:cNvSpPr/>
              <p:nvPr/>
            </p:nvSpPr>
            <p:spPr>
              <a:xfrm>
                <a:off x="15419" y="5599"/>
                <a:ext cx="119" cy="1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  <p:sp>
            <p:nvSpPr>
              <p:cNvPr id="177" name="椭圆 176"/>
              <p:cNvSpPr/>
              <p:nvPr/>
            </p:nvSpPr>
            <p:spPr>
              <a:xfrm>
                <a:off x="15724" y="5599"/>
                <a:ext cx="119" cy="1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  <p:sp>
            <p:nvSpPr>
              <p:cNvPr id="178" name="椭圆 177"/>
              <p:cNvSpPr/>
              <p:nvPr/>
            </p:nvSpPr>
            <p:spPr>
              <a:xfrm>
                <a:off x="15901" y="5681"/>
                <a:ext cx="119" cy="1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  <p:sp>
            <p:nvSpPr>
              <p:cNvPr id="179" name="椭圆 178"/>
              <p:cNvSpPr/>
              <p:nvPr/>
            </p:nvSpPr>
            <p:spPr>
              <a:xfrm>
                <a:off x="16069" y="5596"/>
                <a:ext cx="119" cy="1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16413" y="5596"/>
                <a:ext cx="119" cy="1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  <p:sp>
            <p:nvSpPr>
              <p:cNvPr id="181" name="椭圆 180"/>
              <p:cNvSpPr/>
              <p:nvPr/>
            </p:nvSpPr>
            <p:spPr>
              <a:xfrm>
                <a:off x="16210" y="5836"/>
                <a:ext cx="119" cy="1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  <p:sp>
            <p:nvSpPr>
              <p:cNvPr id="182" name="椭圆 181"/>
              <p:cNvSpPr/>
              <p:nvPr/>
            </p:nvSpPr>
            <p:spPr>
              <a:xfrm>
                <a:off x="15898" y="5995"/>
                <a:ext cx="119" cy="1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  <p:sp>
            <p:nvSpPr>
              <p:cNvPr id="183" name="椭圆 182"/>
              <p:cNvSpPr/>
              <p:nvPr/>
            </p:nvSpPr>
            <p:spPr>
              <a:xfrm>
                <a:off x="15605" y="5836"/>
                <a:ext cx="119" cy="1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086860" y="2540000"/>
            <a:ext cx="1232535" cy="1266825"/>
            <a:chOff x="15419" y="4970"/>
            <a:chExt cx="1112" cy="1143"/>
          </a:xfrm>
        </p:grpSpPr>
        <p:sp>
          <p:nvSpPr>
            <p:cNvPr id="3" name="椭圆 2"/>
            <p:cNvSpPr/>
            <p:nvPr/>
          </p:nvSpPr>
          <p:spPr>
            <a:xfrm>
              <a:off x="15428" y="4970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楷体_GB2312" panose="02010609030101010101" pitchFamily="49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5694" y="5008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楷体_GB2312" panose="02010609030101010101" pitchFamily="49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5898" y="5014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楷体_GB2312" panose="02010609030101010101" pitchFamily="49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6118" y="5008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楷体_GB2312" panose="02010609030101010101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6378" y="4970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楷体_GB2312" panose="02010609030101010101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6300" y="5177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楷体_GB2312" panose="02010609030101010101" pitchFamily="49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898" y="5177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楷体_GB2312" panose="02010609030101010101" pitchFamily="49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5523" y="5177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楷体_GB2312" panose="02010609030101010101" pitchFamily="49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5419" y="5599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楷体_GB2312" panose="02010609030101010101" pitchFamily="49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5724" y="5599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楷体_GB2312" panose="02010609030101010101" pitchFamily="49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5901" y="5681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楷体_GB2312" panose="02010609030101010101" pitchFamily="49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6069" y="5596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楷体_GB2312" panose="02010609030101010101" pitchFamily="49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6413" y="5596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楷体_GB2312" panose="02010609030101010101" pitchFamily="49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6210" y="5836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楷体_GB2312" panose="02010609030101010101" pitchFamily="49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5898" y="5995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楷体_GB2312" panose="02010609030101010101" pitchFamily="49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5605" y="5836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ea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PA_库_文本框 5"/>
          <p:cNvSpPr txBox="1"/>
          <p:nvPr>
            <p:custDataLst>
              <p:tags r:id="rId1"/>
            </p:custDataLst>
          </p:nvPr>
        </p:nvSpPr>
        <p:spPr>
          <a:xfrm>
            <a:off x="3281855" y="1216349"/>
            <a:ext cx="2871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 kern="0">
                <a:solidFill>
                  <a:srgbClr val="466E8C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zh-CN" altLang="en-US" dirty="0"/>
              <a:t>人脸比对体验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441065" y="2634615"/>
            <a:ext cx="2255520" cy="1993265"/>
          </a:xfrm>
          <a:prstGeom prst="rect">
            <a:avLst/>
          </a:prstGeom>
          <a:solidFill>
            <a:srgbClr val="62C5DC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2000" b="1" dirty="0">
              <a:solidFill>
                <a:schemeClr val="bg1"/>
              </a:solidFill>
              <a:ea typeface="楷体_GB2312" panose="02010609030101010101" pitchFamily="49" charset="-122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楷体_GB2312" panose="02010609030101010101" pitchFamily="49" charset="-122"/>
              </a:rPr>
              <a:t>如何确定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楷体_GB2312" panose="02010609030101010101" pitchFamily="49" charset="-122"/>
              </a:rPr>
              <a:t>这是同一个人？</a:t>
            </a:r>
          </a:p>
          <a:p>
            <a:pPr algn="ctr">
              <a:lnSpc>
                <a:spcPct val="150000"/>
              </a:lnSpc>
            </a:pPr>
            <a:endParaRPr lang="zh-CN" altLang="en-US" sz="2400" b="1" dirty="0">
              <a:solidFill>
                <a:schemeClr val="bg1"/>
              </a:solidFill>
              <a:ea typeface="楷体_GB2312" panose="02010609030101010101" pitchFamily="49" charset="-122"/>
            </a:endParaRPr>
          </a:p>
        </p:txBody>
      </p:sp>
      <p:sp>
        <p:nvSpPr>
          <p:cNvPr id="15" name="文本框 14">
            <a:hlinkClick r:id="rId3" action="ppaction://hlinkfile"/>
          </p:cNvPr>
          <p:cNvSpPr txBox="1"/>
          <p:nvPr/>
        </p:nvSpPr>
        <p:spPr>
          <a:xfrm>
            <a:off x="698817" y="5390427"/>
            <a:ext cx="7741285" cy="977265"/>
          </a:xfrm>
          <a:prstGeom prst="rect">
            <a:avLst/>
          </a:prstGeom>
          <a:solidFill>
            <a:srgbClr val="62C5DC">
              <a:alpha val="69000"/>
            </a:srgb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 b="1">
                <a:ea typeface="楷体_GB2312" panose="02010609030101010101" pitchFamily="49" charset="-122"/>
              </a:defRPr>
            </a:lvl1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运行程序“人脸比对.py”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匹配两张图片中的人脸</a:t>
            </a:r>
          </a:p>
        </p:txBody>
      </p:sp>
      <p:sp>
        <p:nvSpPr>
          <p:cNvPr id="9" name="矩形 8"/>
          <p:cNvSpPr/>
          <p:nvPr/>
        </p:nvSpPr>
        <p:spPr>
          <a:xfrm>
            <a:off x="201493" y="255161"/>
            <a:ext cx="945322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4.2.1 人工智能平台中的智能工具 </a:t>
            </a:r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4" cstate="print"/>
          <a:srcRect r="72708" b="-3685"/>
          <a:stretch>
            <a:fillRect/>
          </a:stretch>
        </p:blipFill>
        <p:spPr>
          <a:xfrm>
            <a:off x="2988563" y="2201602"/>
            <a:ext cx="892603" cy="900000"/>
          </a:xfrm>
          <a:prstGeom prst="rect">
            <a:avLst/>
          </a:prstGeom>
          <a:effectLst>
            <a:outerShdw blurRad="88900" dist="5461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5" cstate="print"/>
          <a:srcRect r="77822" b="2944"/>
          <a:stretch>
            <a:fillRect/>
          </a:stretch>
        </p:blipFill>
        <p:spPr>
          <a:xfrm>
            <a:off x="5266308" y="4177722"/>
            <a:ext cx="842067" cy="900000"/>
          </a:xfrm>
          <a:prstGeom prst="rect">
            <a:avLst/>
          </a:prstGeom>
          <a:effectLst>
            <a:outerShdw blurRad="88900" dist="5461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998</Words>
  <Application>Microsoft Office PowerPoint</Application>
  <PresentationFormat>全屏显示(4:3)</PresentationFormat>
  <Paragraphs>130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Bauhaus 93</vt:lpstr>
      <vt:lpstr>楷体_GB2312</vt:lpstr>
      <vt:lpstr>华文行楷</vt:lpstr>
      <vt:lpstr>造字工房朗宋（非商用）常规体</vt:lpstr>
      <vt:lpstr>华文彩云</vt:lpstr>
      <vt:lpstr>微软雅黑</vt:lpstr>
      <vt:lpstr>Calibri Light</vt:lpstr>
      <vt:lpstr>造字工房尚雅（非商用）常规体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165</cp:revision>
  <dcterms:created xsi:type="dcterms:W3CDTF">2019-04-15T01:46:00Z</dcterms:created>
  <dcterms:modified xsi:type="dcterms:W3CDTF">2019-08-29T09:38:09Z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