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68" r:id="rId2"/>
    <p:sldId id="271" r:id="rId3"/>
    <p:sldId id="269" r:id="rId4"/>
    <p:sldId id="270" r:id="rId5"/>
    <p:sldId id="264" r:id="rId6"/>
    <p:sldId id="265" r:id="rId7"/>
    <p:sldId id="266" r:id="rId8"/>
    <p:sldId id="263" r:id="rId9"/>
  </p:sldIdLst>
  <p:sldSz cx="9144000" cy="6858000" type="screen4x3"/>
  <p:notesSz cx="6858000" cy="9144000"/>
  <p:embeddedFontLst>
    <p:embeddedFont>
      <p:font typeface="微软雅黑" panose="020B0503020204020204" pitchFamily="34" charset="-122"/>
      <p:regular r:id="rId11"/>
      <p:bold r:id="rId12"/>
    </p:embeddedFont>
    <p:embeddedFont>
      <p:font typeface="Calibri Light" panose="020F0302020204030204" pitchFamily="34" charset="0"/>
      <p:regular r:id="rId13"/>
      <p:italic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</p:embeddedFontLst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C5DC"/>
    <a:srgbClr val="466E8C"/>
    <a:srgbClr val="7BA9CA"/>
    <a:srgbClr val="F2F2F2"/>
    <a:srgbClr val="508EFF"/>
    <a:srgbClr val="BB9F7A"/>
    <a:srgbClr val="649788"/>
    <a:srgbClr val="1F4E79"/>
    <a:srgbClr val="2683C6"/>
    <a:srgbClr val="043B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1" autoAdjust="0"/>
    <p:restoredTop sz="96318" autoAdjust="0"/>
  </p:normalViewPr>
  <p:slideViewPr>
    <p:cSldViewPr snapToGrid="0" showGuides="1">
      <p:cViewPr>
        <p:scale>
          <a:sx n="100" d="100"/>
          <a:sy n="100" d="100"/>
        </p:scale>
        <p:origin x="-1140" y="-144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713160-C854-4C5D-BE71-81B558B8483F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A2FEA-6412-488D-BE65-011F74FA7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033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A2FEA-6412-488D-BE65-011F74FA7FE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-122464" y="5743939"/>
            <a:ext cx="1538459" cy="1455746"/>
          </a:xfrm>
          <a:prstGeom prst="rect">
            <a:avLst/>
          </a:prstGeom>
          <a:blipFill>
            <a:blip r:embed="rId2" cstate="print">
              <a:alphaModFix amt="8000"/>
              <a:lum bright="70000" contrast="-7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图片5 - 副本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813550" y="4735195"/>
            <a:ext cx="2674620" cy="25120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 descr="图片5 - 副本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13550" y="4735195"/>
            <a:ext cx="2674620" cy="25120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10C6A-1790-43CC-A551-D863ABA54688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:\2019人教音像社\信息技术\设计图【待补充】\图片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4315" y="-61612"/>
            <a:ext cx="9401398" cy="696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59" y="6206704"/>
            <a:ext cx="2635423" cy="3126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872" y="6171070"/>
            <a:ext cx="2615134" cy="34829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66675" y="2562225"/>
            <a:ext cx="9334500" cy="1704975"/>
          </a:xfrm>
          <a:prstGeom prst="rect">
            <a:avLst/>
          </a:prstGeom>
          <a:solidFill>
            <a:srgbClr val="62C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95020" y="3060843"/>
            <a:ext cx="63547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000" b="1" kern="0" dirty="0">
                <a:solidFill>
                  <a:prstClr val="white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4.3 人工智能的应用与影响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59" y="6206704"/>
            <a:ext cx="2635423" cy="3126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872" y="6171070"/>
            <a:ext cx="2615134" cy="34829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箭头连接符 10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8"/>
          <p:cNvSpPr txBox="1"/>
          <p:nvPr/>
        </p:nvSpPr>
        <p:spPr>
          <a:xfrm>
            <a:off x="1536614" y="1131956"/>
            <a:ext cx="6807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 kern="0">
                <a:solidFill>
                  <a:srgbClr val="466E8C"/>
                </a:solidFill>
                <a:effectLst/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r>
              <a:rPr lang="zh-CN" altLang="en-US" dirty="0"/>
              <a:t>你所知道的人工智能应用有哪些？</a:t>
            </a:r>
          </a:p>
        </p:txBody>
      </p:sp>
      <p:sp>
        <p:nvSpPr>
          <p:cNvPr id="19" name="标题 1"/>
          <p:cNvSpPr txBox="1"/>
          <p:nvPr/>
        </p:nvSpPr>
        <p:spPr>
          <a:xfrm>
            <a:off x="451255" y="2095135"/>
            <a:ext cx="3892991" cy="576064"/>
          </a:xfrm>
          <a:prstGeom prst="rect">
            <a:avLst/>
          </a:prstGeom>
        </p:spPr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anose="02010609030101010101" pitchFamily="49" charset="-122"/>
                <a:cs typeface="+mj-cs"/>
              </a:rPr>
              <a:t>       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楷体_GB2312" panose="02010609030101010101" pitchFamily="49" charset="-122"/>
                <a:cs typeface="+mj-cs"/>
              </a:rPr>
              <a:t>思考并完成下面的调查表。</a:t>
            </a:r>
          </a:p>
        </p:txBody>
      </p:sp>
      <p:sp>
        <p:nvSpPr>
          <p:cNvPr id="9" name="矩形 8"/>
          <p:cNvSpPr/>
          <p:nvPr/>
        </p:nvSpPr>
        <p:spPr>
          <a:xfrm>
            <a:off x="199982" y="255161"/>
            <a:ext cx="6354728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4.3 人工智能的应用与影响</a:t>
            </a:r>
          </a:p>
        </p:txBody>
      </p:sp>
      <p:graphicFrame>
        <p:nvGraphicFramePr>
          <p:cNvPr id="2" name="表格 1"/>
          <p:cNvGraphicFramePr/>
          <p:nvPr/>
        </p:nvGraphicFramePr>
        <p:xfrm>
          <a:off x="977900" y="3039110"/>
          <a:ext cx="7188200" cy="2955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97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8843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你所了解的人工智能应用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你想让人工智能帮助解决什么问题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7429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" name="标题 1"/>
          <p:cNvSpPr txBox="1"/>
          <p:nvPr/>
        </p:nvSpPr>
        <p:spPr>
          <a:xfrm>
            <a:off x="1221105" y="3601720"/>
            <a:ext cx="2428240" cy="455295"/>
          </a:xfrm>
          <a:prstGeom prst="rect">
            <a:avLst/>
          </a:prstGeom>
        </p:spPr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楷体_GB2312" panose="02010609030101010101" pitchFamily="49" charset="-122"/>
                <a:cs typeface="+mj-cs"/>
              </a:rPr>
              <a:t>考勤、车牌识别等。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箭头连接符 10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47818" y="1204326"/>
            <a:ext cx="5184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 kern="0">
                <a:solidFill>
                  <a:srgbClr val="466E8C"/>
                </a:solidFill>
                <a:effectLst/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r>
              <a:rPr lang="zh-CN" altLang="en-US" dirty="0"/>
              <a:t>人工智能应用分类</a:t>
            </a:r>
          </a:p>
        </p:txBody>
      </p:sp>
      <p:sp>
        <p:nvSpPr>
          <p:cNvPr id="10" name="标题 1"/>
          <p:cNvSpPr txBox="1"/>
          <p:nvPr/>
        </p:nvSpPr>
        <p:spPr>
          <a:xfrm>
            <a:off x="643124" y="2252553"/>
            <a:ext cx="7998051" cy="470452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dirty="0">
                <a:latin typeface="+mj-lt"/>
                <a:ea typeface="楷体_GB2312" panose="02010609030101010101" pitchFamily="49" charset="-122"/>
                <a:cs typeface="+mj-cs"/>
              </a:rPr>
              <a:t>一、分析调查问卷信息，对同学们所知道的人工智能应用进行分类。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anose="02010609030101010101" pitchFamily="49" charset="-122"/>
              <a:cs typeface="+mj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43123" y="3647475"/>
            <a:ext cx="7998051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rgbClr val="00B0F0"/>
                </a:solidFill>
                <a:ea typeface="楷体_GB2312" panose="02010609030101010101" pitchFamily="49" charset="-122"/>
              </a:rPr>
              <a:t>总结：</a:t>
            </a:r>
            <a:r>
              <a:rPr lang="zh-CN" altLang="en-US" sz="2000" b="1" dirty="0">
                <a:ea typeface="楷体_GB2312" panose="02010609030101010101" pitchFamily="49" charset="-122"/>
              </a:rPr>
              <a:t>人工智能技术应用的细分领域：深度学习、计算机视觉、智能机器人、虚拟个人助理、自然语言处理</a:t>
            </a:r>
            <a:r>
              <a:rPr lang="en-US" altLang="zh-CN" sz="2000" b="1" dirty="0">
                <a:ea typeface="楷体_GB2312" panose="02010609030101010101" pitchFamily="49" charset="-122"/>
              </a:rPr>
              <a:t>—</a:t>
            </a:r>
            <a:r>
              <a:rPr lang="zh-CN" altLang="en-US" sz="2000" b="1" dirty="0">
                <a:ea typeface="楷体_GB2312" panose="02010609030101010101" pitchFamily="49" charset="-122"/>
              </a:rPr>
              <a:t>语音识别、自然语言处理</a:t>
            </a:r>
            <a:r>
              <a:rPr lang="en-US" altLang="zh-CN" sz="2000" b="1" dirty="0">
                <a:ea typeface="楷体_GB2312" panose="02010609030101010101" pitchFamily="49" charset="-122"/>
              </a:rPr>
              <a:t>—</a:t>
            </a:r>
            <a:r>
              <a:rPr lang="zh-CN" altLang="en-US" sz="2000" b="1" dirty="0">
                <a:ea typeface="楷体_GB2312" panose="02010609030101010101" pitchFamily="49" charset="-122"/>
              </a:rPr>
              <a:t>通用、实时语音翻译、情境感知计算、手势控制、视觉内容自动识别和推荐引擎等。</a:t>
            </a:r>
          </a:p>
        </p:txBody>
      </p:sp>
      <p:sp>
        <p:nvSpPr>
          <p:cNvPr id="16" name="标题 1"/>
          <p:cNvSpPr txBox="1"/>
          <p:nvPr/>
        </p:nvSpPr>
        <p:spPr>
          <a:xfrm>
            <a:off x="643124" y="2735215"/>
            <a:ext cx="7926334" cy="998721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dirty="0">
                <a:latin typeface="+mj-lt"/>
                <a:ea typeface="楷体_GB2312" panose="02010609030101010101" pitchFamily="49" charset="-122"/>
                <a:cs typeface="+mj-cs"/>
              </a:rPr>
              <a:t>二、阅读教科书，上网查阅资料，再次对人工智能的应用进行了解，分析其工作原理。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楷体_GB2312" panose="02010609030101010101" pitchFamily="49" charset="-122"/>
              <a:cs typeface="+mj-cs"/>
            </a:endParaRPr>
          </a:p>
        </p:txBody>
      </p:sp>
      <p:sp>
        <p:nvSpPr>
          <p:cNvPr id="17" name="TextBox 8"/>
          <p:cNvSpPr txBox="1"/>
          <p:nvPr/>
        </p:nvSpPr>
        <p:spPr>
          <a:xfrm>
            <a:off x="1636651" y="5704986"/>
            <a:ext cx="6635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pitchFamily="34" charset="-122"/>
                <a:ea typeface="楷体_GB2312" panose="02010609030101010101" pitchFamily="49" charset="-122"/>
              </a:rPr>
              <a:t>弱人工智能时代已经到来，强人工时代还会远吗？</a:t>
            </a:r>
          </a:p>
        </p:txBody>
      </p:sp>
      <p:sp>
        <p:nvSpPr>
          <p:cNvPr id="18" name="任意多边形 17"/>
          <p:cNvSpPr/>
          <p:nvPr/>
        </p:nvSpPr>
        <p:spPr>
          <a:xfrm rot="10800000" flipH="1">
            <a:off x="322729" y="1964755"/>
            <a:ext cx="8417860" cy="3652487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99982" y="255161"/>
            <a:ext cx="6354728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4.3 人工智能的应用与影响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箭头连接符 12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8"/>
          <p:cNvSpPr txBox="1"/>
          <p:nvPr/>
        </p:nvSpPr>
        <p:spPr>
          <a:xfrm>
            <a:off x="3539579" y="1125974"/>
            <a:ext cx="24772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 kern="0">
                <a:solidFill>
                  <a:srgbClr val="466E8C"/>
                </a:solidFill>
                <a:effectLst/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r>
              <a:rPr lang="zh-CN" altLang="en-US" dirty="0"/>
              <a:t>拓展活动一</a:t>
            </a:r>
          </a:p>
        </p:txBody>
      </p:sp>
      <p:sp>
        <p:nvSpPr>
          <p:cNvPr id="10" name="标题 1"/>
          <p:cNvSpPr txBox="1"/>
          <p:nvPr/>
        </p:nvSpPr>
        <p:spPr>
          <a:xfrm>
            <a:off x="892060" y="2416463"/>
            <a:ext cx="3904058" cy="82994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000" b="1">
                <a:solidFill>
                  <a:srgbClr val="00B0F0"/>
                </a:solidFill>
                <a:ea typeface="楷体_GB2312" panose="02010609030101010101" pitchFamily="49" charset="-122"/>
              </a:defRPr>
            </a:lvl1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</a:rPr>
              <a:t>一、利用光环板和慧编程软件制作智能语音交互灯。</a:t>
            </a:r>
          </a:p>
        </p:txBody>
      </p:sp>
      <p:sp>
        <p:nvSpPr>
          <p:cNvPr id="11" name="标题 1"/>
          <p:cNvSpPr txBox="1"/>
          <p:nvPr/>
        </p:nvSpPr>
        <p:spPr>
          <a:xfrm>
            <a:off x="892060" y="4342255"/>
            <a:ext cx="4181964" cy="119888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000" b="1">
                <a:ea typeface="楷体_GB2312" panose="02010609030101010101" pitchFamily="49" charset="-122"/>
              </a:defRPr>
            </a:lvl1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二、利用摄像头、光环板和慧编程软件制作“石头剪刀布”游戏机，体验人机</a:t>
            </a:r>
            <a:r>
              <a:rPr lang="en-US" altLang="zh-CN" dirty="0"/>
              <a:t>PK</a:t>
            </a:r>
            <a:r>
              <a:rPr lang="zh-CN" altLang="en-US" dirty="0"/>
              <a:t>。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/>
          <a:srcRect l="3684" r="3684" b="2172"/>
          <a:stretch>
            <a:fillRect/>
          </a:stretch>
        </p:blipFill>
        <p:spPr bwMode="auto">
          <a:xfrm>
            <a:off x="5729917" y="1923708"/>
            <a:ext cx="1979731" cy="1992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4" descr="https://ss2.baidu.com/6ONYsjip0QIZ8tyhnq/it/u=3747299816,2838217115&amp;fm=58&amp;bpow=303&amp;bpoh=30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9916" y="4140125"/>
            <a:ext cx="1979731" cy="1979733"/>
          </a:xfrm>
          <a:prstGeom prst="rect">
            <a:avLst/>
          </a:prstGeom>
          <a:noFill/>
        </p:spPr>
      </p:pic>
      <p:sp>
        <p:nvSpPr>
          <p:cNvPr id="18" name="任意多边形 17"/>
          <p:cNvSpPr/>
          <p:nvPr/>
        </p:nvSpPr>
        <p:spPr>
          <a:xfrm rot="10800000" flipH="1">
            <a:off x="681317" y="2024253"/>
            <a:ext cx="4473389" cy="1615418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任意多边形 18"/>
          <p:cNvSpPr/>
          <p:nvPr/>
        </p:nvSpPr>
        <p:spPr>
          <a:xfrm rot="10800000" flipH="1">
            <a:off x="681317" y="4140125"/>
            <a:ext cx="4473389" cy="1615418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99982" y="255161"/>
            <a:ext cx="6354728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4.3 人工智能的应用与影响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88220" y="3042272"/>
            <a:ext cx="3081562" cy="2199790"/>
          </a:xfrm>
          <a:prstGeom prst="rect">
            <a:avLst/>
          </a:prstGeom>
        </p:spPr>
      </p:pic>
      <p:cxnSp>
        <p:nvCxnSpPr>
          <p:cNvPr id="23" name="直接箭头连接符 22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8"/>
          <p:cNvSpPr txBox="1"/>
          <p:nvPr/>
        </p:nvSpPr>
        <p:spPr>
          <a:xfrm>
            <a:off x="3109476" y="1244557"/>
            <a:ext cx="3542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 kern="0">
                <a:solidFill>
                  <a:srgbClr val="466E8C"/>
                </a:solidFill>
                <a:effectLst/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r>
              <a:rPr lang="zh-CN" altLang="en-US" dirty="0"/>
              <a:t>人工智能的影响</a:t>
            </a:r>
          </a:p>
        </p:txBody>
      </p:sp>
      <p:sp>
        <p:nvSpPr>
          <p:cNvPr id="9" name="标题 1"/>
          <p:cNvSpPr txBox="1"/>
          <p:nvPr/>
        </p:nvSpPr>
        <p:spPr>
          <a:xfrm>
            <a:off x="520346" y="2205355"/>
            <a:ext cx="7893438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r>
              <a:rPr lang="zh-CN" altLang="en-US" dirty="0"/>
              <a:t>阅读教科书，查看资料。讨论分析人工智能的应用对人类社会的影响。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520346" y="3511803"/>
            <a:ext cx="4707436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一、</a:t>
            </a:r>
            <a:r>
              <a:rPr 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挑战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：技术视角与人文视角。</a:t>
            </a:r>
          </a:p>
          <a:p>
            <a:pPr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二、伦理规范：社会层面、公共层面。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三、畅想未来。</a:t>
            </a:r>
          </a:p>
          <a:p>
            <a:pPr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</a:pP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99982" y="255161"/>
            <a:ext cx="6354728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4.3 人工智能的应用与影响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箭头连接符 13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804066" y="1202837"/>
            <a:ext cx="15358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 kern="0">
                <a:solidFill>
                  <a:srgbClr val="466E8C"/>
                </a:solidFill>
                <a:effectLst/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r>
              <a:rPr lang="zh-CN" altLang="en-US" dirty="0"/>
              <a:t>辩论赛</a:t>
            </a:r>
          </a:p>
        </p:txBody>
      </p:sp>
      <p:sp>
        <p:nvSpPr>
          <p:cNvPr id="11" name="TextBox 3"/>
          <p:cNvSpPr txBox="1"/>
          <p:nvPr/>
        </p:nvSpPr>
        <p:spPr>
          <a:xfrm>
            <a:off x="403321" y="4748055"/>
            <a:ext cx="38924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 kern="0">
                <a:solidFill>
                  <a:srgbClr val="466E8C"/>
                </a:solidFill>
                <a:effectLst/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 algn="ctr"/>
            <a:r>
              <a:rPr lang="zh-CN" altLang="zh-CN" dirty="0">
                <a:solidFill>
                  <a:schemeClr val="tx1"/>
                </a:solidFill>
              </a:rPr>
              <a:t>人工智能</a:t>
            </a:r>
            <a:r>
              <a:rPr lang="zh-CN" altLang="en-US" dirty="0">
                <a:solidFill>
                  <a:schemeClr val="tx1"/>
                </a:solidFill>
              </a:rPr>
              <a:t>对</a:t>
            </a:r>
            <a:r>
              <a:rPr lang="zh-CN" altLang="zh-CN" dirty="0">
                <a:solidFill>
                  <a:schemeClr val="tx1"/>
                </a:solidFill>
              </a:rPr>
              <a:t>人类发展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利大于弊</a:t>
            </a:r>
          </a:p>
        </p:txBody>
      </p:sp>
      <p:sp>
        <p:nvSpPr>
          <p:cNvPr id="13" name="TextBox 4"/>
          <p:cNvSpPr txBox="1"/>
          <p:nvPr/>
        </p:nvSpPr>
        <p:spPr>
          <a:xfrm>
            <a:off x="4839966" y="4699992"/>
            <a:ext cx="38924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 kern="0">
                <a:effectLst/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r>
              <a:rPr lang="zh-CN" altLang="zh-CN" dirty="0"/>
              <a:t>人工智能</a:t>
            </a:r>
            <a:r>
              <a:rPr lang="zh-CN" altLang="en-US" dirty="0"/>
              <a:t>对</a:t>
            </a:r>
            <a:r>
              <a:rPr lang="zh-CN" altLang="zh-CN" dirty="0"/>
              <a:t>人类发展</a:t>
            </a:r>
            <a:endParaRPr lang="en-US" altLang="zh-CN" dirty="0"/>
          </a:p>
          <a:p>
            <a:r>
              <a:rPr lang="zh-CN" altLang="en-US" dirty="0"/>
              <a:t>弊大于利</a:t>
            </a:r>
          </a:p>
        </p:txBody>
      </p:sp>
      <p:pic>
        <p:nvPicPr>
          <p:cNvPr id="16" name="Picture 2" descr="https://timgsa.baidu.com/timg?image&amp;quality=80&amp;size=b9999_10000&amp;sec=1559668775279&amp;di=6c19c1e8650081c18f10c64f70c2d7b5&amp;imgtype=0&amp;src=http%3A%2F%2Fpics0.baidu.com%2Ffeed%2F241f95cad1c8a7868b5d9102c0252a3970cf507c.jpeg%3Ftoken%3D6ed3b9d876649983052b164b0992c1be%26s%3D0AAC7222DCA584924C84D14E0100A0A3"/>
          <p:cNvPicPr>
            <a:picLocks noChangeAspect="1" noChangeArrowheads="1"/>
          </p:cNvPicPr>
          <p:nvPr/>
        </p:nvPicPr>
        <p:blipFill>
          <a:blip r:embed="rId2" cstate="print">
            <a:lum bright="10000"/>
          </a:blip>
          <a:srcRect l="5357" r="6250"/>
          <a:stretch>
            <a:fillRect/>
          </a:stretch>
        </p:blipFill>
        <p:spPr bwMode="auto">
          <a:xfrm>
            <a:off x="1115181" y="1942947"/>
            <a:ext cx="7128792" cy="2448272"/>
          </a:xfrm>
          <a:prstGeom prst="round2Same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199982" y="255161"/>
            <a:ext cx="6354728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4.3 人工智能的应用与影响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6675" y="2105025"/>
            <a:ext cx="9334500" cy="1704975"/>
          </a:xfrm>
          <a:prstGeom prst="rect">
            <a:avLst/>
          </a:prstGeom>
          <a:solidFill>
            <a:srgbClr val="62C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904997" y="2330635"/>
            <a:ext cx="5334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 algn="dist"/>
            <a:r>
              <a:rPr lang="zh-CN" altLang="en-US" dirty="0">
                <a:solidFill>
                  <a:schemeClr val="bg1"/>
                </a:solidFill>
                <a:effectLst/>
              </a:rPr>
              <a:t>谢谢观看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904997" y="3103556"/>
            <a:ext cx="5334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4000" b="1" ker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r>
              <a:rPr lang="en-US" altLang="zh-CN" sz="2000" dirty="0">
                <a:effectLst/>
              </a:rPr>
              <a:t>Thanks  for  watching</a:t>
            </a:r>
            <a:endParaRPr lang="zh-CN" altLang="en-US" sz="2000" dirty="0">
              <a:effectLst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59" y="6206704"/>
            <a:ext cx="2635423" cy="3126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872" y="6171070"/>
            <a:ext cx="2615134" cy="348292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3ad4e25c-9d03-467f-9d80-52e4b3dbebcb}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300</Words>
  <Application>Microsoft Office PowerPoint</Application>
  <PresentationFormat>全屏显示(4:3)</PresentationFormat>
  <Paragraphs>37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宋体</vt:lpstr>
      <vt:lpstr>楷体_GB2312</vt:lpstr>
      <vt:lpstr>微软雅黑</vt:lpstr>
      <vt:lpstr>Calibri Light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hammer Hsu</dc:creator>
  <cp:lastModifiedBy>whaty</cp:lastModifiedBy>
  <cp:revision>114</cp:revision>
  <dcterms:created xsi:type="dcterms:W3CDTF">2019-04-15T01:46:00Z</dcterms:created>
  <dcterms:modified xsi:type="dcterms:W3CDTF">2019-08-29T09:47:06Z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