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68" r:id="rId2"/>
    <p:sldId id="274" r:id="rId3"/>
    <p:sldId id="269" r:id="rId4"/>
    <p:sldId id="270" r:id="rId5"/>
    <p:sldId id="271" r:id="rId6"/>
    <p:sldId id="272" r:id="rId7"/>
    <p:sldId id="273" r:id="rId8"/>
    <p:sldId id="264" r:id="rId9"/>
    <p:sldId id="263" r:id="rId10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2"/>
      <p:bold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C5DC"/>
    <a:srgbClr val="466E8C"/>
    <a:srgbClr val="7BA9CA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0952" autoAdjust="0"/>
  </p:normalViewPr>
  <p:slideViewPr>
    <p:cSldViewPr snapToGrid="0" showGuides="1">
      <p:cViewPr>
        <p:scale>
          <a:sx n="100" d="100"/>
          <a:sy n="100" d="100"/>
        </p:scale>
        <p:origin x="-114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98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4385" y="3060880"/>
            <a:ext cx="6354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4000" b="1" kern="0" dirty="0">
                <a:solidFill>
                  <a:prstClr val="white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 1"/>
          <p:cNvSpPr txBox="1"/>
          <p:nvPr>
            <p:custDataLst>
              <p:tags r:id="rId1"/>
            </p:custDataLst>
          </p:nvPr>
        </p:nvSpPr>
        <p:spPr>
          <a:xfrm>
            <a:off x="324209" y="1214589"/>
            <a:ext cx="259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sz="3200" dirty="0"/>
              <a:t>体验探索</a:t>
            </a:r>
          </a:p>
        </p:txBody>
      </p:sp>
      <p:sp>
        <p:nvSpPr>
          <p:cNvPr id="13" name="内容占位符 1"/>
          <p:cNvSpPr txBox="1"/>
          <p:nvPr>
            <p:custDataLst>
              <p:tags r:id="rId2"/>
            </p:custDataLst>
          </p:nvPr>
        </p:nvSpPr>
        <p:spPr>
          <a:xfrm>
            <a:off x="830425" y="1975802"/>
            <a:ext cx="442764" cy="26084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000" dirty="0">
              <a:solidFill>
                <a:schemeClr val="tx1">
                  <a:lumMod val="50000"/>
                </a:schemeClr>
              </a:solidFill>
              <a:ea typeface="楷体_GB2312" panose="02010609030101010101" pitchFamily="49" charset="-122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日常行为信息</a:t>
            </a:r>
          </a:p>
        </p:txBody>
      </p:sp>
      <p:sp>
        <p:nvSpPr>
          <p:cNvPr id="14" name="内容占位符 1"/>
          <p:cNvSpPr txBox="1"/>
          <p:nvPr>
            <p:custDataLst>
              <p:tags r:id="rId3"/>
            </p:custDataLst>
          </p:nvPr>
        </p:nvSpPr>
        <p:spPr>
          <a:xfrm>
            <a:off x="3571650" y="1959826"/>
            <a:ext cx="462013" cy="26084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defPPr>
              <a:defRPr lang="zh-CN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个人信用报告</a:t>
            </a:r>
          </a:p>
        </p:txBody>
      </p:sp>
      <p:sp>
        <p:nvSpPr>
          <p:cNvPr id="15" name="右箭头 14"/>
          <p:cNvSpPr/>
          <p:nvPr/>
        </p:nvSpPr>
        <p:spPr>
          <a:xfrm>
            <a:off x="1399920" y="2928574"/>
            <a:ext cx="2098307" cy="4427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50000"/>
                </a:schemeClr>
              </a:solidFill>
              <a:ea typeface="楷体_GB2312" panose="02010609030101010101" pitchFamily="49" charset="-122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4155149" y="2951366"/>
            <a:ext cx="2098307" cy="44276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50000"/>
                </a:schemeClr>
              </a:solidFill>
              <a:ea typeface="楷体_GB2312" panose="02010609030101010101" pitchFamily="49" charset="-122"/>
            </a:endParaRPr>
          </a:p>
        </p:txBody>
      </p:sp>
      <p:sp>
        <p:nvSpPr>
          <p:cNvPr id="17" name="左大括号 16"/>
          <p:cNvSpPr/>
          <p:nvPr/>
        </p:nvSpPr>
        <p:spPr>
          <a:xfrm>
            <a:off x="6542614" y="1686944"/>
            <a:ext cx="169542" cy="296652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>
              <a:solidFill>
                <a:schemeClr val="tx1">
                  <a:lumMod val="50000"/>
                </a:schemeClr>
              </a:solidFill>
              <a:ea typeface="楷体_GB2312" panose="02010609030101010101" pitchFamily="49" charset="-122"/>
            </a:endParaRPr>
          </a:p>
        </p:txBody>
      </p:sp>
      <p:sp>
        <p:nvSpPr>
          <p:cNvPr id="18" name="内容占位符 1"/>
          <p:cNvSpPr txBox="1"/>
          <p:nvPr>
            <p:custDataLst>
              <p:tags r:id="rId4"/>
            </p:custDataLst>
          </p:nvPr>
        </p:nvSpPr>
        <p:spPr>
          <a:xfrm>
            <a:off x="6848233" y="1889524"/>
            <a:ext cx="1153428" cy="40430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找工作</a:t>
            </a:r>
          </a:p>
        </p:txBody>
      </p:sp>
      <p:sp>
        <p:nvSpPr>
          <p:cNvPr id="19" name="内容占位符 1"/>
          <p:cNvSpPr txBox="1"/>
          <p:nvPr>
            <p:custDataLst>
              <p:tags r:id="rId5"/>
            </p:custDataLst>
          </p:nvPr>
        </p:nvSpPr>
        <p:spPr>
          <a:xfrm>
            <a:off x="6849033" y="2530708"/>
            <a:ext cx="863870" cy="4116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买房</a:t>
            </a:r>
          </a:p>
        </p:txBody>
      </p:sp>
      <p:sp>
        <p:nvSpPr>
          <p:cNvPr id="20" name="内容占位符 1"/>
          <p:cNvSpPr txBox="1"/>
          <p:nvPr>
            <p:custDataLst>
              <p:tags r:id="rId6"/>
            </p:custDataLst>
          </p:nvPr>
        </p:nvSpPr>
        <p:spPr>
          <a:xfrm>
            <a:off x="6849835" y="3179222"/>
            <a:ext cx="864668" cy="3935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买车</a:t>
            </a:r>
          </a:p>
        </p:txBody>
      </p:sp>
      <p:sp>
        <p:nvSpPr>
          <p:cNvPr id="21" name="内容占位符 1"/>
          <p:cNvSpPr txBox="1"/>
          <p:nvPr>
            <p:custDataLst>
              <p:tags r:id="rId7"/>
            </p:custDataLst>
          </p:nvPr>
        </p:nvSpPr>
        <p:spPr>
          <a:xfrm>
            <a:off x="6830583" y="3884138"/>
            <a:ext cx="1411989" cy="3596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办信用卡</a:t>
            </a:r>
          </a:p>
        </p:txBody>
      </p:sp>
      <p:sp>
        <p:nvSpPr>
          <p:cNvPr id="22" name="内容占位符 1"/>
          <p:cNvSpPr txBox="1"/>
          <p:nvPr>
            <p:custDataLst>
              <p:tags r:id="rId8"/>
            </p:custDataLst>
          </p:nvPr>
        </p:nvSpPr>
        <p:spPr>
          <a:xfrm>
            <a:off x="6774433" y="4224530"/>
            <a:ext cx="1586566" cy="5117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……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23" name="内容占位符 1"/>
          <p:cNvSpPr txBox="1"/>
          <p:nvPr>
            <p:custDataLst>
              <p:tags r:id="rId9"/>
            </p:custDataLst>
          </p:nvPr>
        </p:nvSpPr>
        <p:spPr>
          <a:xfrm>
            <a:off x="4946001" y="2530393"/>
            <a:ext cx="864669" cy="5117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影响</a:t>
            </a:r>
          </a:p>
        </p:txBody>
      </p:sp>
      <p:sp>
        <p:nvSpPr>
          <p:cNvPr id="24" name="内容占位符 1"/>
          <p:cNvSpPr txBox="1"/>
          <p:nvPr>
            <p:custDataLst>
              <p:tags r:id="rId10"/>
            </p:custDataLst>
          </p:nvPr>
        </p:nvSpPr>
        <p:spPr>
          <a:xfrm>
            <a:off x="1577988" y="2570831"/>
            <a:ext cx="1443789" cy="5117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大数据分析</a:t>
            </a:r>
          </a:p>
        </p:txBody>
      </p:sp>
      <p:sp>
        <p:nvSpPr>
          <p:cNvPr id="25" name="内容占位符 1"/>
          <p:cNvSpPr txBox="1"/>
          <p:nvPr>
            <p:custDataLst>
              <p:tags r:id="rId11"/>
            </p:custDataLst>
          </p:nvPr>
        </p:nvSpPr>
        <p:spPr>
          <a:xfrm>
            <a:off x="1453735" y="3315989"/>
            <a:ext cx="1917833" cy="5117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latin typeface="+mn-lt"/>
                <a:ea typeface="楷体_GB2312" panose="02010609030101010101" pitchFamily="49" charset="-122"/>
              </a:rPr>
              <a:t>人工智能技术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412240" y="4671060"/>
            <a:ext cx="6762750" cy="1486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【</a:t>
            </a:r>
            <a:r>
              <a:rPr lang="zh-CN" altLang="en-US" sz="2000" b="1" dirty="0">
                <a:solidFill>
                  <a:srgbClr val="62C5DC"/>
                </a:solidFill>
                <a:ea typeface="楷体_GB2312" panose="02010609030101010101" pitchFamily="49" charset="-122"/>
              </a:rPr>
              <a:t>思考</a:t>
            </a:r>
            <a:r>
              <a:rPr lang="en-US" altLang="zh-CN" sz="2000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】</a:t>
            </a:r>
            <a:endParaRPr lang="zh-CN" altLang="en-US" sz="2000" dirty="0">
              <a:solidFill>
                <a:srgbClr val="62C5DC"/>
              </a:solidFill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1.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日常的行为信息，如何浓缩成每个人几页的个人信用报告？</a:t>
            </a:r>
            <a:endParaRPr lang="en-US" altLang="zh-CN" sz="2000" dirty="0">
              <a:solidFill>
                <a:schemeClr val="tx1">
                  <a:lumMod val="50000"/>
                </a:schemeClr>
              </a:solidFill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2.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在形成个人信用报告的过程中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运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用了哪些信息技术？</a:t>
            </a:r>
            <a:endParaRPr lang="zh-CN" altLang="en-US" sz="14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7" name="内容占位符 1"/>
          <p:cNvSpPr txBox="1"/>
          <p:nvPr>
            <p:custDataLst>
              <p:tags r:id="rId12"/>
            </p:custDataLst>
          </p:nvPr>
        </p:nvSpPr>
        <p:spPr>
          <a:xfrm>
            <a:off x="-94890" y="5857555"/>
            <a:ext cx="1881340" cy="51174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0" indent="0" algn="just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ct val="100000"/>
              <a:buFontTx/>
              <a:buNone/>
              <a:defRPr sz="2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1pPr>
            <a:lvl2pPr marL="575945" indent="0" algn="just" defTabSz="914400" rtl="0" eaLnBrk="1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Tx/>
              <a:buNone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0030101010101" pitchFamily="49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olidFill>
                <a:srgbClr val="7030A0"/>
              </a:solidFill>
              <a:latin typeface="+mn-lt"/>
              <a:ea typeface="+mn-ea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2" y="5296931"/>
            <a:ext cx="1260909" cy="945682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标题 1"/>
          <p:cNvSpPr txBox="1"/>
          <p:nvPr>
            <p:custDataLst>
              <p:tags r:id="rId1"/>
            </p:custDataLst>
          </p:nvPr>
        </p:nvSpPr>
        <p:spPr>
          <a:xfrm>
            <a:off x="324209" y="1214589"/>
            <a:ext cx="2593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sz="3200" dirty="0"/>
              <a:t>体验探索</a:t>
            </a:r>
          </a:p>
        </p:txBody>
      </p:sp>
      <p:sp>
        <p:nvSpPr>
          <p:cNvPr id="29" name="内容占位符 1"/>
          <p:cNvSpPr txBox="1"/>
          <p:nvPr>
            <p:custDataLst>
              <p:tags r:id="rId2"/>
            </p:custDataLst>
          </p:nvPr>
        </p:nvSpPr>
        <p:spPr>
          <a:xfrm>
            <a:off x="492198" y="2384139"/>
            <a:ext cx="7851587" cy="8335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查阅相关资料，从数据收集、数据分析及信息应用等方面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，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讨论人工智能在形成个人信用报告中所起的作用</a:t>
            </a:r>
            <a:r>
              <a:rPr lang="zh-CN" altLang="en-US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，填写下表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30" name="矩形 29"/>
          <p:cNvSpPr/>
          <p:nvPr/>
        </p:nvSpPr>
        <p:spPr>
          <a:xfrm>
            <a:off x="583001" y="1799364"/>
            <a:ext cx="1420272" cy="455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【</a:t>
            </a:r>
            <a:r>
              <a:rPr lang="zh-CN" altLang="en-US" sz="2000" b="1" dirty="0">
                <a:solidFill>
                  <a:srgbClr val="62C5DC"/>
                </a:solidFill>
                <a:ea typeface="楷体_GB2312" panose="02010609030101010101" pitchFamily="49" charset="-122"/>
              </a:rPr>
              <a:t>活动一</a:t>
            </a:r>
            <a:r>
              <a:rPr lang="en-US" altLang="zh-CN" sz="2000" b="1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】</a:t>
            </a:r>
            <a:endParaRPr lang="zh-CN" altLang="en-US" sz="2000" b="1" dirty="0">
              <a:solidFill>
                <a:srgbClr val="62C5DC"/>
              </a:solidFill>
              <a:ea typeface="楷体_GB2312" panose="02010609030101010101" pitchFamily="49" charset="-122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20038" y="3347303"/>
          <a:ext cx="7523747" cy="304897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274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62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54384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50000"/>
                          </a:schemeClr>
                        </a:solidFill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楷体_GB2312" panose="02010609030101010101" pitchFamily="49" charset="-122"/>
                        </a:rPr>
                        <a:t>人工智能的作用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楷体_GB2312" panose="02010609030101010101" pitchFamily="49" charset="-122"/>
                        </a:rPr>
                        <a:t>数据收集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50000"/>
                          </a:schemeClr>
                        </a:solidFill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楷体_GB2312" panose="02010609030101010101" pitchFamily="49" charset="-122"/>
                        </a:rPr>
                        <a:t>数据分析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50000"/>
                          </a:schemeClr>
                        </a:solidFill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6486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tx1">
                              <a:lumMod val="50000"/>
                            </a:schemeClr>
                          </a:solidFill>
                          <a:ea typeface="楷体_GB2312" panose="02010609030101010101" pitchFamily="49" charset="-122"/>
                        </a:rPr>
                        <a:t>信息应用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50000"/>
                          </a:schemeClr>
                        </a:solidFill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9" y="1988203"/>
            <a:ext cx="1260909" cy="945682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950303" y="2169701"/>
            <a:ext cx="645855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你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在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日常生活中接触过哪些人工智能的实例？</a:t>
            </a:r>
            <a:endParaRPr lang="zh-CN" altLang="en-US" sz="2000" b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743" y="3229379"/>
            <a:ext cx="142027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【</a:t>
            </a:r>
            <a:r>
              <a:rPr lang="zh-CN" altLang="en-US" sz="2000" b="1" dirty="0">
                <a:solidFill>
                  <a:srgbClr val="62C5DC"/>
                </a:solidFill>
                <a:ea typeface="楷体_GB2312" panose="02010609030101010101" pitchFamily="49" charset="-122"/>
              </a:rPr>
              <a:t>活动二</a:t>
            </a:r>
            <a:r>
              <a:rPr lang="en-US" altLang="zh-CN" sz="2000" b="1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】</a:t>
            </a:r>
            <a:endParaRPr lang="zh-CN" altLang="en-US" sz="2000" b="1" dirty="0">
              <a:solidFill>
                <a:srgbClr val="62C5DC"/>
              </a:solidFill>
              <a:ea typeface="楷体_GB2312" panose="02010609030101010101" pitchFamily="49" charset="-122"/>
            </a:endParaRPr>
          </a:p>
        </p:txBody>
      </p:sp>
      <p:sp>
        <p:nvSpPr>
          <p:cNvPr id="15" name="内容占位符 1"/>
          <p:cNvSpPr txBox="1"/>
          <p:nvPr>
            <p:custDataLst>
              <p:tags r:id="rId1"/>
            </p:custDataLst>
          </p:nvPr>
        </p:nvSpPr>
        <p:spPr>
          <a:xfrm>
            <a:off x="750247" y="3813606"/>
            <a:ext cx="5127520" cy="3362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分组活动：</a:t>
            </a:r>
            <a:r>
              <a:rPr lang="zh-CN" altLang="zh-CN" sz="2000" b="1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人工智能在不同领域的应用</a:t>
            </a:r>
            <a:r>
              <a:rPr lang="zh-CN" altLang="zh-CN" sz="2000" b="1" dirty="0">
                <a:ea typeface="楷体_GB2312" panose="02010609030101010101" pitchFamily="49" charset="-122"/>
              </a:rPr>
              <a:t>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50247" y="4333429"/>
            <a:ext cx="752421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         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每</a:t>
            </a:r>
            <a:r>
              <a:rPr lang="en-US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4</a:t>
            </a: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名同学一组，探讨人工智能在某个领域的应用，看教科书并上网搜索资料，整理并展示交流人工智能在所选领域有哪些应用。要求做成演示文稿展示，图文并茂，可以加入视频。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7" name="标题 3"/>
          <p:cNvSpPr txBox="1"/>
          <p:nvPr>
            <p:custDataLst>
              <p:tags r:id="rId2"/>
            </p:custDataLst>
          </p:nvPr>
        </p:nvSpPr>
        <p:spPr>
          <a:xfrm>
            <a:off x="456064" y="1229014"/>
            <a:ext cx="3436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人工智能的应用</a:t>
            </a:r>
          </a:p>
        </p:txBody>
      </p:sp>
      <p:sp>
        <p:nvSpPr>
          <p:cNvPr id="18" name="矩形 17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标题 3"/>
          <p:cNvSpPr txBox="1"/>
          <p:nvPr>
            <p:custDataLst>
              <p:tags r:id="rId1"/>
            </p:custDataLst>
          </p:nvPr>
        </p:nvSpPr>
        <p:spPr>
          <a:xfrm>
            <a:off x="451297" y="1224153"/>
            <a:ext cx="3490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人工智能的影响</a:t>
            </a:r>
          </a:p>
        </p:txBody>
      </p:sp>
      <p:sp>
        <p:nvSpPr>
          <p:cNvPr id="19" name="矩形 18"/>
          <p:cNvSpPr/>
          <p:nvPr/>
        </p:nvSpPr>
        <p:spPr>
          <a:xfrm>
            <a:off x="457485" y="1823056"/>
            <a:ext cx="1420272" cy="435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b="1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【</a:t>
            </a:r>
            <a:r>
              <a:rPr lang="zh-CN" altLang="en-US" sz="2000" b="1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活动三</a:t>
            </a:r>
            <a:r>
              <a:rPr lang="en-US" altLang="zh-CN" sz="2000" b="1" dirty="0">
                <a:solidFill>
                  <a:srgbClr val="62C5DC"/>
                </a:solidFill>
                <a:latin typeface="宋体" panose="02010600030101010101" pitchFamily="2" charset="-122"/>
                <a:ea typeface="楷体_GB2312" panose="02010609030101010101" pitchFamily="49" charset="-122"/>
              </a:rPr>
              <a:t>】</a:t>
            </a:r>
            <a:endParaRPr lang="zh-CN" altLang="en-US" sz="2000" b="1" dirty="0">
              <a:solidFill>
                <a:srgbClr val="62C5DC"/>
              </a:solidFill>
              <a:latin typeface="宋体" panose="02010600030101010101" pitchFamily="2" charset="-122"/>
              <a:ea typeface="楷体_GB2312" panose="02010609030101010101" pitchFamily="49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2"/>
          <a:stretch>
            <a:fillRect/>
          </a:stretch>
        </p:blipFill>
        <p:spPr>
          <a:xfrm>
            <a:off x="2548249" y="2584482"/>
            <a:ext cx="4495800" cy="3396658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3359305" y="1952012"/>
            <a:ext cx="2873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人工智能对人类的发展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19064" y="3858163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利大于弊</a:t>
            </a:r>
          </a:p>
        </p:txBody>
      </p:sp>
      <p:sp>
        <p:nvSpPr>
          <p:cNvPr id="23" name="矩形 22"/>
          <p:cNvSpPr/>
          <p:nvPr/>
        </p:nvSpPr>
        <p:spPr>
          <a:xfrm>
            <a:off x="7379791" y="3858168"/>
            <a:ext cx="12105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2000" dirty="0">
                <a:solidFill>
                  <a:schemeClr val="tx1">
                    <a:lumMod val="50000"/>
                  </a:schemeClr>
                </a:solidFill>
                <a:ea typeface="楷体_GB2312" panose="02010609030101010101" pitchFamily="49" charset="-122"/>
              </a:rPr>
              <a:t>弊大于利</a:t>
            </a:r>
            <a:endParaRPr lang="zh-CN" altLang="en-US" sz="2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楷体_GB2312" panose="0201060903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标题 3"/>
          <p:cNvSpPr txBox="1"/>
          <p:nvPr>
            <p:custDataLst>
              <p:tags r:id="rId1"/>
            </p:custDataLst>
          </p:nvPr>
        </p:nvSpPr>
        <p:spPr>
          <a:xfrm>
            <a:off x="798898" y="1135827"/>
            <a:ext cx="3490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人工智能的影响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604423" y="1969068"/>
            <a:ext cx="2978954" cy="3959962"/>
            <a:chOff x="586840" y="993710"/>
            <a:chExt cx="3349893" cy="4453055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60"/>
            <a:stretch>
              <a:fillRect/>
            </a:stretch>
          </p:blipFill>
          <p:spPr>
            <a:xfrm>
              <a:off x="586840" y="993710"/>
              <a:ext cx="3349893" cy="4453055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36" y="1645920"/>
              <a:ext cx="527326" cy="405129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4000500" y="1890395"/>
            <a:ext cx="4989195" cy="411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我国</a:t>
            </a:r>
            <a:r>
              <a:rPr lang="en-US" altLang="zh-CN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《</a:t>
            </a:r>
            <a:r>
              <a:rPr lang="zh-CN" altLang="en-US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人工智能标准化白皮书（</a:t>
            </a:r>
            <a:r>
              <a:rPr lang="en-US" altLang="zh-CN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2018</a:t>
            </a:r>
            <a:r>
              <a:rPr lang="zh-CN" altLang="en-US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版）</a:t>
            </a:r>
            <a:r>
              <a:rPr lang="en-US" altLang="zh-CN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》</a:t>
            </a:r>
            <a:r>
              <a:rPr lang="zh-CN" altLang="en-US" sz="2800" b="1" dirty="0">
                <a:latin typeface="Arial" panose="020B0604020202020204" pitchFamily="34" charset="0"/>
                <a:ea typeface="楷体_GB2312" panose="02010609030101010101" pitchFamily="49" charset="-122"/>
              </a:rPr>
              <a:t>中提出的原则</a:t>
            </a:r>
            <a:endParaRPr lang="en-US" altLang="zh-CN" sz="2800" b="1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latin typeface="Arial" panose="020B0604020202020204" pitchFamily="34" charset="0"/>
                <a:ea typeface="楷体_GB2312" panose="02010609030101010101" pitchFamily="49" charset="-122"/>
              </a:rPr>
              <a:t>       一是人类利益原则，即人工智能技术应以实现人类利益为终极目标；</a:t>
            </a:r>
            <a:endParaRPr lang="en-US" altLang="zh-CN" sz="2000" dirty="0">
              <a:latin typeface="Arial" panose="020B0604020202020204" pitchFamily="34" charset="0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zh-CN" altLang="en-US" sz="2000" dirty="0">
                <a:latin typeface="Arial" panose="020B0604020202020204" pitchFamily="34" charset="0"/>
                <a:ea typeface="楷体_GB2312" panose="02010609030101010101" pitchFamily="49" charset="-122"/>
              </a:rPr>
              <a:t>       二是责任原则，即在技术开发和应用两方面都建立明确的责任体系，以便在技术层面可以对人工智能技术开发人员或部门问责，在应用层面可以建立合理的责任和赔偿体系。</a:t>
            </a:r>
          </a:p>
        </p:txBody>
      </p:sp>
      <p:sp>
        <p:nvSpPr>
          <p:cNvPr id="10" name="矩形 9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 rot="10800000" flipH="1">
            <a:off x="357996" y="2102409"/>
            <a:ext cx="8428008" cy="3401243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标题 3"/>
          <p:cNvSpPr txBox="1"/>
          <p:nvPr>
            <p:custDataLst>
              <p:tags r:id="rId1"/>
            </p:custDataLst>
          </p:nvPr>
        </p:nvSpPr>
        <p:spPr>
          <a:xfrm>
            <a:off x="851955" y="1248121"/>
            <a:ext cx="2633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项目实施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97571" y="2211467"/>
            <a:ext cx="6714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 kern="0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zh-CN" altLang="en-US" dirty="0"/>
              <a:t>“智能班级交互系统”的应用拓展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70554" y="2948496"/>
            <a:ext cx="7373231" cy="193802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1.</a:t>
            </a:r>
            <a:r>
              <a:rPr lang="zh-CN" altLang="zh-CN" dirty="0"/>
              <a:t>对使用“智能班级交互系统”对话过程中产生的数据归类。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2.</a:t>
            </a:r>
            <a:r>
              <a:rPr lang="zh-CN" altLang="zh-CN" dirty="0"/>
              <a:t>分析数据，找出提问最多的问题。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3.</a:t>
            </a:r>
            <a:r>
              <a:rPr lang="zh-CN" altLang="zh-CN" dirty="0"/>
              <a:t>对“智能班级交互系统”进行个性化设置。完善知识库。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4.</a:t>
            </a:r>
            <a:r>
              <a:rPr lang="zh-CN" altLang="zh-CN" dirty="0"/>
              <a:t>撰写支持学习改进、提升方案。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5.</a:t>
            </a:r>
            <a:r>
              <a:rPr lang="zh-CN" altLang="en-US" dirty="0"/>
              <a:t>交流。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199982" y="255161"/>
            <a:ext cx="6354728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4.3 人工智能的应用与影响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2*a*1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a*1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a*1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a*1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2*a*1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a*1"/>
  <p:tag name="KSO_WM_UNIT_TYPE" val="a"/>
  <p:tag name="KSO_WM_UNIT_INDEX" val="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70"/>
  <p:tag name="KSO_WM_UNIT_ID" val="custom170_3*f*1"/>
  <p:tag name="KSO_WM_UNIT_TYPE" val="f"/>
  <p:tag name="KSO_WM_UNIT_INDEX" val="1"/>
  <p:tag name="KSO_WM_UNIT_CLEAR" val="1"/>
  <p:tag name="KSO_WM_UNIT_LAYERLEVEL" val="1"/>
  <p:tag name="KSO_WM_UNIT_VALUE" val="130"/>
  <p:tag name="KSO_WM_UNIT_HIGHLIGHT" val="0"/>
  <p:tag name="KSO_WM_UNIT_COMPATIBLE" val="0"/>
  <p:tag name="KSO_WM_UNIT_PRESET_TEXT_INDEX" val="4"/>
  <p:tag name="KSO_WM_UNIT_PRESET_TEXT_LEN" val="150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397</Words>
  <Application>Microsoft Office PowerPoint</Application>
  <PresentationFormat>全屏显示(4:3)</PresentationFormat>
  <Paragraphs>61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宋体</vt:lpstr>
      <vt:lpstr>楷体_GB2312</vt:lpstr>
      <vt:lpstr>微软雅黑</vt:lpstr>
      <vt:lpstr>Calibri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119</cp:revision>
  <dcterms:created xsi:type="dcterms:W3CDTF">2019-04-15T01:46:00Z</dcterms:created>
  <dcterms:modified xsi:type="dcterms:W3CDTF">2019-08-29T09:47:12Z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