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97" autoAdjust="0"/>
  </p:normalViewPr>
  <p:slideViewPr>
    <p:cSldViewPr snapToGrid="0" snapToObjects="1">
      <p:cViewPr varScale="1">
        <p:scale>
          <a:sx n="70" d="100"/>
          <a:sy n="70" d="100"/>
        </p:scale>
        <p:origin x="1173" y="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6/7/2022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6/2/2022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ethics</a:t>
            </a:r>
          </a:p>
          <a:p>
            <a:r>
              <a:rPr lang="en-US" altLang="zh-CN" dirty="0"/>
              <a:t>n.</a:t>
            </a:r>
          </a:p>
          <a:p>
            <a:r>
              <a:rPr lang="zh-CN" altLang="en-US" dirty="0"/>
              <a:t>道德准则</a:t>
            </a:r>
            <a:r>
              <a:rPr lang="en-US" altLang="zh-CN" dirty="0"/>
              <a:t>;</a:t>
            </a:r>
            <a:r>
              <a:rPr lang="zh-CN" altLang="en-US" dirty="0"/>
              <a:t>伦理标准</a:t>
            </a:r>
            <a:r>
              <a:rPr lang="en-US" altLang="zh-CN" dirty="0"/>
              <a:t>;</a:t>
            </a:r>
            <a:r>
              <a:rPr lang="zh-CN" altLang="en-US" dirty="0"/>
              <a:t>道德体系</a:t>
            </a:r>
            <a:r>
              <a:rPr lang="en-US" altLang="zh-CN" dirty="0"/>
              <a:t>;</a:t>
            </a:r>
            <a:r>
              <a:rPr lang="zh-CN" altLang="en-US" dirty="0"/>
              <a:t>行为准则</a:t>
            </a:r>
            <a:r>
              <a:rPr lang="en-US" altLang="zh-CN" dirty="0"/>
              <a:t>;</a:t>
            </a:r>
            <a:r>
              <a:rPr lang="zh-CN" altLang="en-US" dirty="0"/>
              <a:t>伦理学</a:t>
            </a:r>
            <a:r>
              <a:rPr lang="en-US" altLang="zh-CN" dirty="0"/>
              <a:t>;</a:t>
            </a:r>
            <a:r>
              <a:rPr lang="zh-CN" altLang="en-US"/>
              <a:t>道德学</a:t>
            </a:r>
            <a:endParaRPr lang="zh-CN" altLang="en-US" dirty="0"/>
          </a:p>
        </p:txBody>
      </p:sp>
      <p:sp>
        <p:nvSpPr>
          <p:cNvPr id="4" name="灯片编号占位符 3"/>
          <p:cNvSpPr>
            <a:spLocks noGrp="1"/>
          </p:cNvSpPr>
          <p:nvPr>
            <p:ph type="sldNum" sz="quarter" idx="5"/>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341749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a:t>
            </a:r>
            <a:r>
              <a:rPr lang="en-US" dirty="0">
                <a:solidFill>
                  <a:srgbClr val="FF0000"/>
                </a:solidFill>
              </a:rPr>
              <a:t>software developer </a:t>
            </a:r>
            <a:r>
              <a:rPr lang="en-US" dirty="0"/>
              <a:t>and decisions on software change are made by the developer.</a:t>
            </a:r>
          </a:p>
          <a:p>
            <a:r>
              <a:rPr lang="en-US" dirty="0"/>
              <a:t>Customized products</a:t>
            </a:r>
          </a:p>
          <a:p>
            <a:pPr lvl="1"/>
            <a:r>
              <a:rPr lang="en-US" dirty="0"/>
              <a:t>The specification of what the software should do is owned by the </a:t>
            </a:r>
            <a:r>
              <a:rPr lang="en-US" dirty="0">
                <a:solidFill>
                  <a:srgbClr val="FF0000"/>
                </a:solidFill>
              </a:rPr>
              <a:t>customer</a:t>
            </a:r>
            <a:r>
              <a:rPr lang="en-US" dirty="0"/>
              <a:t>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solidFill>
                  <a:srgbClr val="FF0000"/>
                </a:solidFill>
              </a:rPr>
              <a:t>Essential attributes of good software</a:t>
            </a:r>
            <a:endParaRPr lang="en-US" dirty="0">
              <a:solidFill>
                <a:srgbClr val="FF0000"/>
              </a:solidFill>
            </a:endParaRPr>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solidFill>
                  <a:srgbClr val="FF0000"/>
                </a:solidFill>
              </a:rPr>
              <a:t>Engineering discipline</a:t>
            </a:r>
          </a:p>
          <a:p>
            <a:pPr lvl="1"/>
            <a:r>
              <a:rPr lang="en-US" dirty="0"/>
              <a:t>Using appropriate theories and methods to solve problems bearing in mind organizational and financial constraints.</a:t>
            </a:r>
          </a:p>
          <a:p>
            <a:r>
              <a:rPr lang="en-US" dirty="0">
                <a:solidFill>
                  <a:srgbClr val="FF0000"/>
                </a:solidFill>
              </a:rPr>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process activities</a:t>
            </a:r>
          </a:p>
        </p:txBody>
      </p:sp>
      <p:sp>
        <p:nvSpPr>
          <p:cNvPr id="3" name="Content Placeholder 2"/>
          <p:cNvSpPr>
            <a:spLocks noGrp="1"/>
          </p:cNvSpPr>
          <p:nvPr>
            <p:ph idx="1"/>
          </p:nvPr>
        </p:nvSpPr>
        <p:spPr/>
        <p:txBody>
          <a:bodyPr/>
          <a:lstStyle/>
          <a:p>
            <a:r>
              <a:rPr lang="en-GB" dirty="0">
                <a:solidFill>
                  <a:srgbClr val="FF0000"/>
                </a:solidFill>
              </a:rPr>
              <a:t>Software specification</a:t>
            </a:r>
            <a:r>
              <a:rPr lang="en-GB" dirty="0"/>
              <a:t>, where customers and engineers define the software that is to be produced and the constraints on its operation.</a:t>
            </a:r>
          </a:p>
          <a:p>
            <a:r>
              <a:rPr lang="en-GB" dirty="0">
                <a:solidFill>
                  <a:srgbClr val="FF0000"/>
                </a:solidFill>
              </a:rPr>
              <a:t>Software development</a:t>
            </a:r>
            <a:r>
              <a:rPr lang="en-GB" dirty="0"/>
              <a:t>, where the software is designed and programmed.</a:t>
            </a:r>
          </a:p>
          <a:p>
            <a:r>
              <a:rPr lang="en-GB" dirty="0">
                <a:solidFill>
                  <a:srgbClr val="FF0000"/>
                </a:solidFill>
              </a:rPr>
              <a:t>Software validation</a:t>
            </a:r>
            <a:r>
              <a:rPr lang="en-GB" dirty="0"/>
              <a:t>, where the software is checked to ensure that it is what the customer requires.</a:t>
            </a:r>
          </a:p>
          <a:p>
            <a:r>
              <a:rPr lang="en-GB" dirty="0">
                <a:solidFill>
                  <a:srgbClr val="FF0000"/>
                </a:solidFill>
              </a:rPr>
              <a:t>Software evolution</a:t>
            </a:r>
            <a:r>
              <a:rPr lang="en-GB" dirty="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General issues that affect software</a:t>
            </a:r>
          </a:p>
        </p:txBody>
      </p:sp>
      <p:sp>
        <p:nvSpPr>
          <p:cNvPr id="3" name="Content Placeholder 2"/>
          <p:cNvSpPr>
            <a:spLocks noGrp="1"/>
          </p:cNvSpPr>
          <p:nvPr>
            <p:ph idx="1"/>
          </p:nvPr>
        </p:nvSpPr>
        <p:spPr/>
        <p:txBody>
          <a:bodyPr/>
          <a:lstStyle/>
          <a:p>
            <a:r>
              <a:rPr lang="en-GB" dirty="0">
                <a:solidFill>
                  <a:srgbClr val="FF0000"/>
                </a:solidFill>
              </a:rPr>
              <a:t>Heterogeneity</a:t>
            </a:r>
            <a:r>
              <a:rPr lang="en-GB" dirty="0"/>
              <a:t> </a:t>
            </a:r>
          </a:p>
          <a:p>
            <a:pPr lvl="1"/>
            <a:r>
              <a:rPr lang="en-GB" dirty="0"/>
              <a:t>Increasingly, systems are required to operate as distributed systems across networks that include different types of computer and mobile devices. </a:t>
            </a:r>
          </a:p>
          <a:p>
            <a:r>
              <a:rPr lang="en-GB" dirty="0">
                <a:solidFill>
                  <a:srgbClr val="FF0000"/>
                </a:solidFill>
              </a:rPr>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solidFill>
                  <a:srgbClr val="FF0000"/>
                </a:solidFill>
              </a:rPr>
              <a:t>Security and trust </a:t>
            </a:r>
          </a:p>
          <a:p>
            <a:pPr lvl="1"/>
            <a:r>
              <a:rPr lang="en-GB" dirty="0"/>
              <a:t>As software is intertwined with all aspects of our lives, it is essential that we can trust that software. </a:t>
            </a:r>
          </a:p>
          <a:p>
            <a:r>
              <a:rPr lang="en-GB" dirty="0">
                <a:solidFill>
                  <a:srgbClr val="FF0000"/>
                </a:solidFill>
              </a:rPr>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project failure</a:t>
            </a:r>
          </a:p>
        </p:txBody>
      </p:sp>
      <p:sp>
        <p:nvSpPr>
          <p:cNvPr id="3" name="Content Placeholder 2"/>
          <p:cNvSpPr>
            <a:spLocks noGrp="1"/>
          </p:cNvSpPr>
          <p:nvPr>
            <p:ph idx="1"/>
          </p:nvPr>
        </p:nvSpPr>
        <p:spPr/>
        <p:txBody>
          <a:bodyPr/>
          <a:lstStyle/>
          <a:p>
            <a:r>
              <a:rPr lang="en-GB" i="1" dirty="0">
                <a:solidFill>
                  <a:srgbClr val="FF0000"/>
                </a:solidFill>
              </a:rPr>
              <a:t>Increasing system complexity</a:t>
            </a:r>
            <a:r>
              <a:rPr lang="en-GB" dirty="0">
                <a:solidFill>
                  <a:srgbClr val="FF0000"/>
                </a:solidFill>
              </a:rPr>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solidFill>
                  <a:srgbClr val="FF0000"/>
                </a:solidFill>
              </a:rPr>
              <a:t>Failure to use software engineering methods</a:t>
            </a:r>
            <a:r>
              <a:rPr lang="en-GB" dirty="0">
                <a:solidFill>
                  <a:srgbClr val="FF0000"/>
                </a:solidFill>
              </a:rPr>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solidFill>
                  <a:srgbClr val="FF0000"/>
                </a:solidFill>
              </a:rPr>
              <a:t>Frequently asked questions about software engineering</a:t>
            </a:r>
            <a:br>
              <a:rPr lang="en-GB"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43508073"/>
              </p:ext>
            </p:extLst>
          </p:nvPr>
        </p:nvGraphicFramePr>
        <p:xfrm>
          <a:off x="457199" y="1636194"/>
          <a:ext cx="8089977" cy="4513315"/>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709525">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Frequently asked questions about software engineering</a:t>
            </a:r>
            <a:endParaRPr lang="en-US" dirty="0">
              <a:solidFill>
                <a:srgbClr val="FF0000"/>
              </a:solidFill>
            </a:endParaRPr>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solidFill>
                  <a:srgbClr val="FF0000"/>
                </a:solidFill>
              </a:rPr>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solidFill>
                  <a:srgbClr val="FF0000"/>
                </a:solidFill>
              </a:rPr>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9600</TotalTime>
  <Words>4451</Words>
  <Application>Microsoft Office PowerPoint</Application>
  <PresentationFormat>全屏显示(4:3)</PresentationFormat>
  <Paragraphs>451</Paragraphs>
  <Slides>57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57</vt:i4>
      </vt:variant>
    </vt:vector>
  </HeadingPairs>
  <TitlesOfParts>
    <vt:vector size="61"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邹颖 曹</cp:lastModifiedBy>
  <cp:revision>34</cp:revision>
  <dcterms:created xsi:type="dcterms:W3CDTF">2009-12-29T10:39:27Z</dcterms:created>
  <dcterms:modified xsi:type="dcterms:W3CDTF">2022-06-07T14:33:28Z</dcterms:modified>
</cp:coreProperties>
</file>