
<file path=[Content_Types].xml><?xml version="1.0" encoding="utf-8"?>
<Types xmlns="http://schemas.openxmlformats.org/package/2006/content-types">
  <Default Extension="emf" ContentType="image/x-em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76"/>
  </p:notesMasterIdLst>
  <p:handoutMasterIdLst>
    <p:handoutMasterId r:id="rId77"/>
  </p:handoutMasterIdLst>
  <p:sldIdLst>
    <p:sldId id="256" r:id="rId2"/>
    <p:sldId id="258"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3" r:id="rId19"/>
    <p:sldId id="280" r:id="rId20"/>
    <p:sldId id="281" r:id="rId21"/>
    <p:sldId id="373" r:id="rId22"/>
    <p:sldId id="325" r:id="rId23"/>
    <p:sldId id="283" r:id="rId24"/>
    <p:sldId id="284" r:id="rId25"/>
    <p:sldId id="264" r:id="rId26"/>
    <p:sldId id="326" r:id="rId27"/>
    <p:sldId id="327" r:id="rId28"/>
    <p:sldId id="266" r:id="rId29"/>
    <p:sldId id="374" r:id="rId30"/>
    <p:sldId id="364" r:id="rId31"/>
    <p:sldId id="273" r:id="rId32"/>
    <p:sldId id="275" r:id="rId33"/>
    <p:sldId id="376" r:id="rId34"/>
    <p:sldId id="328" r:id="rId35"/>
    <p:sldId id="377" r:id="rId36"/>
    <p:sldId id="335" r:id="rId37"/>
    <p:sldId id="343" r:id="rId38"/>
    <p:sldId id="329" r:id="rId39"/>
    <p:sldId id="347" r:id="rId40"/>
    <p:sldId id="366" r:id="rId41"/>
    <p:sldId id="379" r:id="rId42"/>
    <p:sldId id="380" r:id="rId43"/>
    <p:sldId id="375" r:id="rId44"/>
    <p:sldId id="381" r:id="rId45"/>
    <p:sldId id="382" r:id="rId46"/>
    <p:sldId id="383" r:id="rId47"/>
    <p:sldId id="367" r:id="rId48"/>
    <p:sldId id="315" r:id="rId49"/>
    <p:sldId id="289" r:id="rId50"/>
    <p:sldId id="384" r:id="rId51"/>
    <p:sldId id="330" r:id="rId52"/>
    <p:sldId id="356" r:id="rId53"/>
    <p:sldId id="291" r:id="rId54"/>
    <p:sldId id="331" r:id="rId55"/>
    <p:sldId id="357" r:id="rId56"/>
    <p:sldId id="385" r:id="rId57"/>
    <p:sldId id="297" r:id="rId58"/>
    <p:sldId id="319" r:id="rId59"/>
    <p:sldId id="332" r:id="rId60"/>
    <p:sldId id="358" r:id="rId61"/>
    <p:sldId id="333" r:id="rId62"/>
    <p:sldId id="359" r:id="rId63"/>
    <p:sldId id="361" r:id="rId64"/>
    <p:sldId id="334" r:id="rId65"/>
    <p:sldId id="386" r:id="rId66"/>
    <p:sldId id="320" r:id="rId67"/>
    <p:sldId id="387" r:id="rId68"/>
    <p:sldId id="368" r:id="rId69"/>
    <p:sldId id="388" r:id="rId70"/>
    <p:sldId id="389" r:id="rId71"/>
    <p:sldId id="390" r:id="rId72"/>
    <p:sldId id="365" r:id="rId73"/>
    <p:sldId id="369" r:id="rId74"/>
    <p:sldId id="370" r:id="rId75"/>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50" autoAdjust="0"/>
    <p:restoredTop sz="90929"/>
  </p:normalViewPr>
  <p:slideViewPr>
    <p:cSldViewPr>
      <p:cViewPr>
        <p:scale>
          <a:sx n="63" d="100"/>
          <a:sy n="63" d="100"/>
        </p:scale>
        <p:origin x="54"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10/12/2014</a:t>
            </a:r>
            <a:endParaRPr lang="en-US"/>
          </a:p>
        </p:txBody>
      </p:sp>
      <p:sp>
        <p:nvSpPr>
          <p:cNvPr id="5" name="Footer Placeholder 4"/>
          <p:cNvSpPr>
            <a:spLocks noGrp="1"/>
          </p:cNvSpPr>
          <p:nvPr>
            <p:ph type="ftr" sz="quarter" idx="11"/>
          </p:nvPr>
        </p:nvSpPr>
        <p:spPr/>
        <p:txBody>
          <a:bodyPr/>
          <a:lstStyle>
            <a:lvl1pPr>
              <a:defRPr/>
            </a:lvl1pPr>
          </a:lstStyle>
          <a:p>
            <a:r>
              <a:rPr lang="en-US"/>
              <a:t>Chapter 24 Quality management</a:t>
            </a:r>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10/12/2014</a:t>
            </a:r>
            <a:endParaRPr lang="en-US"/>
          </a:p>
        </p:txBody>
      </p:sp>
      <p:sp>
        <p:nvSpPr>
          <p:cNvPr id="8" name="Footer Placeholder 4"/>
          <p:cNvSpPr>
            <a:spLocks noGrp="1"/>
          </p:cNvSpPr>
          <p:nvPr>
            <p:ph type="ftr" sz="quarter" idx="11"/>
          </p:nvPr>
        </p:nvSpPr>
        <p:spPr/>
        <p:txBody>
          <a:bodyPr/>
          <a:lstStyle>
            <a:lvl1pPr>
              <a:defRPr/>
            </a:lvl1pPr>
          </a:lstStyle>
          <a:p>
            <a:r>
              <a:rPr lang="en-US"/>
              <a:t>Chapter 24 Quality management</a:t>
            </a:r>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10/12/2014</a:t>
            </a:r>
            <a:endParaRPr lang="en-US"/>
          </a:p>
        </p:txBody>
      </p:sp>
      <p:sp>
        <p:nvSpPr>
          <p:cNvPr id="4" name="Footer Placeholder 4"/>
          <p:cNvSpPr>
            <a:spLocks noGrp="1"/>
          </p:cNvSpPr>
          <p:nvPr>
            <p:ph type="ftr" sz="quarter" idx="11"/>
          </p:nvPr>
        </p:nvSpPr>
        <p:spPr/>
        <p:txBody>
          <a:bodyPr/>
          <a:lstStyle>
            <a:lvl1pPr>
              <a:defRPr/>
            </a:lvl1pPr>
          </a:lstStyle>
          <a:p>
            <a:r>
              <a:rPr lang="en-US"/>
              <a:t>Chapter 24 Quality management</a:t>
            </a:r>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10/12/2014</a:t>
            </a:r>
            <a:endParaRPr lang="en-US"/>
          </a:p>
        </p:txBody>
      </p:sp>
      <p:sp>
        <p:nvSpPr>
          <p:cNvPr id="3" name="Footer Placeholder 4"/>
          <p:cNvSpPr>
            <a:spLocks noGrp="1"/>
          </p:cNvSpPr>
          <p:nvPr>
            <p:ph type="ftr" sz="quarter" idx="11"/>
          </p:nvPr>
        </p:nvSpPr>
        <p:spPr/>
        <p:txBody>
          <a:bodyPr/>
          <a:lstStyle>
            <a:lvl1pPr>
              <a:defRPr/>
            </a:lvl1pPr>
          </a:lstStyle>
          <a:p>
            <a:r>
              <a:rPr lang="en-US"/>
              <a:t>Chapter 24 Quality management</a:t>
            </a:r>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10/12/2014</a:t>
            </a:r>
            <a:endParaRPr lang="en-US"/>
          </a:p>
        </p:txBody>
      </p:sp>
      <p:sp>
        <p:nvSpPr>
          <p:cNvPr id="6" name="Footer Placeholder 4"/>
          <p:cNvSpPr>
            <a:spLocks noGrp="1"/>
          </p:cNvSpPr>
          <p:nvPr>
            <p:ph type="ftr" sz="quarter" idx="11"/>
          </p:nvPr>
        </p:nvSpPr>
        <p:spPr/>
        <p:txBody>
          <a:bodyPr/>
          <a:lstStyle>
            <a:lvl1pPr>
              <a:defRPr/>
            </a:lvl1pPr>
          </a:lstStyle>
          <a:p>
            <a:r>
              <a:rPr lang="en-US"/>
              <a:t>Chapter 24 Quality management</a:t>
            </a:r>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24 Quality management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a:t>Chapter 24 - Quality Management</a:t>
            </a:r>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a:t>Chapter 24 Quality management</a:t>
            </a:r>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idx="1"/>
          </p:nvPr>
        </p:nvSpPr>
        <p:spPr/>
        <p:txBody>
          <a:bodyPr/>
          <a:lstStyle/>
          <a:p>
            <a:r>
              <a:rPr lang="en-GB" dirty="0"/>
              <a:t>Quality, simplistically, means that a product should meet its specification.</a:t>
            </a:r>
          </a:p>
          <a:p>
            <a:r>
              <a:rPr lang="en-GB" dirty="0"/>
              <a:t>This is problematical for software systems</a:t>
            </a:r>
          </a:p>
          <a:p>
            <a:pPr lvl="1"/>
            <a:r>
              <a:rPr lang="en-GB" dirty="0"/>
              <a:t>There is a tension between customer quality requirements (efficiency, reliability, etc.) and developer quality requirements (maintainability, reusability, etc.);</a:t>
            </a:r>
          </a:p>
          <a:p>
            <a:pPr lvl="1"/>
            <a:r>
              <a:rPr lang="en-GB" dirty="0"/>
              <a:t>Some quality requirements are difficult to specify in an unambiguous way;</a:t>
            </a:r>
          </a:p>
          <a:p>
            <a:pPr lvl="1"/>
            <a:r>
              <a:rPr lang="en-GB" dirty="0"/>
              <a:t>Software specifications are usually incomplete and often inconsistent.</a:t>
            </a:r>
          </a:p>
          <a:p>
            <a:r>
              <a:rPr lang="en-GB" dirty="0"/>
              <a:t>The focus may be ‘fitness for purpose’ rather than specification conformance.</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idx="1"/>
          </p:nvPr>
        </p:nvSpPr>
        <p:spPr/>
        <p:txBody>
          <a:bodyPr/>
          <a:lstStyle/>
          <a:p>
            <a:r>
              <a:rPr lang="en-US" dirty="0"/>
              <a:t>Has the software been properly tested?</a:t>
            </a:r>
            <a:endParaRPr lang="en-GB" dirty="0"/>
          </a:p>
          <a:p>
            <a:r>
              <a:rPr lang="en-US" dirty="0"/>
              <a:t>Is the software sufficiently dependable to be put into use?</a:t>
            </a:r>
            <a:endParaRPr lang="en-GB" dirty="0"/>
          </a:p>
          <a:p>
            <a:r>
              <a:rPr lang="en-US" dirty="0"/>
              <a:t>Is the performance of the software acceptable for normal use? </a:t>
            </a:r>
            <a:endParaRPr lang="en-GB" dirty="0"/>
          </a:p>
          <a:p>
            <a:r>
              <a:rPr lang="en-US" dirty="0"/>
              <a:t>Is the software usable?</a:t>
            </a:r>
            <a:endParaRPr lang="en-GB" dirty="0"/>
          </a:p>
          <a:p>
            <a:r>
              <a:rPr lang="en-US" dirty="0"/>
              <a:t>Is the software well-structured and understandable?</a:t>
            </a:r>
          </a:p>
          <a:p>
            <a:r>
              <a:rPr lang="en-US" dirty="0"/>
              <a:t>Have programming and documentation standards been followed in the development process?</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p>
          <a:p>
            <a:r>
              <a:rPr lang="en-US" dirty="0"/>
              <a:t>This reflects practical user experience – if the software’s functionality is not what is expected, then users will often just work around this and find other ways to do what they want to do. </a:t>
            </a:r>
          </a:p>
          <a:p>
            <a:r>
              <a:rPr lang="en-US" dirty="0"/>
              <a:t>However,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2"/>
                  </a:ext>
                </a:extLst>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3"/>
                  </a:ext>
                </a:extLst>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a:latin typeface="Arial"/>
                          <a:cs typeface="Arial"/>
                        </a:rPr>
                        <a:t>Learnability</a:t>
                      </a:r>
                      <a:endParaRPr lang="en-GB" sz="1600"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idx="1"/>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such as maintainability or robustness, is present in the product.</a:t>
            </a:r>
            <a:r>
              <a:rPr lang="en-GB" dirty="0"/>
              <a:t>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idx="1"/>
          </p:nvPr>
        </p:nvSpPr>
        <p:spPr/>
        <p:txBody>
          <a:bodyPr/>
          <a:lstStyle/>
          <a:p>
            <a:r>
              <a:rPr lang="en-GB" dirty="0"/>
              <a:t>The quality of a developed product is influenced by the quality of the production process.</a:t>
            </a:r>
          </a:p>
          <a:p>
            <a:r>
              <a:rPr lang="en-GB" dirty="0"/>
              <a:t>This is important in software development as some product quality attributes are hard to assess.</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idx="1"/>
          </p:nvPr>
        </p:nvSpPr>
        <p:spPr/>
        <p:txBody>
          <a:bodyPr/>
          <a:lstStyle/>
          <a:p>
            <a:r>
              <a:rPr lang="en-US" dirty="0"/>
              <a:t>Quality managers should aim to develop a ‘quality culture’ where everyone responsible for software development is committed to achieving a high level of product quality. </a:t>
            </a:r>
          </a:p>
          <a:p>
            <a:r>
              <a:rPr lang="en-US" dirty="0"/>
              <a:t>They should encourage teams to take responsibility for the quality of their work and to develop new approaches to quality improvement. </a:t>
            </a:r>
          </a:p>
          <a:p>
            <a:r>
              <a:rPr lang="en-US" dirty="0"/>
              <a:t>They 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standards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107032039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idx="1"/>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Topics covered</a:t>
            </a:r>
          </a:p>
        </p:txBody>
      </p:sp>
      <p:sp>
        <p:nvSpPr>
          <p:cNvPr id="7171" name="Rectangle 3"/>
          <p:cNvSpPr>
            <a:spLocks noGrp="1" noChangeArrowheads="1"/>
          </p:cNvSpPr>
          <p:nvPr>
            <p:ph idx="1"/>
          </p:nvPr>
        </p:nvSpPr>
        <p:spPr/>
        <p:txBody>
          <a:bodyPr/>
          <a:lstStyle/>
          <a:p>
            <a:r>
              <a:rPr lang="en-US" dirty="0"/>
              <a:t>Software quality</a:t>
            </a:r>
            <a:endParaRPr lang="en-GB" dirty="0"/>
          </a:p>
          <a:p>
            <a:r>
              <a:rPr lang="en-US" dirty="0"/>
              <a:t>Software standards</a:t>
            </a:r>
            <a:endParaRPr lang="en-GB" dirty="0"/>
          </a:p>
          <a:p>
            <a:r>
              <a:rPr lang="en-US" dirty="0"/>
              <a:t>Reviews and inspections</a:t>
            </a:r>
          </a:p>
          <a:p>
            <a:r>
              <a:rPr lang="en-US" dirty="0"/>
              <a:t>Quality management and agile development</a:t>
            </a:r>
            <a:endParaRPr lang="en-GB" dirty="0"/>
          </a:p>
          <a:p>
            <a:r>
              <a:rPr lang="en-US"/>
              <a:t>Software measurement </a:t>
            </a:r>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idx="1"/>
          </p:nvPr>
        </p:nvSpPr>
        <p:spPr/>
        <p:txBody>
          <a:bodyPr/>
          <a:lstStyle/>
          <a:p>
            <a:r>
              <a:rPr lang="en-GB" dirty="0"/>
              <a:t>Encapsulation of best practice-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idx="1"/>
          </p:nvPr>
        </p:nvSpPr>
        <p:spPr/>
        <p:txBody>
          <a:bodyPr/>
          <a:lstStyle/>
          <a:p>
            <a:r>
              <a:rPr lang="en-US" i="1" dirty="0"/>
              <a:t>Product standards</a:t>
            </a:r>
            <a:r>
              <a:rPr lang="en-US" dirty="0"/>
              <a:t> </a:t>
            </a:r>
          </a:p>
          <a:p>
            <a:pPr lvl="1"/>
            <a:r>
              <a:rPr lang="en-US" dirty="0"/>
              <a:t>Apply 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i="1" dirty="0"/>
              <a:t>Process standards</a:t>
            </a:r>
            <a:r>
              <a:rPr lang="en-US" dirty="0"/>
              <a:t> </a:t>
            </a:r>
          </a:p>
          <a:p>
            <a:pPr lvl="1"/>
            <a:r>
              <a:rPr lang="en-US"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138858943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r>
              <a:rPr lang="en-GB" dirty="0"/>
              <a:t> </a:t>
            </a:r>
            <a:endParaRPr lang="en-US" dirty="0"/>
          </a:p>
        </p:txBody>
      </p:sp>
      <p:graphicFrame>
        <p:nvGraphicFramePr>
          <p:cNvPr id="4" name="Content Placeholder 3"/>
          <p:cNvGraphicFramePr>
            <a:graphicFrameLocks noGrp="1"/>
          </p:cNvGraphicFramePr>
          <p:nvPr>
            <p:ph idx="1"/>
          </p:nvPr>
        </p:nvGraphicFramePr>
        <p:xfrm>
          <a:off x="457200" y="1972456"/>
          <a:ext cx="8229600" cy="27508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Product standards</a:t>
                      </a: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Process standards</a:t>
                      </a:r>
                    </a:p>
                  </a:txBody>
                  <a:tcPr marL="68580" marR="68580" marT="0" marB="0"/>
                </a:tc>
                <a:extLst>
                  <a:ext uri="{0D108BD9-81ED-4DB2-BD59-A6C34878D82A}">
                    <a16:rowId xmlns:a16="http://schemas.microsoft.com/office/drawing/2014/main" val="10000"/>
                  </a:ext>
                </a:extLst>
              </a:tr>
              <a:tr h="370840">
                <a:tc>
                  <a:txBody>
                    <a:bodyPr/>
                    <a:lstStyle/>
                    <a:p>
                      <a:pPr indent="347345" algn="l">
                        <a:spcAft>
                          <a:spcPts val="300"/>
                        </a:spcAft>
                        <a:tabLst>
                          <a:tab pos="342900" algn="l"/>
                          <a:tab pos="685800" algn="l"/>
                          <a:tab pos="1028700" algn="l"/>
                        </a:tabLst>
                      </a:pPr>
                      <a:r>
                        <a:rPr lang="en-GB" sz="1600" dirty="0">
                          <a:solidFill>
                            <a:srgbClr val="000000"/>
                          </a:solidFill>
                          <a:latin typeface="Arial"/>
                          <a:ea typeface="Times New Roman"/>
                          <a:cs typeface="Arial"/>
                        </a:rPr>
                        <a:t>Design review form</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Design review conduct</a:t>
                      </a: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Requirements document  </a:t>
                      </a:r>
                    </a:p>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structure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Submission of new code for </a:t>
                      </a:r>
                    </a:p>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system building</a:t>
                      </a: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Method header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Version release process</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Java programming style</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Project plan approval process</a:t>
                      </a:r>
                    </a:p>
                  </a:txBody>
                  <a:tcPr marL="68580" marR="68580" marT="0" marB="0"/>
                </a:tc>
                <a:extLst>
                  <a:ext uri="{0D108BD9-81ED-4DB2-BD59-A6C34878D82A}">
                    <a16:rowId xmlns:a16="http://schemas.microsoft.com/office/drawing/2014/main" val="10004"/>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Project plan format</a:t>
                      </a:r>
                    </a:p>
                  </a:txBody>
                  <a:tcPr marL="68580" marR="68580" marT="0" marB="0"/>
                </a:tc>
                <a:tc>
                  <a:txBody>
                    <a:bodyPr/>
                    <a:lstStyle/>
                    <a:p>
                      <a:pPr indent="347345" algn="just">
                        <a:spcAft>
                          <a:spcPts val="300"/>
                        </a:spcAft>
                        <a:tabLst>
                          <a:tab pos="342900" algn="l"/>
                          <a:tab pos="685800" algn="l"/>
                          <a:tab pos="1028700" algn="l"/>
                        </a:tabLst>
                      </a:pPr>
                      <a:r>
                        <a:rPr lang="en-GB" sz="1600">
                          <a:solidFill>
                            <a:srgbClr val="000000"/>
                          </a:solidFill>
                          <a:latin typeface="Arial"/>
                          <a:ea typeface="Times New Roman"/>
                          <a:cs typeface="Arial"/>
                        </a:rPr>
                        <a:t>Change control process</a:t>
                      </a:r>
                    </a:p>
                  </a:txBody>
                  <a:tcPr marL="68580" marR="68580" marT="0" marB="0"/>
                </a:tc>
                <a:extLst>
                  <a:ext uri="{0D108BD9-81ED-4DB2-BD59-A6C34878D82A}">
                    <a16:rowId xmlns:a16="http://schemas.microsoft.com/office/drawing/2014/main" val="10005"/>
                  </a:ext>
                </a:extLst>
              </a:tr>
              <a:tr h="370840">
                <a:tc>
                  <a:txBody>
                    <a:bodyPr/>
                    <a:lstStyle/>
                    <a:p>
                      <a:pPr indent="347345" algn="l">
                        <a:spcAft>
                          <a:spcPts val="300"/>
                        </a:spcAft>
                        <a:tabLst>
                          <a:tab pos="342900" algn="l"/>
                          <a:tab pos="685800" algn="l"/>
                          <a:tab pos="1028700" algn="l"/>
                        </a:tabLst>
                      </a:pPr>
                      <a:r>
                        <a:rPr lang="en-GB" sz="1600">
                          <a:solidFill>
                            <a:srgbClr val="000000"/>
                          </a:solidFill>
                          <a:latin typeface="Arial"/>
                          <a:ea typeface="Times New Roman"/>
                          <a:cs typeface="Arial"/>
                        </a:rPr>
                        <a:t>Change request form</a:t>
                      </a:r>
                    </a:p>
                  </a:txBody>
                  <a:tcPr marL="68580" marR="68580" marT="0" marB="0"/>
                </a:tc>
                <a:tc>
                  <a:txBody>
                    <a:bodyPr/>
                    <a:lstStyle/>
                    <a:p>
                      <a:pPr indent="347345" algn="just">
                        <a:spcAft>
                          <a:spcPts val="300"/>
                        </a:spcAft>
                        <a:tabLst>
                          <a:tab pos="342900" algn="l"/>
                          <a:tab pos="685800" algn="l"/>
                          <a:tab pos="1028700" algn="l"/>
                        </a:tabLst>
                      </a:pPr>
                      <a:r>
                        <a:rPr lang="en-GB" sz="1600" dirty="0">
                          <a:solidFill>
                            <a:srgbClr val="000000"/>
                          </a:solidFill>
                          <a:latin typeface="Arial"/>
                          <a:ea typeface="Times New Roman"/>
                          <a:cs typeface="Arial"/>
                        </a:rPr>
                        <a:t>Test recording process</a:t>
                      </a:r>
                    </a:p>
                  </a:txBody>
                  <a:tcPr marL="68580" marR="68580" marT="0" marB="0"/>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idx="1"/>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idx="1"/>
          </p:nvPr>
        </p:nvSpPr>
        <p:spPr/>
        <p:txBody>
          <a:bodyPr/>
          <a:lstStyle/>
          <a:p>
            <a:r>
              <a:rPr lang="en-GB" dirty="0"/>
              <a:t>Involve practitioners in development. Engineers should understand the rationale  underlying a standard.</a:t>
            </a:r>
          </a:p>
          <a:p>
            <a:r>
              <a:rPr lang="en-GB" dirty="0"/>
              <a:t>Review standards and their usage regularly. </a:t>
            </a:r>
            <a:br>
              <a:rPr lang="en-GB" dirty="0"/>
            </a:br>
            <a:r>
              <a:rPr lang="en-GB" dirty="0"/>
              <a:t>Standards can quickly become outdated and this reduces their credibility amongst practitioners.</a:t>
            </a:r>
          </a:p>
          <a:p>
            <a:r>
              <a:rPr lang="en-GB" dirty="0"/>
              <a:t>Detailed standards should have specialized tool </a:t>
            </a:r>
            <a:br>
              <a:rPr lang="en-GB" dirty="0"/>
            </a:br>
            <a:r>
              <a:rPr lang="en-GB" dirty="0"/>
              <a:t>support. Excessive clerical work is the most </a:t>
            </a:r>
            <a:br>
              <a:rPr lang="en-GB" dirty="0"/>
            </a:br>
            <a:r>
              <a:rPr lang="en-GB" dirty="0"/>
              <a:t>significant complaint against standards. </a:t>
            </a:r>
          </a:p>
          <a:p>
            <a:pPr lvl="1"/>
            <a:r>
              <a:rPr lang="en-GB" dirty="0"/>
              <a:t>Web-based forms are not good enough.</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idx="1"/>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a:t> 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5 ISO9001-proces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1" y="1844824"/>
            <a:ext cx="7944109" cy="4104456"/>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6 IS0-9001 Q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844823"/>
            <a:ext cx="7344816" cy="4398093"/>
          </a:xfrm>
          <a:prstGeom prst="rect">
            <a:avLst/>
          </a:prstGeom>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idx="1"/>
          </p:nvPr>
        </p:nvSpPr>
        <p:spPr/>
        <p:txBody>
          <a:bodyPr/>
          <a:lstStyle/>
          <a:p>
            <a:r>
              <a:rPr lang="en-GB"/>
              <a:t>Quality standards and procedures should be documented in an organisational quality manual.</a:t>
            </a:r>
          </a:p>
          <a:p>
            <a:r>
              <a:rPr lang="en-GB"/>
              <a:t>An external body may certify that an organisation’s quality manual conforms to ISO 9000 standards.</a:t>
            </a:r>
          </a:p>
          <a:p>
            <a:r>
              <a:rPr lang="en-GB"/>
              <a:t>Some customers require suppliers to be ISO 9000 certified although the need for flexibility here is increasingly recognised.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ISO9001</a:t>
            </a:r>
          </a:p>
        </p:txBody>
      </p:sp>
      <p:sp>
        <p:nvSpPr>
          <p:cNvPr id="3" name="Content Placeholder 2"/>
          <p:cNvSpPr>
            <a:spLocks noGrp="1"/>
          </p:cNvSpPr>
          <p:nvPr>
            <p:ph idx="1"/>
          </p:nvPr>
        </p:nvSpPr>
        <p:spPr/>
        <p:txBody>
          <a:bodyPr/>
          <a:lstStyle/>
          <a:p>
            <a:r>
              <a:rPr lang="en-US" dirty="0"/>
              <a:t>The ISO 9001 certification is inadequate because it defines quality to be the conformance to standards. </a:t>
            </a:r>
          </a:p>
          <a:p>
            <a:r>
              <a:rPr lang="en-US" dirty="0"/>
              <a:t>It takes no account of quality as experienced by users of the software. For example, a company could define test coverage standards specifying that all methods in objects must be called at least once. </a:t>
            </a:r>
          </a:p>
          <a:p>
            <a:r>
              <a:rPr lang="en-US" dirty="0"/>
              <a:t>Unfortunately,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29</a:t>
            </a:fld>
            <a:endParaRPr lang="en-US"/>
          </a:p>
        </p:txBody>
      </p:sp>
    </p:spTree>
    <p:extLst>
      <p:ext uri="{BB962C8B-B14F-4D97-AF65-F5344CB8AC3E}">
        <p14:creationId xmlns:p14="http://schemas.microsoft.com/office/powerpoint/2010/main" val="3723963514"/>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idx="1"/>
          </p:nvPr>
        </p:nvSpPr>
        <p:spPr/>
        <p:txBody>
          <a:bodyPr/>
          <a:lstStyle/>
          <a:p>
            <a:r>
              <a:rPr lang="en-GB" dirty="0"/>
              <a:t>Concerned with ensuring that the required level of quality is achieved in a software product.</a:t>
            </a:r>
          </a:p>
          <a:p>
            <a:r>
              <a:rPr lang="en-GB" dirty="0"/>
              <a:t>Three principal concerns:</a:t>
            </a:r>
          </a:p>
          <a:p>
            <a:pPr lvl="1"/>
            <a:r>
              <a:rPr lang="en-US" dirty="0"/>
              <a:t>At the organizational level, quality management is concerned with establishing a framework of organizational processes and standards that will lead to high-quality software. </a:t>
            </a:r>
          </a:p>
          <a:p>
            <a:pPr lvl="1"/>
            <a:r>
              <a:rPr lang="en-US" dirty="0"/>
              <a:t>At the project level, quality management involves the application of specific quality processes and checking that these planned processes have been followed.</a:t>
            </a:r>
            <a:r>
              <a:rPr lang="en-GB" dirty="0"/>
              <a:t> </a:t>
            </a:r>
          </a:p>
          <a:p>
            <a:pPr lvl="1"/>
            <a:r>
              <a:rPr lang="en-US" dirty="0"/>
              <a:t>At the project level, quality management is also concerned with establishing a quality plan for a project. The quality plan should set out the quality goals for the project and define what processes and standards are to be used.</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a:t>Reviews and inspections</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30</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idx="1"/>
          </p:nvPr>
        </p:nvSpPr>
        <p:spPr/>
        <p:txBody>
          <a:bodyPr/>
          <a:lstStyle/>
          <a:p>
            <a:r>
              <a:rPr lang="en-GB" dirty="0"/>
              <a:t>A group examines part or all of a process or system and its documentation to find potential problems.</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a:p>
            <a:r>
              <a:rPr lang="en-GB" dirty="0"/>
              <a:t>There are different types of review with different objectives</a:t>
            </a:r>
          </a:p>
          <a:p>
            <a:pPr lvl="1"/>
            <a:r>
              <a:rPr lang="en-GB" dirty="0"/>
              <a:t>Inspections for defect removal (product);</a:t>
            </a:r>
          </a:p>
          <a:p>
            <a:pPr lvl="1"/>
            <a:r>
              <a:rPr lang="en-GB" dirty="0"/>
              <a:t>Reviews for progress assessment (product and process);</a:t>
            </a:r>
          </a:p>
          <a:p>
            <a:pPr lvl="1"/>
            <a:r>
              <a:rPr lang="en-GB" dirty="0"/>
              <a:t>Quality reviews (product and standards).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31</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idx="1"/>
          </p:nvPr>
        </p:nvSpPr>
        <p:spPr/>
        <p:txBody>
          <a:bodyPr/>
          <a:lstStyle/>
          <a:p>
            <a:r>
              <a:rPr lang="en-GB" dirty="0"/>
              <a:t>A group of people carefully examine part or all </a:t>
            </a:r>
            <a:br>
              <a:rPr lang="en-GB" dirty="0"/>
            </a:br>
            <a:r>
              <a:rPr lang="en-GB" dirty="0"/>
              <a:t>of a software system and its associated </a:t>
            </a:r>
            <a:br>
              <a:rPr lang="en-GB" dirty="0"/>
            </a:br>
            <a:r>
              <a:rPr lang="en-GB" dirty="0"/>
              <a:t>documentation.</a:t>
            </a:r>
          </a:p>
          <a:p>
            <a:r>
              <a:rPr lang="en-GB" dirty="0"/>
              <a:t>Code, designs, specifications, test plans, </a:t>
            </a:r>
            <a:br>
              <a:rPr lang="en-GB" dirty="0"/>
            </a:br>
            <a:r>
              <a:rPr lang="en-GB" dirty="0"/>
              <a:t>standards, etc. can all be reviewed.</a:t>
            </a:r>
          </a:p>
          <a:p>
            <a:r>
              <a:rPr lang="en-GB" dirty="0"/>
              <a:t>Software or documents may be 'signed off' at a </a:t>
            </a:r>
            <a:br>
              <a:rPr lang="en-GB" dirty="0"/>
            </a:br>
            <a:r>
              <a:rPr lang="en-GB" dirty="0"/>
              <a:t>review which signifies that progress to the next </a:t>
            </a:r>
            <a:br>
              <a:rPr lang="en-GB" dirty="0"/>
            </a:br>
            <a:r>
              <a:rPr lang="en-GB" dirty="0"/>
              <a:t>development stage has been approved by </a:t>
            </a:r>
            <a:br>
              <a:rPr lang="en-GB" dirty="0"/>
            </a:br>
            <a:r>
              <a:rPr lang="en-GB" dirty="0"/>
              <a:t>management.</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32</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idx="1"/>
          </p:nvPr>
        </p:nvSpPr>
        <p:spPr/>
        <p:txBody>
          <a:bodyPr/>
          <a:lstStyle/>
          <a:p>
            <a:r>
              <a:rPr lang="en-US" dirty="0"/>
              <a:t>Pre-review activities</a:t>
            </a:r>
          </a:p>
          <a:p>
            <a:pPr lvl="1"/>
            <a:r>
              <a:rPr lang="en-US" dirty="0"/>
              <a:t>Pre-review activities are concerned with review planning and review preparation</a:t>
            </a:r>
            <a:r>
              <a:rPr lang="en-GB" dirty="0"/>
              <a:t> </a:t>
            </a:r>
            <a:endParaRPr lang="en-US" dirty="0"/>
          </a:p>
          <a:p>
            <a:r>
              <a:rPr lang="en-US" dirty="0"/>
              <a:t>The review meeting</a:t>
            </a:r>
          </a:p>
          <a:p>
            <a:pPr lvl="1"/>
            <a:r>
              <a:rPr lang="en-US" dirty="0"/>
              <a:t>During the review meeting, an author of the document or program being reviewed should ‘walk through’ the document with the review team. </a:t>
            </a:r>
          </a:p>
          <a:p>
            <a:r>
              <a:rPr lang="en-US" dirty="0"/>
              <a:t>Post-review activities</a:t>
            </a:r>
          </a:p>
          <a:p>
            <a:pPr lvl="1"/>
            <a:r>
              <a:rPr lang="en-US" dirty="0"/>
              <a:t>These address the problems and issues that have been raised during the review meeting.</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33</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34</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p>
          <a:p>
            <a:r>
              <a:rPr lang="en-US" dirty="0"/>
              <a:t>However, project teams are now often distributed, sometimes across countries or continents, so it is impractical for team members to meet face to face.</a:t>
            </a:r>
          </a:p>
          <a:p>
            <a:r>
              <a:rPr lang="en-US" dirty="0"/>
              <a:t>Remote 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35</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idx="1"/>
          </p:nvPr>
        </p:nvSpPr>
        <p:spPr/>
        <p:txBody>
          <a:bodyPr/>
          <a:lstStyle/>
          <a:p>
            <a:r>
              <a:rPr lang="en-GB" sz="2400" dirty="0"/>
              <a:t>These are peer reviews where engineers examine the source of a system with the aim of discovering anomalies and defects.</a:t>
            </a:r>
          </a:p>
          <a:p>
            <a:r>
              <a:rPr lang="en-GB" sz="2400" dirty="0"/>
              <a:t>Inspections do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37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Fault 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check</a:t>
                      </a:r>
                      <a:endParaRPr lang="en-GB" sz="16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Data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38</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inspection checklist</a:t>
            </a:r>
            <a:r>
              <a:rPr lang="en-GB" dirty="0"/>
              <a:t> (</a:t>
            </a:r>
            <a:r>
              <a:rPr lang="en-GB" dirty="0" err="1"/>
              <a:t>b</a:t>
            </a:r>
            <a:r>
              <a:rPr lang="en-GB" dirty="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extLst>
                    <a:ext uri="{9D8B030D-6E8A-4147-A177-3AD203B41FA5}">
                      <a16:colId xmlns:a16="http://schemas.microsoft.com/office/drawing/2014/main" val="20000"/>
                    </a:ext>
                  </a:extLst>
                </a:gridCol>
                <a:gridCol w="5687217">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Fault 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check</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39</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idx="1"/>
          </p:nvPr>
        </p:nvSpPr>
        <p:spPr/>
        <p:txBody>
          <a:bodyPr/>
          <a:lstStyle/>
          <a:p>
            <a:r>
              <a:rPr lang="en-US" dirty="0"/>
              <a:t>Quality management provides an independent check on the software development process. </a:t>
            </a:r>
            <a:endParaRPr lang="en-GB" dirty="0"/>
          </a:p>
          <a:p>
            <a:r>
              <a:rPr lang="en-US" dirty="0"/>
              <a:t>The quality management process checks the project deliverables to ensure that they are consistent with organizational standards and goals </a:t>
            </a:r>
          </a:p>
          <a:p>
            <a:r>
              <a:rPr lang="en-US" dirty="0"/>
              <a:t>The quality team should be independent from the development team so that they can take an objective view of the software. This allows them to report on software quality without being influenced by software development issues.</a:t>
            </a:r>
            <a:r>
              <a:rPr lang="en-GB" dirty="0"/>
              <a:t> </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Quality management and agile development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40</a:t>
            </a:fld>
            <a:endParaRPr lang="en-US"/>
          </a:p>
        </p:txBody>
      </p:sp>
    </p:spTree>
    <p:extLst>
      <p:ext uri="{BB962C8B-B14F-4D97-AF65-F5344CB8AC3E}">
        <p14:creationId xmlns:p14="http://schemas.microsoft.com/office/powerpoint/2010/main" val="1460502950"/>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
        <p:nvSpPr>
          <p:cNvPr id="3" name="Content Placeholder 2"/>
          <p:cNvSpPr>
            <a:spLocks noGrp="1"/>
          </p:cNvSpPr>
          <p:nvPr>
            <p:ph idx="1"/>
          </p:nvPr>
        </p:nvSpPr>
        <p:spPr/>
        <p:txBody>
          <a:bodyPr/>
          <a:lstStyle/>
          <a:p>
            <a:r>
              <a:rPr lang="en-GB" dirty="0"/>
              <a:t>Quality management in agile development is informal rather than document-based. </a:t>
            </a:r>
          </a:p>
          <a:p>
            <a:r>
              <a:rPr lang="en-GB" dirty="0"/>
              <a:t>It relies on establishing a </a:t>
            </a:r>
            <a:r>
              <a:rPr lang="en-GB" dirty="0">
                <a:solidFill>
                  <a:srgbClr val="FF0000"/>
                </a:solidFill>
              </a:rPr>
              <a:t>quality culture</a:t>
            </a:r>
            <a:r>
              <a:rPr lang="en-GB" dirty="0"/>
              <a:t>, where all team members feel responsible for software quality and take actions to ensure that quality is maintained.  </a:t>
            </a:r>
          </a:p>
          <a:p>
            <a:r>
              <a:rPr lang="en-GB" dirty="0"/>
              <a:t>The 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41</a:t>
            </a:fld>
            <a:endParaRPr lang="en-US"/>
          </a:p>
        </p:txBody>
      </p:sp>
    </p:spTree>
    <p:extLst>
      <p:ext uri="{BB962C8B-B14F-4D97-AF65-F5344CB8AC3E}">
        <p14:creationId xmlns:p14="http://schemas.microsoft.com/office/powerpoint/2010/main" val="2468353527"/>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idx="1"/>
          </p:nvPr>
        </p:nvSpPr>
        <p:spPr/>
        <p:txBody>
          <a:bodyPr/>
          <a:lstStyle/>
          <a:p>
            <a:r>
              <a:rPr lang="en-US" i="1" dirty="0"/>
              <a:t>Check before check-in</a:t>
            </a:r>
            <a:r>
              <a:rPr lang="en-US" dirty="0"/>
              <a:t>  </a:t>
            </a:r>
          </a:p>
          <a:p>
            <a:pPr lvl="1"/>
            <a:r>
              <a:rPr lang="en-US" dirty="0"/>
              <a:t>Programmers are responsible for organizing their own code reviews with other team members before the code is checked in to the build system.</a:t>
            </a:r>
            <a:endParaRPr lang="en-GB" dirty="0"/>
          </a:p>
          <a:p>
            <a:r>
              <a:rPr lang="en-US" i="1" dirty="0"/>
              <a:t>Never break the build</a:t>
            </a:r>
            <a:r>
              <a:rPr lang="en-US" dirty="0"/>
              <a:t> </a:t>
            </a:r>
          </a:p>
          <a:p>
            <a:pPr lvl="1"/>
            <a:r>
              <a:rPr lang="en-US" dirty="0"/>
              <a:t>Team members should not check in code that causes the system to fail. Developers have to test their code changes against the whole system and be confident that these work as expected. </a:t>
            </a:r>
          </a:p>
          <a:p>
            <a:r>
              <a:rPr lang="en-GB" dirty="0"/>
              <a:t>	</a:t>
            </a:r>
            <a:r>
              <a:rPr lang="en-GB" i="1" dirty="0"/>
              <a:t>Fix problems when you see them</a:t>
            </a:r>
            <a:r>
              <a:rPr lang="en-GB" dirty="0"/>
              <a:t> </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0"/>
          </p:nvPr>
        </p:nvSpPr>
        <p:spPr/>
        <p:txBody>
          <a:bodyPr/>
          <a:lstStyle/>
          <a:p>
            <a:r>
              <a:rPr lang="en-GB" dirty="0"/>
              <a:t>10/12/2014</a:t>
            </a:r>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42</a:t>
            </a:fld>
            <a:endParaRPr lang="en-US"/>
          </a:p>
        </p:txBody>
      </p:sp>
    </p:spTree>
    <p:extLst>
      <p:ext uri="{BB962C8B-B14F-4D97-AF65-F5344CB8AC3E}">
        <p14:creationId xmlns:p14="http://schemas.microsoft.com/office/powerpoint/2010/main" val="15108408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idx="1"/>
          </p:nvPr>
        </p:nvSpPr>
        <p:spPr/>
        <p:txBody>
          <a:bodyPr/>
          <a:lstStyle/>
          <a:p>
            <a:r>
              <a:rPr lang="en-US" dirty="0"/>
              <a:t>The review process in agile software development is usually informal. </a:t>
            </a:r>
          </a:p>
          <a:p>
            <a:r>
              <a:rPr lang="en-US" dirty="0"/>
              <a:t>In Scrum,,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43</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2492040476"/>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US" dirty="0"/>
              <a:t>This is an approach where 2 people are responsible for code development and work together to achieve this. </a:t>
            </a:r>
          </a:p>
          <a:p>
            <a:r>
              <a:rPr lang="en-US" dirty="0"/>
              <a:t>Code developed by an individual is therefore constantly being examined and reviewed by another team member. </a:t>
            </a:r>
          </a:p>
          <a:p>
            <a:r>
              <a:rPr lang="en-US" dirty="0"/>
              <a:t>Pair programming leads to a deep knowledge of a program, as both programmers have to understand the program in detail to continue development. </a:t>
            </a:r>
          </a:p>
          <a:p>
            <a:r>
              <a:rPr lang="en-US" dirty="0"/>
              <a:t>This depth of knowledge is difficult to achieve in inspection processes and pair programming can find bugs that would not be discovered in formal inspections.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44</a:t>
            </a:fld>
            <a:endParaRPr lang="en-US"/>
          </a:p>
        </p:txBody>
      </p:sp>
    </p:spTree>
    <p:extLst>
      <p:ext uri="{BB962C8B-B14F-4D97-AF65-F5344CB8AC3E}">
        <p14:creationId xmlns:p14="http://schemas.microsoft.com/office/powerpoint/2010/main" val="336202238"/>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weaknesses</a:t>
            </a:r>
          </a:p>
        </p:txBody>
      </p:sp>
      <p:sp>
        <p:nvSpPr>
          <p:cNvPr id="3" name="Content Placeholder 2"/>
          <p:cNvSpPr>
            <a:spLocks noGrp="1"/>
          </p:cNvSpPr>
          <p:nvPr>
            <p:ph idx="1"/>
          </p:nvPr>
        </p:nvSpPr>
        <p:spPr/>
        <p:txBody>
          <a:bodyPr/>
          <a:lstStyle/>
          <a:p>
            <a:r>
              <a:rPr lang="en-US" i="1" dirty="0"/>
              <a:t>Mutual misunderstandings</a:t>
            </a:r>
            <a:r>
              <a:rPr lang="en-US" dirty="0"/>
              <a:t> </a:t>
            </a:r>
          </a:p>
          <a:p>
            <a:pPr lvl="1"/>
            <a:r>
              <a:rPr lang="en-US" dirty="0"/>
              <a:t>Both members of a pair may make the same mistake in understanding the system requirements. Discussions may reinforce these errors.</a:t>
            </a:r>
            <a:endParaRPr lang="en-GB" dirty="0"/>
          </a:p>
          <a:p>
            <a:r>
              <a:rPr lang="en-US" i="1" dirty="0"/>
              <a:t>Pair reputation</a:t>
            </a:r>
            <a:r>
              <a:rPr lang="en-US" dirty="0"/>
              <a:t> </a:t>
            </a:r>
          </a:p>
          <a:p>
            <a:pPr lvl="1"/>
            <a:r>
              <a:rPr lang="en-US" dirty="0"/>
              <a:t>Pairs may be reluctant to look for errors because they do not want to slow down the progress of the project. </a:t>
            </a:r>
            <a:endParaRPr lang="en-GB" dirty="0"/>
          </a:p>
          <a:p>
            <a:r>
              <a:rPr lang="en-US" i="1" dirty="0"/>
              <a:t>Working relationships</a:t>
            </a:r>
            <a:r>
              <a:rPr lang="en-US" dirty="0"/>
              <a:t> </a:t>
            </a:r>
          </a:p>
          <a:p>
            <a:pPr lvl="1"/>
            <a:r>
              <a:rPr lang="en-US" dirty="0"/>
              <a:t>The 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45</a:t>
            </a:fld>
            <a:endParaRPr lang="en-US"/>
          </a:p>
        </p:txBody>
      </p:sp>
    </p:spTree>
    <p:extLst>
      <p:ext uri="{BB962C8B-B14F-4D97-AF65-F5344CB8AC3E}">
        <p14:creationId xmlns:p14="http://schemas.microsoft.com/office/powerpoint/2010/main" val="4060554087"/>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QM and large systems</a:t>
            </a:r>
          </a:p>
        </p:txBody>
      </p:sp>
      <p:sp>
        <p:nvSpPr>
          <p:cNvPr id="3" name="Content Placeholder 2"/>
          <p:cNvSpPr>
            <a:spLocks noGrp="1"/>
          </p:cNvSpPr>
          <p:nvPr>
            <p:ph idx="1"/>
          </p:nvPr>
        </p:nvSpPr>
        <p:spPr/>
        <p:txBody>
          <a:bodyPr/>
          <a:lstStyle/>
          <a:p>
            <a:r>
              <a:rPr lang="en-US" dirty="0"/>
              <a:t>When a large system is being developed for an external customer, agile approaches to quality management with minimal documentation may be impractical</a:t>
            </a:r>
            <a:r>
              <a:rPr lang="en-GB" dirty="0"/>
              <a:t>.</a:t>
            </a:r>
          </a:p>
          <a:p>
            <a:pPr lvl="1"/>
            <a:r>
              <a:rPr lang="en-US" dirty="0"/>
              <a:t>If the customer is a large company, it may have its own quality management processes and may expect the software development company to report on progress in a way that is compatible with them. </a:t>
            </a:r>
          </a:p>
          <a:p>
            <a:pPr lvl="1"/>
            <a:r>
              <a:rPr lang="en-GB" dirty="0"/>
              <a:t>Where there are several geographically distributed teams involved in development, perhaps from different companies, then informal communications may be impractical. </a:t>
            </a:r>
          </a:p>
          <a:p>
            <a:pPr lvl="1"/>
            <a:r>
              <a:rPr lang="en-GB" dirty="0"/>
              <a:t>For long-lifetime systems, the team involved in development will </a:t>
            </a:r>
            <a:r>
              <a:rPr lang="en-GB" dirty="0" err="1"/>
              <a:t>changeWithout</a:t>
            </a:r>
            <a:r>
              <a:rPr lang="en-GB" dirty="0"/>
              <a:t> documentation, new team members may find it impossible to understand development. </a:t>
            </a:r>
          </a:p>
          <a:p>
            <a:pPr lvl="1"/>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46</a:t>
            </a:fld>
            <a:endParaRPr lang="en-US"/>
          </a:p>
        </p:txBody>
      </p:sp>
    </p:spTree>
    <p:extLst>
      <p:ext uri="{BB962C8B-B14F-4D97-AF65-F5344CB8AC3E}">
        <p14:creationId xmlns:p14="http://schemas.microsoft.com/office/powerpoint/2010/main" val="59364489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measurement</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47</a:t>
            </a:fld>
            <a:endParaRPr lang="en-US"/>
          </a:p>
        </p:txBody>
      </p:sp>
    </p:spTree>
    <p:extLst>
      <p:ext uri="{BB962C8B-B14F-4D97-AF65-F5344CB8AC3E}">
        <p14:creationId xmlns:p14="http://schemas.microsoft.com/office/powerpoint/2010/main" val="149044313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idx="1"/>
          </p:nvPr>
        </p:nvSpPr>
        <p:spPr/>
        <p:txBody>
          <a:bodyPr/>
          <a:lstStyle/>
          <a:p>
            <a:r>
              <a:rPr lang="en-GB"/>
              <a:t>Software measurement is concerned with deriving a numeric value for an attribute of a software product or process.</a:t>
            </a:r>
          </a:p>
          <a:p>
            <a:r>
              <a:rPr lang="en-GB"/>
              <a:t>This allows for objective comparisons between techniques and processes.</a:t>
            </a:r>
          </a:p>
          <a:p>
            <a:r>
              <a:rPr lang="en-GB"/>
              <a:t>Although some companies have introduced measurement programmes, most organisations still don’t make systematic use of software measurement.</a:t>
            </a:r>
          </a:p>
          <a:p>
            <a:r>
              <a:rPr lang="en-GB"/>
              <a:t>There are few established standards in this area.</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48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a:t>Software metric</a:t>
            </a:r>
          </a:p>
        </p:txBody>
      </p:sp>
      <p:sp>
        <p:nvSpPr>
          <p:cNvPr id="52226" name="Rectangle 2"/>
          <p:cNvSpPr>
            <a:spLocks noGrp="1" noChangeArrowheads="1"/>
          </p:cNvSpPr>
          <p:nvPr>
            <p:ph idx="1"/>
          </p:nvPr>
        </p:nvSpPr>
        <p:spPr/>
        <p:txBody>
          <a:bodyPr/>
          <a:lstStyle/>
          <a:p>
            <a:r>
              <a:rPr lang="en-GB" dirty="0"/>
              <a:t>Any type of measurement which relates to a software system, process or related documentation</a:t>
            </a:r>
          </a:p>
          <a:p>
            <a:pPr lvl="1"/>
            <a:r>
              <a:rPr lang="en-GB" dirty="0"/>
              <a:t>Lines of code in a program, the Fog index, number of person-days required to develop a component.</a:t>
            </a:r>
          </a:p>
          <a:p>
            <a:r>
              <a:rPr lang="en-GB" dirty="0"/>
              <a:t>Allow the software and the software process to </a:t>
            </a:r>
            <a:br>
              <a:rPr lang="en-GB" dirty="0"/>
            </a:br>
            <a:r>
              <a:rPr lang="en-GB" dirty="0"/>
              <a:t>be quantified.</a:t>
            </a:r>
          </a:p>
          <a:p>
            <a:r>
              <a:rPr lang="en-GB" dirty="0"/>
              <a:t>May be used to predict product attributes or to control the software process.</a:t>
            </a:r>
          </a:p>
          <a:p>
            <a:r>
              <a:rPr lang="en-GB" dirty="0"/>
              <a:t>Product metrics can be used for general predictions or to identify anomalous components.</a:t>
            </a:r>
          </a:p>
        </p:txBody>
      </p:sp>
      <p:sp>
        <p:nvSpPr>
          <p:cNvPr id="9" name="Footer Placeholder 8"/>
          <p:cNvSpPr>
            <a:spLocks noGrp="1"/>
          </p:cNvSpPr>
          <p:nvPr>
            <p:ph type="ftr" sz="quarter" idx="11"/>
          </p:nvPr>
        </p:nvSpPr>
        <p:spPr/>
        <p:txBody>
          <a:bodyPr/>
          <a:lstStyle/>
          <a:p>
            <a:r>
              <a:rPr lang="en-US"/>
              <a:t>Chapter 24 Quality management</a:t>
            </a:r>
          </a:p>
        </p:txBody>
      </p:sp>
      <p:sp>
        <p:nvSpPr>
          <p:cNvPr id="8" name="Slide Number Placeholder 7"/>
          <p:cNvSpPr>
            <a:spLocks noGrp="1"/>
          </p:cNvSpPr>
          <p:nvPr>
            <p:ph type="sldNum" sz="quarter" idx="12"/>
          </p:nvPr>
        </p:nvSpPr>
        <p:spPr/>
        <p:txBody>
          <a:bodyPr/>
          <a:lstStyle/>
          <a:p>
            <a:fld id="{745CE82A-87C3-2841-AAF3-37DF1E34DC62}" type="slidenum">
              <a:rPr lang="en-US" smtClean="0"/>
              <a:pPr/>
              <a:t>49</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software development</a:t>
            </a:r>
            <a:r>
              <a:rPr lang="en-GB" dirty="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idx="1"/>
          </p:nvPr>
        </p:nvSpPr>
        <p:spPr/>
        <p:txBody>
          <a:bodyPr/>
          <a:lstStyle/>
          <a:p>
            <a:r>
              <a:rPr lang="en-US" i="1" dirty="0"/>
              <a:t>The time taken for a particular process to be completed</a:t>
            </a:r>
            <a:endParaRPr lang="en-US" dirty="0"/>
          </a:p>
          <a:p>
            <a:pPr lvl="1"/>
            <a:r>
              <a:rPr lang="en-US" dirty="0"/>
              <a:t>This can be the total time devoted to the process, calendar time, the time spent on the process by particular engineers, and so on.</a:t>
            </a:r>
            <a:endParaRPr lang="en-GB" dirty="0"/>
          </a:p>
          <a:p>
            <a:r>
              <a:rPr lang="en-US" i="1" dirty="0"/>
              <a:t>The resources required for a particular process</a:t>
            </a:r>
            <a:endParaRPr lang="en-US" dirty="0"/>
          </a:p>
          <a:p>
            <a:pPr lvl="1"/>
            <a:r>
              <a:rPr lang="en-US" dirty="0"/>
              <a:t>Resources might include total effort in person-days, travel costs or computer resources.</a:t>
            </a:r>
            <a:endParaRPr lang="en-GB" dirty="0"/>
          </a:p>
          <a:p>
            <a:r>
              <a:rPr lang="en-US" i="1" dirty="0"/>
              <a:t>The number of occurrences of a particular event</a:t>
            </a:r>
            <a:endParaRPr lang="en-US" dirty="0"/>
          </a:p>
          <a:p>
            <a:pPr lvl="1"/>
            <a:r>
              <a:rPr lang="en-US"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50</a:t>
            </a:fld>
            <a:endParaRPr lang="en-US"/>
          </a:p>
        </p:txBody>
      </p:sp>
    </p:spTree>
    <p:extLst>
      <p:ext uri="{BB962C8B-B14F-4D97-AF65-F5344CB8AC3E}">
        <p14:creationId xmlns:p14="http://schemas.microsoft.com/office/powerpoint/2010/main" val="2980675860"/>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pic>
        <p:nvPicPr>
          <p:cNvPr id="4" name="Content Placeholder 3" descr="24.9 PredControlMetrics.eps"/>
          <p:cNvPicPr>
            <a:picLocks noGrp="1" noChangeAspect="1"/>
          </p:cNvPicPr>
          <p:nvPr>
            <p:ph idx="1"/>
          </p:nvPr>
        </p:nvPicPr>
        <p:blipFill>
          <a:blip r:embed="rId2"/>
          <a:srcRect l="-10746" r="-10746"/>
          <a:stretch>
            <a:fillRect/>
          </a:stretch>
        </p:blipFill>
        <p:spPr>
          <a:xfrm>
            <a:off x="1189908" y="2276872"/>
            <a:ext cx="6514804" cy="3582891"/>
          </a:xfrm>
        </p:spPr>
      </p:pic>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idx="1"/>
          </p:nvPr>
        </p:nvSpPr>
        <p:spPr/>
        <p:txBody>
          <a:bodyPr/>
          <a:lstStyle/>
          <a:p>
            <a:r>
              <a:rPr lang="en-US" dirty="0"/>
              <a:t>To assign a value to system quality attributes </a:t>
            </a:r>
          </a:p>
          <a:p>
            <a:pPr lvl="1"/>
            <a:r>
              <a:rPr lang="en-US" dirty="0"/>
              <a:t>By measuring the characteristics of system components, such as their </a:t>
            </a:r>
            <a:r>
              <a:rPr lang="en-US" dirty="0" err="1"/>
              <a:t>cyclomatic</a:t>
            </a:r>
            <a:r>
              <a:rPr lang="en-US" dirty="0"/>
              <a:t> complexity, and then aggregating these measurements, you can assess system quality attributes, such as maintainability.</a:t>
            </a:r>
            <a:endParaRPr lang="en-GB" dirty="0"/>
          </a:p>
          <a:p>
            <a:r>
              <a:rPr lang="en-US" dirty="0"/>
              <a:t>To identify the system components whose quality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52</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idx="1"/>
          </p:nvPr>
        </p:nvSpPr>
        <p:spPr/>
        <p:txBody>
          <a:bodyPr/>
          <a:lstStyle/>
          <a:p>
            <a:r>
              <a:rPr lang="en-GB" dirty="0"/>
              <a:t>A software property can be measured accurately.</a:t>
            </a:r>
          </a:p>
          <a:p>
            <a:r>
              <a:rPr lang="en-GB" dirty="0"/>
              <a:t>The relationship exists between what we can </a:t>
            </a:r>
            <a:br>
              <a:rPr lang="en-GB" dirty="0"/>
            </a:br>
            <a:r>
              <a:rPr lang="en-GB" dirty="0"/>
              <a:t>measure and what we want to know. We can only measure internal attributes but are often more interested in external software attributes.</a:t>
            </a:r>
          </a:p>
          <a:p>
            <a:r>
              <a:rPr lang="en-GB" dirty="0"/>
              <a:t>This relationship has been formalised and </a:t>
            </a:r>
            <a:br>
              <a:rPr lang="en-GB" dirty="0"/>
            </a:br>
            <a:r>
              <a:rPr lang="en-GB" dirty="0"/>
              <a:t>validated.</a:t>
            </a:r>
          </a:p>
          <a:p>
            <a:r>
              <a:rPr lang="en-GB" dirty="0"/>
              <a:t>It may be difficult to relate what can be measured to desirable external quality attributes.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53</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internal and external software</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54</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0 Int Ext Attribut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700808"/>
            <a:ext cx="6912768" cy="4608512"/>
          </a:xfrm>
          <a:prstGeom prst="rect">
            <a:avLst/>
          </a:prstGeom>
        </p:spPr>
      </p:pic>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idx="1"/>
          </p:nvPr>
        </p:nvSpPr>
        <p:spPr/>
        <p:txBody>
          <a:bodyPr/>
          <a:lstStyle/>
          <a:p>
            <a:r>
              <a:rPr lang="en-US" sz="2200" dirty="0"/>
              <a:t>It is impossible to quantify the return on investment of introducing an organizational metrics program. </a:t>
            </a:r>
          </a:p>
          <a:p>
            <a:r>
              <a:rPr lang="en-US" sz="2200" dirty="0"/>
              <a:t>There are no standards for software metrics or standardized processes for measurement and analysis. </a:t>
            </a:r>
          </a:p>
          <a:p>
            <a:r>
              <a:rPr lang="en-US" sz="2200" dirty="0"/>
              <a:t>In many companies, software processes are not standardized and are poorly defined and controlled. </a:t>
            </a:r>
          </a:p>
          <a:p>
            <a:r>
              <a:rPr lang="en-US" sz="2200" dirty="0"/>
              <a:t>Most work on software measurement has focused on code-based metrics and plan-driven development processes. However, more and more software is now developed by configuring ERP systems or COTS</a:t>
            </a:r>
            <a:r>
              <a:rPr lang="en-GB" sz="2200" dirty="0"/>
              <a:t>.</a:t>
            </a:r>
          </a:p>
          <a:p>
            <a:r>
              <a:rPr lang="en-US" sz="2200" dirty="0"/>
              <a:t>Introducing measurement adds additional overhead to processes.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55</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software engineering</a:t>
            </a:r>
          </a:p>
        </p:txBody>
      </p:sp>
      <p:sp>
        <p:nvSpPr>
          <p:cNvPr id="3" name="Content Placeholder 2"/>
          <p:cNvSpPr>
            <a:spLocks noGrp="1"/>
          </p:cNvSpPr>
          <p:nvPr>
            <p:ph idx="1"/>
          </p:nvPr>
        </p:nvSpPr>
        <p:spPr/>
        <p:txBody>
          <a:bodyPr/>
          <a:lstStyle/>
          <a:p>
            <a:r>
              <a:rPr lang="en-US" dirty="0"/>
              <a:t>Software measurement and metrics are the basis of empirical software engineering. </a:t>
            </a:r>
          </a:p>
          <a:p>
            <a:r>
              <a:rPr lang="en-US" dirty="0"/>
              <a:t>This is a research area in which experiments on software systems and the collection of data about real projects has been used to form and validate hypotheses about software engineering methods and techniques.</a:t>
            </a:r>
          </a:p>
          <a:p>
            <a:r>
              <a:rPr lang="en-US" dirty="0"/>
              <a:t>Research on empirical software engineering, this has not had a significant impact on software engineering practice. </a:t>
            </a:r>
          </a:p>
          <a:p>
            <a:r>
              <a:rPr lang="en-US" dirty="0"/>
              <a:t>It is difficult to relate generic research to a project that is different from the research study. </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56</a:t>
            </a:fld>
            <a:endParaRPr lang="en-US"/>
          </a:p>
        </p:txBody>
      </p:sp>
    </p:spTree>
    <p:extLst>
      <p:ext uri="{BB962C8B-B14F-4D97-AF65-F5344CB8AC3E}">
        <p14:creationId xmlns:p14="http://schemas.microsoft.com/office/powerpoint/2010/main" val="3104055946"/>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idx="1"/>
          </p:nvPr>
        </p:nvSpPr>
        <p:spPr/>
        <p:txBody>
          <a:bodyPr/>
          <a:lstStyle/>
          <a:p>
            <a:r>
              <a:rPr lang="en-GB" dirty="0"/>
              <a:t>A quality metric should be a predictor of product quality.</a:t>
            </a:r>
          </a:p>
          <a:p>
            <a:r>
              <a:rPr lang="en-GB" dirty="0"/>
              <a:t>Classes of product metric</a:t>
            </a:r>
          </a:p>
          <a:p>
            <a:pPr lvl="1"/>
            <a:r>
              <a:rPr lang="en-GB" dirty="0"/>
              <a:t>Dynamic metrics which are collected by measurements made of a program in execution;</a:t>
            </a:r>
          </a:p>
          <a:p>
            <a:pPr lvl="1"/>
            <a:r>
              <a:rPr lang="en-GB" dirty="0"/>
              <a:t>Static metrics which are collected by measurements made of the system representations;</a:t>
            </a:r>
          </a:p>
          <a:p>
            <a:pPr lvl="1"/>
            <a:r>
              <a:rPr lang="en-GB" dirty="0"/>
              <a:t>Dynamic metrics help assess efficiency and reliability</a:t>
            </a:r>
          </a:p>
          <a:p>
            <a:pPr lvl="1"/>
            <a:r>
              <a:rPr lang="en-GB" dirty="0"/>
              <a:t>Static metrics help assess complexity, </a:t>
            </a:r>
            <a:r>
              <a:rPr lang="en-GB" dirty="0" err="1"/>
              <a:t>understandability</a:t>
            </a:r>
            <a:r>
              <a:rPr lang="en-GB" dirty="0"/>
              <a:t>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a:t>Dynamic and static metrics</a:t>
            </a:r>
          </a:p>
        </p:txBody>
      </p:sp>
      <p:sp>
        <p:nvSpPr>
          <p:cNvPr id="93187" name="Rectangle 3"/>
          <p:cNvSpPr>
            <a:spLocks noGrp="1" noChangeArrowheads="1"/>
          </p:cNvSpPr>
          <p:nvPr>
            <p:ph idx="1"/>
          </p:nvPr>
        </p:nvSpPr>
        <p:spPr/>
        <p:txBody>
          <a:bodyPr/>
          <a:lstStyle/>
          <a:p>
            <a:r>
              <a:rPr lang="en-GB"/>
              <a:t>Dynamic metrics are closely related to software quality attributes</a:t>
            </a:r>
          </a:p>
          <a:p>
            <a:pPr lvl="1"/>
            <a:r>
              <a:rPr lang="en-GB"/>
              <a:t>It is relatively easy to measure the response time of a system (performance attribute) or the number of failures (reliability attribute).</a:t>
            </a:r>
          </a:p>
          <a:p>
            <a:r>
              <a:rPr lang="en-GB"/>
              <a:t>Static metrics have an indirect relationship with quality attributes</a:t>
            </a:r>
          </a:p>
          <a:p>
            <a:pPr lvl="1"/>
            <a:r>
              <a:rPr lang="en-GB"/>
              <a:t>You need to try and derive a relationship between these metrics and properties such as complexity, understandability and maintainability.</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58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9906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762000" y="1859281"/>
          <a:ext cx="7543800" cy="4267200"/>
        </p:xfrm>
        <a:graphic>
          <a:graphicData uri="http://schemas.openxmlformats.org/drawingml/2006/table">
            <a:tbl>
              <a:tblPr firstRow="1" bandRow="1">
                <a:tableStyleId>{5C22544A-7EE6-4342-B048-85BDC9FD1C3A}</a:tableStyleId>
              </a:tblPr>
              <a:tblGrid>
                <a:gridCol w="2181890">
                  <a:extLst>
                    <a:ext uri="{9D8B030D-6E8A-4147-A177-3AD203B41FA5}">
                      <a16:colId xmlns:a16="http://schemas.microsoft.com/office/drawing/2014/main" val="20000"/>
                    </a:ext>
                  </a:extLst>
                </a:gridCol>
                <a:gridCol w="5361910">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a:solidFill>
                            <a:srgbClr val="000000"/>
                          </a:solidFill>
                          <a:latin typeface="Arial"/>
                          <a:ea typeface="Times New Roman"/>
                          <a:cs typeface="Arial"/>
                        </a:rPr>
                        <a:t>Fan-in/Fan-out</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code</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59</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idx="1"/>
          </p:nvPr>
        </p:nvSpPr>
        <p:spPr/>
        <p:txBody>
          <a:bodyPr/>
          <a:lstStyle/>
          <a:p>
            <a:r>
              <a:rPr lang="en-GB"/>
              <a:t>A quality plan sets out the desired product qualities and how these are assessed and defines the most significant quality attributes.</a:t>
            </a:r>
          </a:p>
          <a:p>
            <a:r>
              <a:rPr lang="en-GB"/>
              <a:t>The quality plan should define the quality assessment process.</a:t>
            </a:r>
          </a:p>
          <a:p>
            <a:r>
              <a:rPr lang="en-GB"/>
              <a:t>It should set out which organisational standards should be applied and, where necessary, define new standards to be used.</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239000" cy="1066800"/>
          </a:xfrm>
        </p:spPr>
        <p:txBody>
          <a:bodyPr>
            <a:normAutofit/>
          </a:bodyPr>
          <a:lstStyle/>
          <a:p>
            <a:r>
              <a:rPr lang="en-US" dirty="0"/>
              <a:t>Static software product metrics</a:t>
            </a:r>
          </a:p>
        </p:txBody>
      </p:sp>
      <p:graphicFrame>
        <p:nvGraphicFramePr>
          <p:cNvPr id="4" name="Content Placeholder 3"/>
          <p:cNvGraphicFramePr>
            <a:graphicFrameLocks noGrp="1"/>
          </p:cNvGraphicFramePr>
          <p:nvPr>
            <p:ph idx="1"/>
          </p:nvPr>
        </p:nvGraphicFramePr>
        <p:xfrm>
          <a:off x="914400" y="1676400"/>
          <a:ext cx="7391400" cy="4693920"/>
        </p:xfrm>
        <a:graphic>
          <a:graphicData uri="http://schemas.openxmlformats.org/drawingml/2006/table">
            <a:tbl>
              <a:tblPr firstRow="1" bandRow="1">
                <a:tableStyleId>{5C22544A-7EE6-4342-B048-85BDC9FD1C3A}</a:tableStyleId>
              </a:tblPr>
              <a:tblGrid>
                <a:gridCol w="2137812">
                  <a:extLst>
                    <a:ext uri="{9D8B030D-6E8A-4147-A177-3AD203B41FA5}">
                      <a16:colId xmlns:a16="http://schemas.microsoft.com/office/drawing/2014/main" val="20000"/>
                    </a:ext>
                  </a:extLst>
                </a:gridCol>
                <a:gridCol w="5253588">
                  <a:extLst>
                    <a:ext uri="{9D8B030D-6E8A-4147-A177-3AD203B41FA5}">
                      <a16:colId xmlns:a16="http://schemas.microsoft.com/office/drawing/2014/main" val="20001"/>
                    </a:ext>
                  </a:extLst>
                </a:gridCol>
              </a:tblGrid>
              <a:tr h="370840">
                <a:tc>
                  <a:txBody>
                    <a:bodyPr/>
                    <a:lstStyle/>
                    <a:p>
                      <a:pPr algn="just">
                        <a:spcAft>
                          <a:spcPts val="0"/>
                        </a:spcAft>
                      </a:pPr>
                      <a:r>
                        <a:rPr lang="en-US" sz="1600" b="1" dirty="0">
                          <a:solidFill>
                            <a:srgbClr val="000000"/>
                          </a:solidFill>
                          <a:latin typeface="Arial"/>
                          <a:ea typeface="Times New Roman"/>
                          <a:cs typeface="Arial"/>
                        </a:rPr>
                        <a:t>Software metric</a:t>
                      </a:r>
                      <a:endParaRPr lang="en-GB" sz="1600"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Description</a:t>
                      </a:r>
                      <a:endParaRPr lang="en-GB" sz="1600"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370840">
                <a:tc>
                  <a:txBody>
                    <a:bodyPr/>
                    <a:lstStyle/>
                    <a:p>
                      <a:pPr algn="l">
                        <a:spcAft>
                          <a:spcPts val="0"/>
                        </a:spcAft>
                      </a:pPr>
                      <a:r>
                        <a:rPr lang="en-US" sz="1600" dirty="0" err="1">
                          <a:solidFill>
                            <a:srgbClr val="000000"/>
                          </a:solidFill>
                          <a:latin typeface="Arial"/>
                          <a:ea typeface="Times New Roman"/>
                          <a:cs typeface="Arial"/>
                        </a:rPr>
                        <a:t>Cyclomatic</a:t>
                      </a:r>
                      <a:r>
                        <a:rPr lang="en-US" sz="1600" dirty="0">
                          <a:solidFill>
                            <a:srgbClr val="000000"/>
                          </a:solidFill>
                          <a:latin typeface="Arial"/>
                          <a:ea typeface="Times New Roman"/>
                          <a:cs typeface="Arial"/>
                        </a:rPr>
                        <a:t> complexity</a:t>
                      </a:r>
                      <a:endParaRPr lang="en-GB" sz="16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control complexity of a program. This control complexity may be related to program understandability. I discuss cyclomatic complexity in Chapter 8.</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370840">
                <a:tc>
                  <a:txBody>
                    <a:bodyPr/>
                    <a:lstStyle/>
                    <a:p>
                      <a:pPr algn="l">
                        <a:spcAft>
                          <a:spcPts val="0"/>
                        </a:spcAft>
                      </a:pPr>
                      <a:r>
                        <a:rPr lang="en-US" sz="1600">
                          <a:solidFill>
                            <a:srgbClr val="000000"/>
                          </a:solidFill>
                          <a:latin typeface="Arial"/>
                          <a:ea typeface="Times New Roman"/>
                          <a:cs typeface="Arial"/>
                        </a:rPr>
                        <a:t>Length of identifiers</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average length of identifiers (names for variables, classes, methods, etc.) in a program. The longer the identifiers, the more likely they are to be meaningful and hence the more understandable the program.</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370840">
                <a:tc>
                  <a:txBody>
                    <a:bodyPr/>
                    <a:lstStyle/>
                    <a:p>
                      <a:pPr algn="l">
                        <a:spcAft>
                          <a:spcPts val="0"/>
                        </a:spcAft>
                      </a:pPr>
                      <a:r>
                        <a:rPr lang="en-US" sz="1600">
                          <a:solidFill>
                            <a:srgbClr val="000000"/>
                          </a:solidFill>
                          <a:latin typeface="Arial"/>
                          <a:ea typeface="Times New Roman"/>
                          <a:cs typeface="Arial"/>
                        </a:rPr>
                        <a:t>Depth of conditional nesting</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a:solidFill>
                            <a:srgbClr val="000000"/>
                          </a:solidFill>
                          <a:latin typeface="Arial"/>
                          <a:ea typeface="Times New Roman"/>
                          <a:cs typeface="Arial"/>
                        </a:rPr>
                        <a:t>This is a measure of the depth of nesting of if-statements in a program. Deeply nested if-statements are hard to understand and potentially error-prone.</a:t>
                      </a:r>
                      <a:endParaRPr lang="en-GB" sz="16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370840">
                <a:tc>
                  <a:txBody>
                    <a:bodyPr/>
                    <a:lstStyle/>
                    <a:p>
                      <a:pPr algn="l">
                        <a:spcAft>
                          <a:spcPts val="0"/>
                        </a:spcAft>
                      </a:pPr>
                      <a:r>
                        <a:rPr lang="en-US" sz="1600">
                          <a:solidFill>
                            <a:srgbClr val="000000"/>
                          </a:solidFill>
                          <a:latin typeface="Arial"/>
                          <a:ea typeface="Times New Roman"/>
                          <a:cs typeface="Arial"/>
                        </a:rPr>
                        <a:t>Fog index</a:t>
                      </a:r>
                      <a:endParaRPr lang="en-GB" sz="1600">
                        <a:solidFill>
                          <a:srgbClr val="000000"/>
                        </a:solidFill>
                        <a:latin typeface="Arial"/>
                        <a:ea typeface="Times New Roman"/>
                        <a:cs typeface="Arial"/>
                      </a:endParaRPr>
                    </a:p>
                  </a:txBody>
                  <a:tcPr marL="54610" marR="54610" marT="0" marB="91440"/>
                </a:tc>
                <a:tc>
                  <a:txBody>
                    <a:bodyPr/>
                    <a:lstStyle/>
                    <a:p>
                      <a:pPr algn="just">
                        <a:spcAft>
                          <a:spcPts val="0"/>
                        </a:spcAft>
                      </a:pPr>
                      <a:r>
                        <a:rPr lang="en-US" sz="1600" dirty="0">
                          <a:solidFill>
                            <a:srgbClr val="000000"/>
                          </a:solidFill>
                          <a:latin typeface="Arial"/>
                          <a:ea typeface="Times New Roman"/>
                          <a:cs typeface="Arial"/>
                        </a:rPr>
                        <a:t>This is a measure of the average length of words and sentences in documents. The higher the value of a document’s Fog index, the more difficult the document is to understand.</a:t>
                      </a:r>
                      <a:endParaRPr lang="en-GB" sz="16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60</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381000" y="1828800"/>
          <a:ext cx="8229600" cy="429768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Weighted methods per class (WMC)</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a:t>
                      </a:r>
                      <a:r>
                        <a:rPr lang="en-US" sz="1400" dirty="0" err="1">
                          <a:solidFill>
                            <a:srgbClr val="000000"/>
                          </a:solidFill>
                          <a:latin typeface="Arial"/>
                          <a:ea typeface="Times New Roman"/>
                          <a:cs typeface="Arial"/>
                        </a:rPr>
                        <a:t>superclasses</a:t>
                      </a:r>
                      <a:r>
                        <a:rPr lang="en-US" sz="1400" dirty="0">
                          <a:solidFill>
                            <a:srgbClr val="000000"/>
                          </a:solidFill>
                          <a:latin typeface="Arial"/>
                          <a:ea typeface="Times New Roman"/>
                          <a:cs typeface="Arial"/>
                        </a:rPr>
                        <a:t> in an inheritance tree.</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Depth of inheritance tree (DIT)</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This represents the number of discrete levels in the inheritance tree where subclasses inherit attributes and operations (methods) from superclasses. The deeper the inheritance tree, the more complex the design. Many object classes may have to be understood to understand the object classes at the leaves of the tree. </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US" sz="1400">
                          <a:solidFill>
                            <a:srgbClr val="000000"/>
                          </a:solidFill>
                          <a:latin typeface="Arial"/>
                          <a:ea typeface="Times New Roman"/>
                          <a:cs typeface="Arial"/>
                        </a:rPr>
                        <a:t>Number of children (NOC)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61</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graphicFrame>
        <p:nvGraphicFramePr>
          <p:cNvPr id="4" name="Content Placeholder 3"/>
          <p:cNvGraphicFramePr>
            <a:graphicFrameLocks noGrp="1"/>
          </p:cNvGraphicFramePr>
          <p:nvPr>
            <p:ph idx="1"/>
          </p:nvPr>
        </p:nvGraphicFramePr>
        <p:xfrm>
          <a:off x="457200" y="1905000"/>
          <a:ext cx="8229600" cy="3870960"/>
        </p:xfrm>
        <a:graphic>
          <a:graphicData uri="http://schemas.openxmlformats.org/drawingml/2006/table">
            <a:tbl>
              <a:tblPr firstRow="1" bandRow="1">
                <a:tableStyleId>{5C22544A-7EE6-4342-B048-85BDC9FD1C3A}</a:tableStyleId>
              </a:tblPr>
              <a:tblGrid>
                <a:gridCol w="1731685">
                  <a:extLst>
                    <a:ext uri="{9D8B030D-6E8A-4147-A177-3AD203B41FA5}">
                      <a16:colId xmlns:a16="http://schemas.microsoft.com/office/drawing/2014/main" val="20000"/>
                    </a:ext>
                  </a:extLst>
                </a:gridCol>
                <a:gridCol w="6497915">
                  <a:extLst>
                    <a:ext uri="{9D8B030D-6E8A-4147-A177-3AD203B41FA5}">
                      <a16:colId xmlns:a16="http://schemas.microsoft.com/office/drawing/2014/main" val="20001"/>
                    </a:ext>
                  </a:extLst>
                </a:gridCol>
              </a:tblGrid>
              <a:tr h="370840">
                <a:tc>
                  <a:txBody>
                    <a:bodyPr/>
                    <a:lstStyle/>
                    <a:p>
                      <a:pPr algn="just">
                        <a:spcAft>
                          <a:spcPts val="0"/>
                        </a:spcAft>
                      </a:pPr>
                      <a:r>
                        <a:rPr lang="en-US" sz="1400" b="1" dirty="0">
                          <a:solidFill>
                            <a:srgbClr val="000000"/>
                          </a:solidFill>
                          <a:latin typeface="Arial"/>
                          <a:ea typeface="Times New Roman"/>
                          <a:cs typeface="Arial"/>
                        </a:rPr>
                        <a:t>Object-oriented metric</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US" sz="1400" b="1" dirty="0">
                          <a:solidFill>
                            <a:srgbClr val="000000"/>
                          </a:solidFill>
                          <a:latin typeface="Arial"/>
                          <a:ea typeface="Times New Roman"/>
                          <a:cs typeface="Arial"/>
                        </a:rPr>
                        <a:t>Description</a:t>
                      </a:r>
                      <a:endParaRPr lang="en-GB" sz="1400"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US" sz="1400" dirty="0">
                          <a:solidFill>
                            <a:srgbClr val="000000"/>
                          </a:solidFill>
                          <a:latin typeface="Arial"/>
                          <a:ea typeface="Times New Roman"/>
                          <a:cs typeface="Arial"/>
                        </a:rPr>
                        <a:t>Coupling between object classes (CBO)</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US" sz="1400">
                          <a:solidFill>
                            <a:srgbClr val="000000"/>
                          </a:solidFill>
                          <a:latin typeface="Arial"/>
                          <a:ea typeface="Times New Roman"/>
                          <a:cs typeface="Arial"/>
                        </a:rPr>
                        <a:t>Response for a class (RFC)</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a:solidFill>
                            <a:srgbClr val="000000"/>
                          </a:solidFill>
                          <a:latin typeface="Arial"/>
                          <a:ea typeface="Times New Roman"/>
                          <a:cs typeface="Aria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4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132711">
                <a:tc>
                  <a:txBody>
                    <a:bodyPr/>
                    <a:lstStyle/>
                    <a:p>
                      <a:pPr algn="l">
                        <a:spcAft>
                          <a:spcPts val="0"/>
                        </a:spcAft>
                      </a:pPr>
                      <a:r>
                        <a:rPr lang="en-US" sz="1400">
                          <a:solidFill>
                            <a:srgbClr val="000000"/>
                          </a:solidFill>
                          <a:latin typeface="Arial"/>
                          <a:ea typeface="Times New Roman"/>
                          <a:cs typeface="Arial"/>
                        </a:rPr>
                        <a:t>Lack of cohesion in methods (LCOM)</a:t>
                      </a:r>
                      <a:endParaRPr lang="en-GB" sz="1400">
                        <a:solidFill>
                          <a:srgbClr val="000000"/>
                        </a:solidFill>
                        <a:latin typeface="Arial"/>
                        <a:ea typeface="Times New Roman"/>
                        <a:cs typeface="Arial"/>
                      </a:endParaRPr>
                    </a:p>
                  </a:txBody>
                  <a:tcPr marL="73025" marR="73025" marT="0" marB="91440"/>
                </a:tc>
                <a:tc>
                  <a:txBody>
                    <a:bodyPr/>
                    <a:lstStyle/>
                    <a:p>
                      <a:pPr algn="just">
                        <a:spcAft>
                          <a:spcPts val="0"/>
                        </a:spcAft>
                      </a:pPr>
                      <a:r>
                        <a:rPr lang="en-US" sz="1400" dirty="0">
                          <a:solidFill>
                            <a:srgbClr val="000000"/>
                          </a:solidFill>
                          <a:latin typeface="Arial"/>
                          <a:ea typeface="Times New Roman"/>
                          <a:cs typeface="Aria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62</a:t>
            </a:fld>
            <a:endParaRPr lang="en-US"/>
          </a:p>
        </p:txBody>
      </p:sp>
      <p:sp>
        <p:nvSpPr>
          <p:cNvPr id="3" name="Date Placeholder 2"/>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idx="1"/>
          </p:nvPr>
        </p:nvSpPr>
        <p:spPr/>
        <p:txBody>
          <a:bodyPr/>
          <a:lstStyle/>
          <a:p>
            <a:r>
              <a:rPr lang="en-US" dirty="0"/>
              <a:t>System component can be analyzed separately using a range of metrics. </a:t>
            </a:r>
          </a:p>
          <a:p>
            <a:r>
              <a:rPr lang="en-US" dirty="0"/>
              <a:t>The values of these metrics may then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63</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sp>
        <p:nvSpPr>
          <p:cNvPr id="6" name="Footer Placeholder 5"/>
          <p:cNvSpPr>
            <a:spLocks noGrp="1"/>
          </p:cNvSpPr>
          <p:nvPr>
            <p:ph type="ftr" sz="quarter" idx="11"/>
          </p:nvPr>
        </p:nvSpPr>
        <p:spPr/>
        <p:txBody>
          <a:bodyPr/>
          <a:lstStyle/>
          <a:p>
            <a:r>
              <a:rPr lang="en-US"/>
              <a:t>Chapter 24 Quality management</a:t>
            </a:r>
          </a:p>
        </p:txBody>
      </p:sp>
      <p:sp>
        <p:nvSpPr>
          <p:cNvPr id="5" name="Slide Number Placeholder 4"/>
          <p:cNvSpPr>
            <a:spLocks noGrp="1"/>
          </p:cNvSpPr>
          <p:nvPr>
            <p:ph type="sldNum" sz="quarter" idx="12"/>
          </p:nvPr>
        </p:nvSpPr>
        <p:spPr/>
        <p:txBody>
          <a:bodyPr/>
          <a:lstStyle/>
          <a:p>
            <a:fld id="{745CE82A-87C3-2841-AAF3-37DF1E34DC62}" type="slidenum">
              <a:rPr lang="en-US" smtClean="0"/>
              <a:pPr/>
              <a:t>64</a:t>
            </a:fld>
            <a:endParaRPr lang="en-US"/>
          </a:p>
        </p:txBody>
      </p:sp>
      <p:sp>
        <p:nvSpPr>
          <p:cNvPr id="3" name="Date Placeholder 2"/>
          <p:cNvSpPr>
            <a:spLocks noGrp="1"/>
          </p:cNvSpPr>
          <p:nvPr>
            <p:ph type="dt" sz="half" idx="10"/>
          </p:nvPr>
        </p:nvSpPr>
        <p:spPr/>
        <p:txBody>
          <a:bodyPr/>
          <a:lstStyle/>
          <a:p>
            <a:r>
              <a:rPr lang="en-GB"/>
              <a:t>10/12/2014</a:t>
            </a:r>
            <a:endParaRPr lang="en-US"/>
          </a:p>
        </p:txBody>
      </p:sp>
      <p:pic>
        <p:nvPicPr>
          <p:cNvPr id="8" name="Picture 7" descr="24.11 Product Measure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2348880"/>
            <a:ext cx="7207229" cy="2736304"/>
          </a:xfrm>
          <a:prstGeom prst="rect">
            <a:avLst/>
          </a:prstGeom>
        </p:spPr>
      </p:pic>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ambiguity</a:t>
            </a:r>
          </a:p>
        </p:txBody>
      </p:sp>
      <p:sp>
        <p:nvSpPr>
          <p:cNvPr id="3" name="Content Placeholder 2"/>
          <p:cNvSpPr>
            <a:spLocks noGrp="1"/>
          </p:cNvSpPr>
          <p:nvPr>
            <p:ph idx="1"/>
          </p:nvPr>
        </p:nvSpPr>
        <p:spPr/>
        <p:txBody>
          <a:bodyPr/>
          <a:lstStyle/>
          <a:p>
            <a:r>
              <a:rPr lang="en-US" dirty="0"/>
              <a:t>When you collect quantitative data about software and software processes, you have to analyze that data to understand its meaning. </a:t>
            </a:r>
          </a:p>
          <a:p>
            <a:r>
              <a:rPr lang="en-US" dirty="0"/>
              <a:t>It is easy to misinterpret data and to make inferences that are incorrect. </a:t>
            </a:r>
          </a:p>
          <a:p>
            <a:r>
              <a:rPr lang="en-US" dirty="0"/>
              <a:t>You 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65</a:t>
            </a:fld>
            <a:endParaRPr lang="en-US"/>
          </a:p>
        </p:txBody>
      </p:sp>
    </p:spTree>
    <p:extLst>
      <p:ext uri="{BB962C8B-B14F-4D97-AF65-F5344CB8AC3E}">
        <p14:creationId xmlns:p14="http://schemas.microsoft.com/office/powerpoint/2010/main" val="3624457794"/>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a:t>Measurement surprises</a:t>
            </a:r>
          </a:p>
        </p:txBody>
      </p:sp>
      <p:sp>
        <p:nvSpPr>
          <p:cNvPr id="95235" name="Rectangle 3"/>
          <p:cNvSpPr>
            <a:spLocks noGrp="1" noChangeArrowheads="1"/>
          </p:cNvSpPr>
          <p:nvPr>
            <p:ph idx="1"/>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66</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context</a:t>
            </a:r>
          </a:p>
        </p:txBody>
      </p:sp>
      <p:sp>
        <p:nvSpPr>
          <p:cNvPr id="3" name="Content Placeholder 2"/>
          <p:cNvSpPr>
            <a:spLocks noGrp="1"/>
          </p:cNvSpPr>
          <p:nvPr>
            <p:ph idx="1"/>
          </p:nvPr>
        </p:nvSpPr>
        <p:spPr/>
        <p:txBody>
          <a:bodyPr/>
          <a:lstStyle/>
          <a:p>
            <a:r>
              <a:rPr lang="en-US" dirty="0"/>
              <a:t>Processes and products that are being measured are not insulated from their environment. </a:t>
            </a:r>
          </a:p>
          <a:p>
            <a:r>
              <a:rPr lang="en-US" dirty="0"/>
              <a:t>The business environment is constantly changing and it is impossible to avoid changes to work practice just because they may make comparisons of data invalid. </a:t>
            </a:r>
          </a:p>
          <a:p>
            <a:r>
              <a:rPr lang="en-US" dirty="0"/>
              <a:t>Data 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67</a:t>
            </a:fld>
            <a:endParaRPr lang="en-US"/>
          </a:p>
        </p:txBody>
      </p:sp>
    </p:spTree>
    <p:extLst>
      <p:ext uri="{BB962C8B-B14F-4D97-AF65-F5344CB8AC3E}">
        <p14:creationId xmlns:p14="http://schemas.microsoft.com/office/powerpoint/2010/main" val="2278585955"/>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a:t>
            </a:r>
          </a:p>
        </p:txBody>
      </p:sp>
      <p:sp>
        <p:nvSpPr>
          <p:cNvPr id="3" name="Content Placeholder 2"/>
          <p:cNvSpPr>
            <a:spLocks noGrp="1"/>
          </p:cNvSpPr>
          <p:nvPr>
            <p:ph idx="1"/>
          </p:nvPr>
        </p:nvSpPr>
        <p:spPr/>
        <p:txBody>
          <a:bodyPr/>
          <a:lstStyle/>
          <a:p>
            <a:r>
              <a:rPr lang="en-US" i="1"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68</a:t>
            </a:fld>
            <a:endParaRPr lang="en-US"/>
          </a:p>
        </p:txBody>
      </p:sp>
    </p:spTree>
    <p:extLst>
      <p:ext uri="{BB962C8B-B14F-4D97-AF65-F5344CB8AC3E}">
        <p14:creationId xmlns:p14="http://schemas.microsoft.com/office/powerpoint/2010/main" val="1070093193"/>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 enablers</a:t>
            </a:r>
          </a:p>
        </p:txBody>
      </p:sp>
      <p:sp>
        <p:nvSpPr>
          <p:cNvPr id="3" name="Content Placeholder 2"/>
          <p:cNvSpPr>
            <a:spLocks noGrp="1"/>
          </p:cNvSpPr>
          <p:nvPr>
            <p:ph idx="1"/>
          </p:nvPr>
        </p:nvSpPr>
        <p:spPr/>
        <p:txBody>
          <a:bodyPr/>
          <a:lstStyle/>
          <a:p>
            <a:r>
              <a:rPr lang="en-GB" dirty="0"/>
              <a:t>The automated collection of user data by software product companies when their product is used. </a:t>
            </a:r>
          </a:p>
          <a:p>
            <a:pPr lvl="1"/>
            <a:r>
              <a:rPr lang="en-GB" dirty="0"/>
              <a:t>If the software fails, information about the failure and the state of the system can be sent over the Internet from the user’s computer to servers run by the product developer. </a:t>
            </a:r>
          </a:p>
          <a:p>
            <a:r>
              <a:rPr lang="en-GB" dirty="0"/>
              <a:t>The use of open source software available on platforms such as Sourceforge and GitHub and open source repositories of software engineering data.  </a:t>
            </a:r>
          </a:p>
          <a:p>
            <a:pPr lvl="1"/>
            <a:r>
              <a:rPr lang="en-GB" dirty="0"/>
              <a:t>The 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69</a:t>
            </a:fld>
            <a:endParaRPr lang="en-US"/>
          </a:p>
        </p:txBody>
      </p:sp>
    </p:spTree>
    <p:extLst>
      <p:ext uri="{BB962C8B-B14F-4D97-AF65-F5344CB8AC3E}">
        <p14:creationId xmlns:p14="http://schemas.microsoft.com/office/powerpoint/2010/main" val="1389824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idx="1"/>
          </p:nvPr>
        </p:nvSpPr>
        <p:spPr/>
        <p:txBody>
          <a:bodyPr/>
          <a:lstStyle/>
          <a:p>
            <a:r>
              <a:rPr lang="en-GB"/>
              <a:t>Quality plan structure</a:t>
            </a:r>
          </a:p>
          <a:p>
            <a:pPr lvl="1"/>
            <a:r>
              <a:rPr lang="en-GB"/>
              <a:t>Product introduction;</a:t>
            </a:r>
          </a:p>
          <a:p>
            <a:pPr lvl="1"/>
            <a:r>
              <a:rPr lang="en-GB"/>
              <a:t>Product plans;</a:t>
            </a:r>
          </a:p>
          <a:p>
            <a:pPr lvl="1"/>
            <a:r>
              <a:rPr lang="en-GB"/>
              <a:t>Process descriptions;</a:t>
            </a:r>
          </a:p>
          <a:p>
            <a:pPr lvl="1"/>
            <a:r>
              <a:rPr lang="en-GB"/>
              <a:t>Quality goals;</a:t>
            </a:r>
          </a:p>
          <a:p>
            <a:pPr lvl="1"/>
            <a:r>
              <a:rPr lang="en-GB"/>
              <a:t>Risks and risk management.</a:t>
            </a:r>
          </a:p>
          <a:p>
            <a:r>
              <a:rPr lang="en-GB"/>
              <a:t>Quality plans should be short, succinct documents</a:t>
            </a:r>
          </a:p>
          <a:p>
            <a:pPr lvl="1"/>
            <a:r>
              <a:rPr lang="en-GB"/>
              <a:t>If they are too long, no-one will read them.</a:t>
            </a:r>
          </a:p>
        </p:txBody>
      </p:sp>
      <p:sp>
        <p:nvSpPr>
          <p:cNvPr id="7" name="Footer Placeholder 6"/>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tool use</a:t>
            </a:r>
          </a:p>
        </p:txBody>
      </p:sp>
      <p:sp>
        <p:nvSpPr>
          <p:cNvPr id="3" name="Content Placeholder 2"/>
          <p:cNvSpPr>
            <a:spLocks noGrp="1"/>
          </p:cNvSpPr>
          <p:nvPr>
            <p:ph idx="1"/>
          </p:nvPr>
        </p:nvSpPr>
        <p:spPr/>
        <p:txBody>
          <a:bodyPr/>
          <a:lstStyle/>
          <a:p>
            <a:r>
              <a:rPr lang="en-GB" dirty="0"/>
              <a:t>Tools should be easy to use as managers are unlikely to have experience with analysis.</a:t>
            </a:r>
          </a:p>
          <a:p>
            <a:r>
              <a:rPr lang="en-GB" dirty="0"/>
              <a:t>•Tools should run quickly and produce concise outputs rather than large volumes of information.</a:t>
            </a:r>
          </a:p>
          <a:p>
            <a:r>
              <a:rPr lang="en-GB" dirty="0"/>
              <a:t>•Tools should make many measurements using as many parameters as possible. It is impossible to predict in advance what insights might emerge.</a:t>
            </a:r>
          </a:p>
          <a:p>
            <a:r>
              <a:rPr lang="en-GB" dirty="0"/>
              <a:t>•	Tools should be interactive and allow managers and developers to explore the analyses. </a:t>
            </a:r>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70</a:t>
            </a:fld>
            <a:endParaRPr lang="en-US"/>
          </a:p>
        </p:txBody>
      </p:sp>
    </p:spTree>
    <p:extLst>
      <p:ext uri="{BB962C8B-B14F-4D97-AF65-F5344CB8AC3E}">
        <p14:creationId xmlns:p14="http://schemas.microsoft.com/office/powerpoint/2010/main" val="1318537603"/>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of software analytics</a:t>
            </a:r>
          </a:p>
        </p:txBody>
      </p:sp>
      <p:sp>
        <p:nvSpPr>
          <p:cNvPr id="3" name="Content Placeholder 2"/>
          <p:cNvSpPr>
            <a:spLocks noGrp="1"/>
          </p:cNvSpPr>
          <p:nvPr>
            <p:ph idx="1"/>
          </p:nvPr>
        </p:nvSpPr>
        <p:spPr/>
        <p:txBody>
          <a:bodyPr/>
          <a:lstStyle/>
          <a:p>
            <a:r>
              <a:rPr lang="en-US" dirty="0"/>
              <a:t>Software analytics is still immature and it is too early to say what effect it will have. </a:t>
            </a:r>
          </a:p>
          <a:p>
            <a:r>
              <a:rPr lang="en-US" dirty="0"/>
              <a:t>Not only are there general problems of ‘big data’ processing, our knowledge depends on collected data from large companies. </a:t>
            </a:r>
          </a:p>
          <a:p>
            <a:pPr lvl="1"/>
            <a:r>
              <a:rPr lang="en-US" dirty="0"/>
              <a:t>This is primarily from software products and it is unclear if the tools and techniques that are appropriate for products can also be used with custom software. </a:t>
            </a:r>
          </a:p>
          <a:p>
            <a:r>
              <a:rPr lang="en-US" dirty="0"/>
              <a:t>Small 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71</a:t>
            </a:fld>
            <a:endParaRPr lang="en-US"/>
          </a:p>
        </p:txBody>
      </p:sp>
    </p:spTree>
    <p:extLst>
      <p:ext uri="{BB962C8B-B14F-4D97-AF65-F5344CB8AC3E}">
        <p14:creationId xmlns:p14="http://schemas.microsoft.com/office/powerpoint/2010/main" val="954539730"/>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72</a:t>
            </a:fld>
            <a:endParaRPr lang="en-US"/>
          </a:p>
        </p:txBody>
      </p:sp>
      <p:sp>
        <p:nvSpPr>
          <p:cNvPr id="6" name="Date Placeholder 5"/>
          <p:cNvSpPr>
            <a:spLocks noGrp="1"/>
          </p:cNvSpPr>
          <p:nvPr>
            <p:ph type="dt" sz="half" idx="10"/>
          </p:nvPr>
        </p:nvSpPr>
        <p:spPr/>
        <p:txBody>
          <a:bodyPr/>
          <a:lstStyle/>
          <a:p>
            <a:r>
              <a:rPr lang="en-GB"/>
              <a:t>10/12/2014</a:t>
            </a:r>
            <a:endParaRPr lang="en-US"/>
          </a:p>
        </p:txBody>
      </p:sp>
    </p:spTree>
    <p:extLst>
      <p:ext uri="{BB962C8B-B14F-4D97-AF65-F5344CB8AC3E}">
        <p14:creationId xmlns:p14="http://schemas.microsoft.com/office/powerpoint/2010/main" val="771247454"/>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In a program inspection or peer review, a small team systematically checks the code. They read the code in detail and look for possible errors and omissions. The problems detected are discussed at a code review meeting.</a:t>
            </a:r>
            <a:endParaRPr lang="en-GB" dirty="0"/>
          </a:p>
          <a:p>
            <a:r>
              <a:rPr lang="en-US" dirty="0"/>
              <a:t>Agile quality management relies on establishing a quality culture where the development team works together to improve software quality.</a:t>
            </a:r>
            <a:endParaRPr lang="en-GB" dirty="0"/>
          </a:p>
          <a:p>
            <a:r>
              <a:rPr lang="en-US" dirty="0"/>
              <a:t>Software measurement can be used to gather quantitative data about software and the software process. </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73</a:t>
            </a:fld>
            <a:endParaRPr lang="en-US"/>
          </a:p>
        </p:txBody>
      </p:sp>
    </p:spTree>
    <p:extLst>
      <p:ext uri="{BB962C8B-B14F-4D97-AF65-F5344CB8AC3E}">
        <p14:creationId xmlns:p14="http://schemas.microsoft.com/office/powerpoint/2010/main" val="144793354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You may be able to use the values of the software metrics that are collected to make inferences about product and process quality.</a:t>
            </a:r>
          </a:p>
          <a:p>
            <a:r>
              <a:rPr lang="en-US" dirty="0"/>
              <a:t>Product quality metrics are particularly useful for highlighting anomalous components that may have quality problems. These components should then be analyzed in more detail.</a:t>
            </a:r>
            <a:endParaRPr lang="en-GB" dirty="0"/>
          </a:p>
          <a:p>
            <a:r>
              <a:rPr lang="en-US" dirty="0"/>
              <a:t>Software analytics is the automated analysis of large volumes of software product and process data to discover relationships that may provide insights for project managers </a:t>
            </a:r>
            <a:r>
              <a:rPr lang="en-US"/>
              <a:t>and developers.</a:t>
            </a:r>
            <a:endParaRPr lang="en-GB" dirty="0"/>
          </a:p>
          <a:p>
            <a:endParaRPr lang="en-GB" dirty="0"/>
          </a:p>
          <a:p>
            <a:endParaRPr lang="en-US" dirty="0"/>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74</a:t>
            </a:fld>
            <a:endParaRPr lang="en-US"/>
          </a:p>
        </p:txBody>
      </p:sp>
    </p:spTree>
    <p:extLst>
      <p:ext uri="{BB962C8B-B14F-4D97-AF65-F5344CB8AC3E}">
        <p14:creationId xmlns:p14="http://schemas.microsoft.com/office/powerpoint/2010/main" val="378555100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idx="1"/>
          </p:nvPr>
        </p:nvSpPr>
        <p:spPr/>
        <p:txBody>
          <a:bodyPr/>
          <a:lstStyle/>
          <a:p>
            <a:r>
              <a:rPr lang="en-US" dirty="0"/>
              <a:t>Quality management is particularly important for large, complex systems. The quality documentation is a record of progress and supports continuity of development as the development team changes.</a:t>
            </a:r>
          </a:p>
          <a:p>
            <a:r>
              <a:rPr lang="en-US" dirty="0"/>
              <a:t>For smaller systems, quality management needs less documentation and should focus on establishing a quality culture.</a:t>
            </a:r>
          </a:p>
          <a:p>
            <a:r>
              <a:rPr lang="en-US" dirty="0"/>
              <a:t>Techniques have to evolve when agile development is used.</a:t>
            </a:r>
          </a:p>
        </p:txBody>
      </p:sp>
      <p:sp>
        <p:nvSpPr>
          <p:cNvPr id="5" name="Footer Placeholder 4"/>
          <p:cNvSpPr>
            <a:spLocks noGrp="1"/>
          </p:cNvSpPr>
          <p:nvPr>
            <p:ph type="ftr" sz="quarter" idx="11"/>
          </p:nvPr>
        </p:nvSpPr>
        <p:spPr/>
        <p:txBody>
          <a:bodyPr/>
          <a:lstStyle/>
          <a:p>
            <a:r>
              <a:rPr lang="en-US"/>
              <a:t>Chapter 24 Quality management</a:t>
            </a:r>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a:t>Software quality</a:t>
            </a:r>
          </a:p>
        </p:txBody>
      </p:sp>
      <p:sp>
        <p:nvSpPr>
          <p:cNvPr id="4" name="Date Placeholder 3"/>
          <p:cNvSpPr>
            <a:spLocks noGrp="1"/>
          </p:cNvSpPr>
          <p:nvPr>
            <p:ph type="dt" sz="half" idx="10"/>
          </p:nvPr>
        </p:nvSpPr>
        <p:spPr/>
        <p:txBody>
          <a:bodyPr/>
          <a:lstStyle/>
          <a:p>
            <a:r>
              <a:rPr lang="en-GB"/>
              <a:t>10/12/2014</a:t>
            </a:r>
            <a:endParaRPr lang="en-US"/>
          </a:p>
        </p:txBody>
      </p:sp>
      <p:sp>
        <p:nvSpPr>
          <p:cNvPr id="5" name="Footer Placeholder 4"/>
          <p:cNvSpPr>
            <a:spLocks noGrp="1"/>
          </p:cNvSpPr>
          <p:nvPr>
            <p:ph type="ftr" sz="quarter" idx="11"/>
          </p:nvPr>
        </p:nvSpPr>
        <p:spPr/>
        <p:txBody>
          <a:bodyPr/>
          <a:lstStyle/>
          <a:p>
            <a:r>
              <a:rPr lang="en-US"/>
              <a:t>Chapter 24 Quality management</a:t>
            </a:r>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30886</TotalTime>
  <Pages>55</Pages>
  <Words>5498</Words>
  <Application>Microsoft Office PowerPoint</Application>
  <PresentationFormat>全屏显示(4:3)</PresentationFormat>
  <Paragraphs>596</Paragraphs>
  <Slides>74</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74</vt:i4>
      </vt:variant>
    </vt:vector>
  </HeadingPairs>
  <TitlesOfParts>
    <vt:vector size="80" baseType="lpstr">
      <vt:lpstr>Arial</vt:lpstr>
      <vt:lpstr>Calibri</vt:lpstr>
      <vt:lpstr>Symbol</vt:lpstr>
      <vt:lpstr>Times</vt:lpstr>
      <vt:lpstr>Wingdings</vt:lpstr>
      <vt:lpstr>SE10 slides</vt:lpstr>
      <vt:lpstr>Chapter 24 - Quality Management</vt:lpstr>
      <vt:lpstr>Topics covered</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邹颖 曹</cp:lastModifiedBy>
  <cp:revision>62</cp:revision>
  <cp:lastPrinted>2010-02-15T15:10:11Z</cp:lastPrinted>
  <dcterms:created xsi:type="dcterms:W3CDTF">2010-02-15T15:08:46Z</dcterms:created>
  <dcterms:modified xsi:type="dcterms:W3CDTF">2022-06-22T11:03:16Z</dcterms:modified>
</cp:coreProperties>
</file>