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4" d="100"/>
          <a:sy n="64" d="100"/>
        </p:scale>
        <p:origin x="60" y="225"/>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6/17/2022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6/15/2022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detailed system requirements is a waste of time as requirements change so quickly.</a:t>
            </a:r>
          </a:p>
          <a:p>
            <a:r>
              <a:rPr lang="en-US" dirty="0"/>
              <a:t>The requirements document is therefore always out of date.</a:t>
            </a:r>
          </a:p>
          <a:p>
            <a:r>
              <a:rPr lang="en-US" dirty="0"/>
              <a:t>Agile methods usually use incremental requirements engineering and may express requirements as ‘user stories’ (discussed in Chapter 3).</a:t>
            </a:r>
          </a:p>
          <a:p>
            <a:r>
              <a:rPr lang="en-US"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err="1"/>
              <a:t>acustomer</a:t>
            </a:r>
            <a:r>
              <a:rPr lang="en-GB" dirty="0"/>
              <a:t> requires from a system and the constraints under which it operates and is developed.</a:t>
            </a:r>
          </a:p>
          <a:p>
            <a:r>
              <a:rPr lang="en-GB" dirty="0"/>
              <a:t>The system requirements 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high-level abstract statement of a service or of a system constraint to a detailed mathematical functional specification.</a:t>
            </a:r>
          </a:p>
          <a:p>
            <a:pPr>
              <a:lnSpc>
                <a:spcPct val="90000"/>
              </a:lnSpc>
            </a:pPr>
            <a:r>
              <a:rPr lang="en-GB" dirty="0"/>
              <a:t>This is inevitable as requirements may serve a dual function</a:t>
            </a:r>
          </a:p>
          <a:p>
            <a:pPr lvl="1">
              <a:lnSpc>
                <a:spcPct val="90000"/>
              </a:lnSpc>
            </a:pPr>
            <a:r>
              <a:rPr lang="en-GB" dirty="0"/>
              <a:t>May be the basis for a bid for a contract - therefore must be open to interpretation;</a:t>
            </a:r>
          </a:p>
          <a:p>
            <a:pPr lvl="1">
              <a:lnSpc>
                <a:spcPct val="90000"/>
              </a:lnSpc>
            </a:pPr>
            <a:r>
              <a:rPr lang="en-GB" dirty="0"/>
              <a:t>May be the basis for the contract itself - therefore must be defined in detail;</a:t>
            </a:r>
          </a:p>
          <a:p>
            <a:pPr lvl="1">
              <a:lnSpc>
                <a:spcPct val="90000"/>
              </a:lnSpc>
            </a:pPr>
            <a:r>
              <a:rPr lang="en-GB" dirty="0"/>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a:t>
            </a:r>
            <a:r>
              <a:rPr lang="en-GB" sz="1600" dirty="0"/>
              <a:t>(</a:t>
            </a:r>
            <a:r>
              <a:rPr lang="zh-CN" altLang="en-US" sz="1600" dirty="0"/>
              <a:t>表达</a:t>
            </a:r>
            <a:r>
              <a:rPr lang="en-GB" sz="1600" dirty="0"/>
              <a:t>) </a:t>
            </a:r>
            <a:r>
              <a:rPr lang="en-GB" sz="2400" dirty="0"/>
              <a:t>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dirty="0"/>
              <a:t>Developed in a project studying the air traffic control process</a:t>
            </a:r>
          </a:p>
          <a:p>
            <a:pPr>
              <a:lnSpc>
                <a:spcPct val="90000"/>
              </a:lnSpc>
            </a:pPr>
            <a:r>
              <a:rPr lang="en-GB" dirty="0"/>
              <a:t>Combines ethnography with prototyping</a:t>
            </a:r>
          </a:p>
          <a:p>
            <a:pPr>
              <a:lnSpc>
                <a:spcPct val="90000"/>
              </a:lnSpc>
            </a:pPr>
            <a:r>
              <a:rPr lang="en-GB" dirty="0"/>
              <a:t>Prototype development results in unanswered questions which focus the ethnographic analysis.</a:t>
            </a:r>
          </a:p>
          <a:p>
            <a:pPr>
              <a:lnSpc>
                <a:spcPct val="90000"/>
              </a:lnSpc>
            </a:pPr>
            <a:r>
              <a:rPr lang="en-GB" dirty="0"/>
              <a:t>The problem with ethnography is that it studies existing practices which may have some historical basis which is no longer relevant.</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7112353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sharing in the classroom (</a:t>
            </a:r>
            <a:r>
              <a:rPr lang="en-US" dirty="0" err="1"/>
              <a:t>iLearn</a:t>
            </a:r>
            <a:r>
              <a:rPr lang="en-US" dirty="0"/>
              <a:t>)</a:t>
            </a:r>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1600" dirty="0"/>
            </a:br>
            <a:br>
              <a:rPr lang="en-GB" sz="1600" dirty="0"/>
            </a:br>
            <a:r>
              <a:rPr lang="en-GB" sz="1600" dirty="0"/>
              <a:t>Jack 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a:t>
            </a:r>
            <a:r>
              <a:rPr lang="en-US" dirty="0" err="1"/>
              <a:t>iLearn</a:t>
            </a:r>
            <a:r>
              <a:rPr lang="en-US" dirty="0"/>
              <a:t>)</a:t>
            </a:r>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a:t>
            </a:r>
          </a:p>
        </p:txBody>
      </p:sp>
      <p:sp>
        <p:nvSpPr>
          <p:cNvPr id="3" name="Content Placeholder 2"/>
          <p:cNvSpPr>
            <a:spLocks noGrp="1"/>
          </p:cNvSpPr>
          <p:nvPr>
            <p:ph idx="1"/>
          </p:nvPr>
        </p:nvSpPr>
        <p:spPr/>
        <p:txBody>
          <a:bodyPr/>
          <a:lstStyle/>
          <a:p>
            <a:r>
              <a:rPr lang="en-US" sz="1600" b="1" dirty="0"/>
              <a:t>What can go wrong</a:t>
            </a:r>
            <a:r>
              <a:rPr lang="en-US" sz="1600" dirty="0"/>
              <a:t>: </a:t>
            </a:r>
          </a:p>
          <a:p>
            <a:r>
              <a:rPr lang="en-US" sz="1600" dirty="0"/>
              <a:t>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600" b="1" dirty="0"/>
              <a:t>Other 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dow</a:t>
            </a:r>
            <a:r>
              <a:rPr lang="en-US" altLang="zh-CN" dirty="0"/>
              <a:t>n</a:t>
            </a:r>
            <a:r>
              <a:rPr lang="en-US" dirty="0"/>
              <a:t>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name="Document" r:id="rId2" imgW="5943600" imgH="3314700" progId="Word.Document.12">
                  <p:embed/>
                </p:oleObj>
              </mc:Choice>
              <mc:Fallback>
                <p:oleObj name="Document" r:id="rId2" imgW="5943600" imgH="33147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name="Document" r:id="rId2" imgW="5943600" imgH="4445000" progId="Word.Document.12">
                  <p:embed/>
                </p:oleObj>
              </mc:Choice>
              <mc:Fallback>
                <p:oleObj name="Document" r:id="rId2" imgW="5943600" imgH="44450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14521</TotalTime>
  <Words>6025</Words>
  <Application>Microsoft Office PowerPoint</Application>
  <PresentationFormat>全屏显示(4:3)</PresentationFormat>
  <Paragraphs>700</Paragraphs>
  <Slides>88</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94" baseType="lpstr">
      <vt:lpstr>Zapf Dingbats</vt:lpstr>
      <vt:lpstr>Arial</vt:lpstr>
      <vt:lpstr>Calibri</vt:lpstr>
      <vt:lpstr>Wingdings</vt: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邹颖 曹</cp:lastModifiedBy>
  <cp:revision>32</cp:revision>
  <cp:lastPrinted>2010-01-11T10:54:43Z</cp:lastPrinted>
  <dcterms:created xsi:type="dcterms:W3CDTF">2010-01-08T19:43:52Z</dcterms:created>
  <dcterms:modified xsi:type="dcterms:W3CDTF">2022-06-21T08:06:42Z</dcterms:modified>
</cp:coreProperties>
</file>