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36" r:id="rId3"/>
    <p:sldId id="437" r:id="rId4"/>
    <p:sldId id="258" r:id="rId5"/>
    <p:sldId id="441" r:id="rId6"/>
    <p:sldId id="461" r:id="rId7"/>
    <p:sldId id="442" r:id="rId8"/>
    <p:sldId id="443" r:id="rId9"/>
    <p:sldId id="478" r:id="rId10"/>
    <p:sldId id="410" r:id="rId11"/>
    <p:sldId id="445" r:id="rId12"/>
    <p:sldId id="414" r:id="rId13"/>
    <p:sldId id="415" r:id="rId14"/>
    <p:sldId id="417" r:id="rId15"/>
    <p:sldId id="384" r:id="rId16"/>
    <p:sldId id="351" r:id="rId17"/>
    <p:sldId id="357" r:id="rId18"/>
    <p:sldId id="447" r:id="rId19"/>
    <p:sldId id="448" r:id="rId20"/>
    <p:sldId id="471" r:id="rId21"/>
    <p:sldId id="472" r:id="rId22"/>
    <p:sldId id="456" r:id="rId23"/>
    <p:sldId id="438" r:id="rId24"/>
    <p:sldId id="444" r:id="rId25"/>
    <p:sldId id="345" r:id="rId26"/>
    <p:sldId id="449" r:id="rId27"/>
    <p:sldId id="450" r:id="rId28"/>
    <p:sldId id="452" r:id="rId29"/>
    <p:sldId id="385" r:id="rId30"/>
    <p:sldId id="451" r:id="rId31"/>
    <p:sldId id="473" r:id="rId32"/>
    <p:sldId id="423" r:id="rId33"/>
    <p:sldId id="424" r:id="rId34"/>
    <p:sldId id="425" r:id="rId35"/>
    <p:sldId id="426" r:id="rId36"/>
    <p:sldId id="434" r:id="rId37"/>
    <p:sldId id="427" r:id="rId38"/>
    <p:sldId id="474" r:id="rId39"/>
    <p:sldId id="428" r:id="rId40"/>
    <p:sldId id="465" r:id="rId41"/>
    <p:sldId id="365" r:id="rId42"/>
    <p:sldId id="477" r:id="rId43"/>
    <p:sldId id="47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3399"/>
    <a:srgbClr val="CCFFFF"/>
    <a:srgbClr val="FFCCFF"/>
    <a:srgbClr val="CCCCFF"/>
    <a:srgbClr val="CC99FF"/>
    <a:srgbClr val="FFCC99"/>
    <a:srgbClr val="CCECFF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5" autoAdjust="0"/>
    <p:restoredTop sz="93376" autoAdjust="0"/>
  </p:normalViewPr>
  <p:slideViewPr>
    <p:cSldViewPr>
      <p:cViewPr>
        <p:scale>
          <a:sx n="70" d="100"/>
          <a:sy n="70" d="100"/>
        </p:scale>
        <p:origin x="-1416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结构与组成是算法设计与算法实现的关系，结构不是本课程研究的内容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9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思考：存储器、寄存器、计数器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看功能实现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部件控制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5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思考①：每个设备由唯一的编号（地址），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思考②：表示从设备完成操作，使总线操作时延最小化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思考①：不同命令（都从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en-US" altLang="zh-CN" dirty="0" smtClean="0"/>
          </a:p>
          <a:p>
            <a:r>
              <a:rPr lang="zh-CN" altLang="en-US" dirty="0" smtClean="0"/>
              <a:t>思考②：总线是公共信号线，不能霸占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57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1-BC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2-AB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4-A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5-C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6-ABC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7-AB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8-B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78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Hello.c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Hello.i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Hello.s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Hello.o</a:t>
            </a:r>
            <a:r>
              <a:rPr lang="zh-CN" altLang="en-US" dirty="0" smtClean="0"/>
              <a:t>→</a:t>
            </a:r>
            <a:r>
              <a:rPr lang="en-US" altLang="zh-CN" dirty="0" smtClean="0"/>
              <a:t>Hello.exe</a:t>
            </a:r>
          </a:p>
          <a:p>
            <a:r>
              <a:rPr lang="zh-CN" altLang="en-US" dirty="0" smtClean="0"/>
              <a:t>预处理：过滤无关字符（空格、回车等）；链接：将多个子程序整合在一起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4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实际机器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所写程序能够被硬件直接识别的执行的机器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设计角色的引入（性能与成本）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数电要求的具体内容：逻辑代数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运算公式、逻辑函数表示（功能表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逻辑图）及化简（卡诺图）</a:t>
            </a:r>
            <a:endParaRPr lang="en-US" altLang="zh-CN" dirty="0" smtClean="0"/>
          </a:p>
          <a:p>
            <a:r>
              <a:rPr lang="zh-CN" altLang="en-US" dirty="0" smtClean="0"/>
              <a:t>                    组合逻辑电路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逻辑门、一位加法器、译码器、编码器、多路选择器、移位器</a:t>
            </a:r>
            <a:endParaRPr lang="en-US" altLang="zh-CN" dirty="0" smtClean="0"/>
          </a:p>
          <a:p>
            <a:r>
              <a:rPr lang="zh-CN" altLang="en-US" dirty="0" smtClean="0"/>
              <a:t>                    时序逻辑电路</a:t>
            </a:r>
            <a:r>
              <a:rPr lang="en-US" altLang="zh-CN" dirty="0" smtClean="0"/>
              <a:t>—D</a:t>
            </a:r>
            <a:r>
              <a:rPr lang="zh-CN" altLang="en-US" dirty="0" smtClean="0"/>
              <a:t>锁存器、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触发器、</a:t>
            </a:r>
            <a:r>
              <a:rPr lang="en-US" altLang="zh-CN" dirty="0" smtClean="0"/>
              <a:t>J-K</a:t>
            </a:r>
            <a:r>
              <a:rPr lang="zh-CN" altLang="en-US" dirty="0" smtClean="0"/>
              <a:t>触发器、寄存器、移位寄存器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看程序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、硬件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254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看指令地址计算的特点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353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思考：操作与时序信号绑定；时序信号是周期性的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P15-</a:t>
            </a:r>
            <a:r>
              <a:rPr lang="zh-CN" altLang="en-US" dirty="0" smtClean="0"/>
              <a:t>看运算器组成，</a:t>
            </a:r>
            <a:r>
              <a:rPr lang="en-US" altLang="zh-CN" dirty="0" smtClean="0"/>
              <a:t>P16-</a:t>
            </a:r>
            <a:r>
              <a:rPr lang="zh-CN" altLang="en-US" dirty="0" smtClean="0"/>
              <a:t>看控制器组成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355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1-BC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2-A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4-B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5-A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92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P28-</a:t>
            </a:r>
            <a:r>
              <a:rPr lang="zh-CN" altLang="en-US" dirty="0" smtClean="0"/>
              <a:t>看机器字长</a:t>
            </a:r>
            <a:r>
              <a:rPr lang="en-US" altLang="zh-CN" dirty="0" smtClean="0"/>
              <a:t>-ALU</a:t>
            </a:r>
            <a:r>
              <a:rPr lang="zh-CN" altLang="en-US" dirty="0" smtClean="0"/>
              <a:t>宽度等的关系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58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KiB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GiB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年由国际电工协会（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）拟定，于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年并入国际标准化组织（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ISO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）文件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47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P17-</a:t>
            </a:r>
            <a:r>
              <a:rPr lang="zh-CN" altLang="en-US" dirty="0" smtClean="0"/>
              <a:t>看执行周期</a:t>
            </a:r>
            <a:r>
              <a:rPr lang="en-US" altLang="zh-CN" dirty="0" smtClean="0"/>
              <a:t>-CPI-T</a:t>
            </a:r>
            <a:r>
              <a:rPr lang="en-US" altLang="zh-CN" baseline="-25000" dirty="0" smtClean="0"/>
              <a:t>C</a:t>
            </a:r>
            <a:r>
              <a:rPr lang="zh-CN" altLang="en-US" baseline="0" dirty="0" smtClean="0"/>
              <a:t>的关系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44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考核的层次：识记、领会、简单应用、综合应用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94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）优化前平均</a:t>
            </a:r>
            <a:r>
              <a:rPr lang="en-US" altLang="zh-CN" dirty="0" smtClean="0"/>
              <a:t>CPI=0.5</a:t>
            </a:r>
            <a:r>
              <a:rPr lang="zh-CN" altLang="en-US" dirty="0" smtClean="0"/>
              <a:t>*</a:t>
            </a:r>
            <a:r>
              <a:rPr lang="en-US" altLang="zh-CN" dirty="0" smtClean="0"/>
              <a:t>4+0.3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6+0.2</a:t>
            </a:r>
            <a:r>
              <a:rPr lang="zh-CN" altLang="en-US" dirty="0" smtClean="0"/>
              <a:t>*</a:t>
            </a:r>
            <a:r>
              <a:rPr lang="en-US" altLang="zh-CN" dirty="0" smtClean="0"/>
              <a:t>8=5.4</a:t>
            </a:r>
            <a:r>
              <a:rPr lang="zh-CN" altLang="en-US" dirty="0" smtClean="0"/>
              <a:t>，答案为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只可能优化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类指令（否则优化后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会增加）；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若优化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类指令，则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CPI=[4*50%+6*30%+8*20%*0.8]/(50%+30%+20%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*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0.8)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5.29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5.4-5.29=0.11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若优化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类指令，则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CPI=[4*50%+6*30%*0.8+8*20%]/(50%+30%*0.8+20%)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5.36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5.4-5.36=0.04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故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优化的是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，答案为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=I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/[(I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*CPI*T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)*10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]=f/(CPI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)=50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/(5.4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)=9.26MIPS</a:t>
            </a:r>
            <a:r>
              <a:rPr lang="zh-CN" altLang="en-US" dirty="0" smtClean="0"/>
              <a:t>，答案为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690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85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SIMD--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single instruction multiple data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8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ENIAC</a:t>
            </a:r>
            <a:r>
              <a:rPr lang="zh-CN" altLang="en-US" dirty="0" smtClean="0"/>
              <a:t>：用改变开关及连线来编程，用打孔卡片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9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申威</a:t>
            </a:r>
            <a:r>
              <a:rPr lang="en-US" altLang="zh-CN" dirty="0" smtClean="0"/>
              <a:t>CPU--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Alpha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SW64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指令集，总参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所，机型有神威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·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太湖之光；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龙芯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CPU—MIPS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架构、扩展的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MIPS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指令集，中科院计算所，多用于政府、部队；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海思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—ARMv8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授权，鲲鹏、麒麟等，华为；飞腾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指令集，国防科大，天河系列计算机；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兆芯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—x86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架构授权，上海兆芯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6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有跳转型指令的原因：计算机具有逻辑判断功能，执行顺序会变化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编程方式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改变开关及连线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，放在存储器中好处：改变开关及连线→进行打孔卡片，访问机械部件→电子部件</a:t>
            </a:r>
          </a:p>
          <a:p>
            <a:r>
              <a:rPr lang="zh-CN" altLang="en-US" dirty="0" smtClean="0"/>
              <a:t>思考：存放部件与执行部件不同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上页紫线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；下条指令地址由当前指令产生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存在转移型指令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50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P10-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看运算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-I/O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串行，上页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看程序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与硬件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单元长度相同</a:t>
            </a:r>
            <a:endParaRPr lang="zh-CN" altLang="en-US" dirty="0" smtClean="0"/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思考：</a:t>
            </a:r>
            <a:r>
              <a:rPr lang="en-US" altLang="zh-CN" dirty="0" smtClean="0">
                <a:solidFill>
                  <a:schemeClr val="accent2"/>
                </a:solidFill>
              </a:rPr>
              <a:t>A</a:t>
            </a:r>
          </a:p>
          <a:p>
            <a:r>
              <a:rPr lang="zh-CN" altLang="en-US" dirty="0" smtClean="0">
                <a:solidFill>
                  <a:srgbClr val="990099"/>
                </a:solidFill>
              </a:rPr>
              <a:t>存储</a:t>
            </a:r>
            <a:r>
              <a:rPr lang="zh-CN" altLang="en-US" dirty="0">
                <a:solidFill>
                  <a:srgbClr val="990099"/>
                </a:solidFill>
              </a:rPr>
              <a:t>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</a:t>
            </a:r>
            <a:r>
              <a:rPr lang="zh-CN" altLang="en-US" dirty="0" smtClean="0"/>
              <a:t>位数。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4956B0B-AB87-4307-BB1D-829EC9002D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slide" Target="slide29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24,PowerPoint &#28436;&#31034;&#25991;&#31295;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22797;&#20064;.pptx#-1,7,PowerPoint &#28436;&#31034;&#25991;&#31295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0" Type="http://schemas.openxmlformats.org/officeDocument/2006/relationships/slide" Target="slide34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22797;&#20064;.pptx#-1,25,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3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" Target="slide1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>
                <a:ea typeface="楷体_GB2312" pitchFamily="49" charset="-122"/>
              </a:rPr>
              <a:t>计算</a:t>
            </a:r>
            <a:r>
              <a:rPr lang="zh-CN" altLang="en-US" sz="5400" b="1" dirty="0" smtClean="0">
                <a:ea typeface="楷体_GB2312" pitchFamily="49" charset="-122"/>
              </a:rPr>
              <a:t>机组成原理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03350" y="3284538"/>
            <a:ext cx="6624638" cy="13128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600" b="1" dirty="0"/>
              <a:t>Email: </a:t>
            </a:r>
            <a:r>
              <a:rPr lang="en-US" altLang="zh-CN" sz="3600" dirty="0" smtClean="0"/>
              <a:t>renguolin@sina.com</a:t>
            </a:r>
            <a:endParaRPr lang="en-US" altLang="zh-CN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79512" y="5386809"/>
            <a:ext cx="2232497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存储器结构：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899592" y="4235738"/>
            <a:ext cx="29735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数据的表示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程序的执行顺序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263" y="1854057"/>
            <a:ext cx="2232497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软件组成：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299547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</a:t>
            </a:r>
            <a:r>
              <a:rPr lang="en-US" altLang="zh-CN" sz="3000" b="1" dirty="0" smtClean="0">
                <a:latin typeface="宋体" pitchFamily="2" charset="-122"/>
              </a:rPr>
              <a:t>1.3 </a:t>
            </a:r>
            <a:r>
              <a:rPr lang="zh-CN" altLang="en-US" sz="3000" b="1" dirty="0" smtClean="0">
                <a:latin typeface="宋体" pitchFamily="2" charset="-122"/>
              </a:rPr>
              <a:t>计算机的硬件组成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、计算机的模型</a:t>
            </a:r>
            <a:r>
              <a:rPr lang="en-US" altLang="zh-CN" sz="22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冯</a:t>
            </a:r>
            <a:r>
              <a:rPr lang="en-US" altLang="zh-CN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2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r>
              <a:rPr lang="en-US" altLang="zh-CN" sz="22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2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899592" y="1854057"/>
            <a:ext cx="7462675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运算器、控制器、存储器、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907704" y="3356992"/>
            <a:ext cx="68407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zh-CN" altLang="en-US" b="1" dirty="0">
                <a:latin typeface="宋体" pitchFamily="2" charset="-122"/>
              </a:rPr>
              <a:t>运算器为</a:t>
            </a:r>
            <a:r>
              <a:rPr lang="zh-CN" altLang="en-US" b="1" dirty="0" smtClean="0">
                <a:latin typeface="宋体" pitchFamily="2" charset="-122"/>
              </a:rPr>
              <a:t>中心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运算与</a:t>
            </a:r>
            <a:r>
              <a:rPr lang="en-US" altLang="zh-CN" sz="2000" b="1" dirty="0"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串行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sz="1800" b="1" dirty="0" smtClean="0">
                <a:latin typeface="宋体" pitchFamily="2" charset="-122"/>
              </a:rPr>
              <a:t>←性能很差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计算机模型，计算机硬件组成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结构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部件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互连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u="none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19672" y="2420888"/>
            <a:ext cx="6192688" cy="936104"/>
            <a:chOff x="1835696" y="2492896"/>
            <a:chExt cx="6192688" cy="936104"/>
          </a:xfrm>
        </p:grpSpPr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5986003" y="2564904"/>
              <a:ext cx="2042381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注：    数据信息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zh-CN" altLang="en-US" sz="1800" b="1" u="none" dirty="0" smtClean="0">
                  <a:latin typeface="宋体" pitchFamily="2" charset="-122"/>
                </a:rPr>
                <a:t>指令信息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  <a:r>
                <a:rPr lang="zh-CN" altLang="en-US" sz="1800" b="1" dirty="0" smtClean="0">
                  <a:latin typeface="宋体" pitchFamily="2" charset="-122"/>
                </a:rPr>
                <a:t>控制信息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3779912" y="3068961"/>
              <a:ext cx="91640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控制器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3779912" y="2564905"/>
              <a:ext cx="916409" cy="29726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运算器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4" idx="0"/>
              <a:endCxn id="65" idx="2"/>
            </p:cNvCxnSpPr>
            <p:nvPr/>
          </p:nvCxnSpPr>
          <p:spPr bwMode="auto">
            <a:xfrm flipV="1">
              <a:off x="4238117" y="2862169"/>
              <a:ext cx="0" cy="20679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V="1">
              <a:off x="4696321" y="2636912"/>
              <a:ext cx="523751" cy="2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5220072" y="2564904"/>
              <a:ext cx="383898" cy="79209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存储器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H="1">
              <a:off x="4696321" y="2780928"/>
              <a:ext cx="523751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H="1">
              <a:off x="4696321" y="3140968"/>
              <a:ext cx="52375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696321" y="3284984"/>
              <a:ext cx="523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2177271" y="2492896"/>
              <a:ext cx="109858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输入设备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3275856" y="2636912"/>
              <a:ext cx="504056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8"/>
            <p:cNvCxnSpPr/>
            <p:nvPr/>
          </p:nvCxnSpPr>
          <p:spPr bwMode="auto">
            <a:xfrm rot="10800000" flipV="1">
              <a:off x="3527884" y="2780928"/>
              <a:ext cx="252030" cy="216024"/>
            </a:xfrm>
            <a:prstGeom prst="bentConnector3">
              <a:avLst>
                <a:gd name="adj1" fmla="val 98841"/>
              </a:avLst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H="1">
              <a:off x="3275857" y="2996952"/>
              <a:ext cx="252027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177271" y="2852936"/>
              <a:ext cx="109858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输出设备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7" name="直接箭头连接符 76"/>
            <p:cNvCxnSpPr>
              <a:endCxn id="72" idx="1"/>
            </p:cNvCxnSpPr>
            <p:nvPr/>
          </p:nvCxnSpPr>
          <p:spPr bwMode="auto">
            <a:xfrm>
              <a:off x="1835696" y="2636912"/>
              <a:ext cx="34157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1979712" y="2996952"/>
              <a:ext cx="2067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9" name="直接箭头连接符 93"/>
            <p:cNvCxnSpPr/>
            <p:nvPr/>
          </p:nvCxnSpPr>
          <p:spPr bwMode="auto">
            <a:xfrm rot="10800000">
              <a:off x="1979712" y="2996953"/>
              <a:ext cx="1800200" cy="216024"/>
            </a:xfrm>
            <a:prstGeom prst="bentConnector3">
              <a:avLst>
                <a:gd name="adj1" fmla="val 10046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80" name="直接箭头连接符 96"/>
            <p:cNvCxnSpPr/>
            <p:nvPr/>
          </p:nvCxnSpPr>
          <p:spPr bwMode="auto">
            <a:xfrm rot="10800000">
              <a:off x="1835696" y="2636914"/>
              <a:ext cx="1944216" cy="648070"/>
            </a:xfrm>
            <a:prstGeom prst="bentConnector3">
              <a:avLst>
                <a:gd name="adj1" fmla="val 10034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444208" y="3284984"/>
              <a:ext cx="4032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6444208" y="2708918"/>
              <a:ext cx="401567" cy="2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6445027" y="2996952"/>
              <a:ext cx="401567" cy="2"/>
            </a:xfrm>
            <a:prstGeom prst="straightConnector1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3653898" y="2492896"/>
              <a:ext cx="1206133" cy="9361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84277" y="6084004"/>
            <a:ext cx="3827683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←表示原因</a:t>
            </a:r>
            <a:r>
              <a:rPr lang="zh-CN" altLang="en-US" sz="1800" b="1" dirty="0" smtClean="0">
                <a:latin typeface="宋体" pitchFamily="2" charset="-122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宋体" pitchFamily="2" charset="-122"/>
              </a:rPr>
              <a:t>└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表示结果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4" name="Text Box 83"/>
          <p:cNvSpPr txBox="1">
            <a:spLocks noChangeArrowheads="1"/>
          </p:cNvSpPr>
          <p:nvPr/>
        </p:nvSpPr>
        <p:spPr bwMode="auto">
          <a:xfrm>
            <a:off x="2771800" y="4221088"/>
            <a:ext cx="6372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指令序列</a:t>
            </a:r>
            <a:r>
              <a:rPr lang="zh-CN" altLang="en-US" b="1" spc="-50" dirty="0" smtClean="0">
                <a:latin typeface="宋体" pitchFamily="2" charset="-122"/>
              </a:rPr>
              <a:t>，指令的位置</a:t>
            </a:r>
            <a:r>
              <a:rPr lang="zh-CN" altLang="en-US" b="1" spc="-50" dirty="0">
                <a:latin typeface="宋体" pitchFamily="2" charset="-122"/>
              </a:rPr>
              <a:t>用地址表示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即指令地址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＋地址码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操作数存放位置编码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600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二进制方式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→运算</a:t>
            </a:r>
            <a:r>
              <a:rPr lang="zh-CN" altLang="en-US" sz="1800" b="1" dirty="0">
                <a:latin typeface="宋体" pitchFamily="2" charset="-122"/>
              </a:rPr>
              <a:t>也为二进制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spc="-5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由</a:t>
            </a:r>
            <a:r>
              <a:rPr lang="zh-CN" altLang="en-US" b="1" u="sng" spc="-50" dirty="0" smtClean="0">
                <a:latin typeface="宋体" pitchFamily="2" charset="-122"/>
              </a:rPr>
              <a:t>指令类型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顺序</a:t>
            </a:r>
            <a:r>
              <a:rPr lang="en-US" altLang="zh-CN" sz="1800" b="1" spc="-50" dirty="0" smtClean="0">
                <a:latin typeface="宋体" pitchFamily="2" charset="-122"/>
              </a:rPr>
              <a:t>/</a:t>
            </a:r>
            <a:r>
              <a:rPr lang="zh-CN" altLang="en-US" sz="1800" b="1" spc="-50" dirty="0" smtClean="0">
                <a:latin typeface="宋体" pitchFamily="2" charset="-122"/>
              </a:rPr>
              <a:t>转移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b="1" u="sng" spc="-50" dirty="0" smtClean="0">
                <a:latin typeface="宋体" pitchFamily="2" charset="-122"/>
              </a:rPr>
              <a:t>及执行结果</a:t>
            </a:r>
            <a:r>
              <a:rPr lang="zh-CN" altLang="en-US" b="1" spc="-50" dirty="0" smtClean="0">
                <a:latin typeface="宋体" pitchFamily="2" charset="-122"/>
              </a:rPr>
              <a:t>决定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latin typeface="宋体" pitchFamily="2" charset="-122"/>
              </a:rPr>
              <a:t>下条指令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zh-CN" altLang="en-US" sz="2000" b="1" u="sng" dirty="0" smtClean="0">
                <a:latin typeface="宋体" pitchFamily="2" charset="-122"/>
              </a:rPr>
              <a:t>由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宋体" pitchFamily="2" charset="-122"/>
              </a:rPr>
              <a:t>当前指令</a:t>
            </a:r>
            <a:r>
              <a:rPr lang="zh-CN" altLang="en-US" sz="2000" b="1" u="sng" dirty="0" smtClean="0">
                <a:latin typeface="宋体" pitchFamily="2" charset="-122"/>
              </a:rPr>
              <a:t>产生</a:t>
            </a:r>
            <a:endParaRPr lang="en-US" altLang="zh-CN" sz="2000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80312" y="4756806"/>
            <a:ext cx="1584176" cy="832434"/>
            <a:chOff x="7380312" y="4180742"/>
            <a:chExt cx="1584176" cy="832434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8048079" y="4261434"/>
              <a:ext cx="916409" cy="666000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0001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 smtClean="0"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0100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宋体" pitchFamily="2" charset="-122"/>
                </a:rPr>
                <a:t>10</a:t>
              </a:r>
              <a:r>
                <a:rPr lang="en-US" altLang="zh-CN" sz="1600" b="1" dirty="0" smtClean="0">
                  <a:latin typeface="宋体" pitchFamily="2" charset="-122"/>
                </a:rPr>
                <a:t>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00000100</a:t>
              </a:r>
              <a:endParaRPr lang="en-US" altLang="zh-CN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8028384" y="4490158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8028384" y="4180742"/>
              <a:ext cx="0" cy="83243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8964488" y="4180742"/>
              <a:ext cx="0" cy="83243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8028384" y="426143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8028384" y="4939744"/>
              <a:ext cx="936104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7380312" y="4261434"/>
              <a:ext cx="667767" cy="678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1…00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1…</a:t>
              </a:r>
              <a:r>
                <a:rPr lang="en-US" altLang="zh-CN" sz="1600" b="1" u="none" dirty="0" smtClean="0">
                  <a:solidFill>
                    <a:srgbClr val="C00000"/>
                  </a:solidFill>
                  <a:latin typeface="+mn-ea"/>
                  <a:ea typeface="+mn-ea"/>
                </a:rPr>
                <a:t>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1…10</a:t>
              </a:r>
              <a:endParaRPr lang="en-US" altLang="zh-CN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8028384" y="4719622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 Box 349"/>
          <p:cNvSpPr txBox="1">
            <a:spLocks noChangeArrowheads="1"/>
          </p:cNvSpPr>
          <p:nvPr/>
        </p:nvSpPr>
        <p:spPr bwMode="auto">
          <a:xfrm>
            <a:off x="5064797" y="3851756"/>
            <a:ext cx="3899691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u="none" dirty="0" smtClean="0">
                <a:latin typeface="宋体" panose="02010600030101010101" pitchFamily="2" charset="-122"/>
              </a:rPr>
              <a:t>行尾的“</a:t>
            </a:r>
            <a:r>
              <a:rPr lang="zh-CN" altLang="en-US" sz="1800" b="1" dirty="0" smtClean="0">
                <a:latin typeface="宋体" pitchFamily="2" charset="-122"/>
              </a:rPr>
              <a:t>←文字”为说明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解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</a:rPr>
              <a:t>释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52" grpId="0"/>
      <p:bldP spid="60" grpId="0"/>
      <p:bldP spid="243718" grpId="0" animBg="1"/>
      <p:bldP spid="243719" grpId="0"/>
      <p:bldP spid="243807" grpId="0"/>
      <p:bldP spid="45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403226"/>
            <a:ext cx="8785225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又</a:t>
            </a:r>
            <a:r>
              <a:rPr lang="zh-CN" altLang="en-US" b="1" dirty="0">
                <a:latin typeface="宋体" pitchFamily="2" charset="-122"/>
              </a:rPr>
              <a:t>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存储程序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  ⑴程序和数据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     </a:t>
            </a:r>
            <a:r>
              <a:rPr lang="zh-CN" altLang="en-US" sz="1600" b="1" dirty="0" smtClean="0">
                <a:latin typeface="宋体" pitchFamily="2" charset="-122"/>
              </a:rPr>
              <a:t>←提高编程效率、执行速度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⑵机器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工作时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程序的执行过程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113" name="组合 112"/>
          <p:cNvGrpSpPr/>
          <p:nvPr/>
        </p:nvGrpSpPr>
        <p:grpSpPr>
          <a:xfrm>
            <a:off x="1403648" y="2873347"/>
            <a:ext cx="5628615" cy="843685"/>
            <a:chOff x="1463665" y="4780926"/>
            <a:chExt cx="5628615" cy="843685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63665" y="4780926"/>
              <a:ext cx="3900423" cy="520282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83901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2749900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139952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411760" y="5031373"/>
              <a:ext cx="3381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3779912" y="5031373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5580112" y="4853570"/>
              <a:ext cx="1512168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244056" y="5031373"/>
              <a:ext cx="336056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5519537" cy="792"/>
            </a:xfrm>
            <a:prstGeom prst="bentConnector5">
              <a:avLst>
                <a:gd name="adj1" fmla="val -2347"/>
                <a:gd name="adj2" fmla="val 42954545"/>
                <a:gd name="adj3" fmla="val 10358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373216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</p:cNvCxnSpPr>
            <p:nvPr/>
          </p:nvCxnSpPr>
          <p:spPr bwMode="auto">
            <a:xfrm rot="5400000">
              <a:off x="4338983" y="3501701"/>
              <a:ext cx="288154" cy="3706272"/>
            </a:xfrm>
            <a:prstGeom prst="bentConnector2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3491881" y="2204864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1331640" y="1844824"/>
            <a:ext cx="7128875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需要取指令的原因是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；需要逐条执行的原因是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r>
              <a:rPr lang="zh-CN" altLang="en-US" sz="2000" b="1" u="sng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64" name="Text Box 349"/>
          <p:cNvSpPr txBox="1">
            <a:spLocks noChangeArrowheads="1"/>
          </p:cNvSpPr>
          <p:nvPr/>
        </p:nvSpPr>
        <p:spPr bwMode="auto">
          <a:xfrm>
            <a:off x="6083036" y="476672"/>
            <a:ext cx="2870194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思考的答案在</a:t>
            </a:r>
            <a:r>
              <a:rPr lang="zh-CN" altLang="en-US" sz="1800" b="1" u="sng" dirty="0">
                <a:latin typeface="宋体" panose="02010600030101010101" pitchFamily="2" charset="-122"/>
              </a:rPr>
              <a:t>备注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栏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1" name="AutoShape 9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05241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142844" y="3789040"/>
            <a:ext cx="881038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程序空间与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执行需求</a:t>
            </a:r>
            <a:r>
              <a:rPr lang="zh-CN" altLang="en-US" sz="1800" b="1" dirty="0" smtClean="0">
                <a:latin typeface="宋体" pitchFamily="2" charset="-122"/>
              </a:rPr>
              <a:t>：指令地址</a:t>
            </a:r>
            <a:r>
              <a:rPr lang="zh-CN" altLang="en-US" sz="1800" b="1" u="sng" dirty="0" smtClean="0">
                <a:latin typeface="宋体" pitchFamily="2" charset="-122"/>
              </a:rPr>
              <a:t>→</a:t>
            </a:r>
            <a:r>
              <a:rPr lang="en-US" altLang="zh-CN" sz="1800" b="1" u="sng" dirty="0" smtClean="0">
                <a:latin typeface="宋体" pitchFamily="2" charset="-122"/>
              </a:rPr>
              <a:t>MEM</a:t>
            </a:r>
            <a:r>
              <a:rPr lang="zh-CN" altLang="en-US" sz="1800" b="1" u="sng" dirty="0" smtClean="0">
                <a:latin typeface="宋体" pitchFamily="2" charset="-122"/>
              </a:rPr>
              <a:t>地址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访</a:t>
            </a:r>
            <a:r>
              <a:rPr lang="zh-CN" altLang="en-US" sz="1800" b="1" dirty="0" smtClean="0">
                <a:latin typeface="宋体" pitchFamily="2" charset="-122"/>
              </a:rPr>
              <a:t>问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指令地址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宜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sz="14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400" b="1" dirty="0" smtClean="0">
                <a:latin typeface="宋体" pitchFamily="2" charset="-122"/>
              </a:rPr>
              <a:t> 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程序空间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  <a:r>
              <a:rPr lang="zh-CN" altLang="en-US" b="1" u="sng" dirty="0" smtClean="0">
                <a:latin typeface="宋体" pitchFamily="2" charset="-122"/>
              </a:rPr>
              <a:t>空间</a:t>
            </a:r>
            <a:endParaRPr lang="en-US" altLang="zh-CN" b="1" u="sng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1872208" y="3781489"/>
            <a:ext cx="7081022" cy="10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由</a:t>
            </a:r>
            <a:r>
              <a:rPr lang="zh-CN" altLang="en-US" b="1" u="sng" dirty="0">
                <a:latin typeface="宋体" pitchFamily="2" charset="-122"/>
              </a:rPr>
              <a:t>定长单元</a:t>
            </a:r>
            <a:r>
              <a:rPr lang="zh-CN" altLang="en-US" b="1" dirty="0">
                <a:latin typeface="宋体" pitchFamily="2" charset="-122"/>
              </a:rPr>
              <a:t>构成的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b="1" dirty="0">
                <a:latin typeface="宋体" pitchFamily="2" charset="-122"/>
              </a:rPr>
              <a:t>空间，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b="1" dirty="0">
                <a:latin typeface="宋体" pitchFamily="2" charset="-122"/>
              </a:rPr>
              <a:t>访问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spc="-100" dirty="0" smtClean="0">
                <a:latin typeface="宋体" pitchFamily="2" charset="-122"/>
              </a:rPr>
              <a:t>存储单元</a:t>
            </a:r>
            <a:r>
              <a:rPr lang="zh-CN" altLang="en-US" b="1" spc="-100" dirty="0">
                <a:latin typeface="宋体" pitchFamily="2" charset="-122"/>
              </a:rPr>
              <a:t>长度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即编址单位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、存储单元个数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即</a:t>
            </a:r>
            <a:r>
              <a:rPr lang="zh-CN" altLang="en-US" sz="2000" b="1" spc="-100" dirty="0" smtClean="0">
                <a:latin typeface="宋体" pitchFamily="2" charset="-122"/>
              </a:rPr>
              <a:t>地址位数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10" name="Text Box 349"/>
          <p:cNvSpPr txBox="1">
            <a:spLocks noChangeArrowheads="1"/>
          </p:cNvSpPr>
          <p:nvPr/>
        </p:nvSpPr>
        <p:spPr bwMode="auto">
          <a:xfrm>
            <a:off x="467544" y="6156012"/>
            <a:ext cx="2763632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存储器</a:t>
            </a:r>
            <a:r>
              <a:rPr lang="zh-CN" altLang="en-US" sz="1800" b="1" dirty="0">
                <a:latin typeface="宋体" panose="02010600030101010101" pitchFamily="2" charset="-122"/>
              </a:rPr>
              <a:t>常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宋体" panose="02010600030101010101" pitchFamily="2" charset="-122"/>
              </a:rPr>
              <a:t>简写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MEM</a:t>
            </a:r>
            <a:endParaRPr lang="en-US" altLang="zh-CN" sz="1800" b="1" u="none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5" name="Text Box 16"/>
          <p:cNvSpPr txBox="1">
            <a:spLocks noChangeArrowheads="1"/>
          </p:cNvSpPr>
          <p:nvPr/>
        </p:nvSpPr>
        <p:spPr bwMode="auto">
          <a:xfrm>
            <a:off x="1907704" y="5661248"/>
            <a:ext cx="704552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硬件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程序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</a:t>
            </a:r>
            <a:r>
              <a:rPr lang="zh-CN" altLang="en-US" sz="1800" b="1" spc="-100" dirty="0" smtClean="0">
                <a:latin typeface="+mn-ea"/>
              </a:rPr>
              <a:t>程序可用空间的</a:t>
            </a:r>
            <a:r>
              <a:rPr lang="en-US" altLang="zh-CN" sz="1800" b="1" spc="-100" dirty="0" smtClean="0">
                <a:solidFill>
                  <a:srgbClr val="990099"/>
                </a:solidFill>
                <a:latin typeface="+mn-ea"/>
              </a:rPr>
              <a:t>MEM</a:t>
            </a:r>
            <a:r>
              <a:rPr lang="zh-CN" altLang="en-US" sz="1800" b="1" spc="-100" dirty="0" smtClean="0">
                <a:solidFill>
                  <a:srgbClr val="990099"/>
                </a:solidFill>
                <a:latin typeface="+mn-ea"/>
              </a:rPr>
              <a:t>抽象</a:t>
            </a:r>
            <a:r>
              <a:rPr lang="en-US" altLang="zh-CN" sz="1800" b="1" spc="-100" dirty="0" smtClean="0">
                <a:latin typeface="+mn-ea"/>
              </a:rPr>
              <a:t>[</a:t>
            </a:r>
            <a:r>
              <a:rPr lang="zh-CN" altLang="en-US" sz="1800" b="1" spc="-100" dirty="0" smtClean="0">
                <a:latin typeface="+mn-ea"/>
              </a:rPr>
              <a:t>不真实存在</a:t>
            </a:r>
            <a:r>
              <a:rPr lang="en-US" altLang="zh-CN" sz="1800" b="1" spc="-100" dirty="0" smtClean="0">
                <a:latin typeface="+mn-ea"/>
              </a:rPr>
              <a:t>]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└────</a:t>
            </a:r>
            <a:r>
              <a:rPr lang="zh-CN" altLang="en-US" sz="1800" dirty="0">
                <a:latin typeface="宋体" pitchFamily="2" charset="-122"/>
              </a:rPr>
              <a:t>─</a:t>
            </a:r>
            <a:r>
              <a:rPr lang="zh-CN" altLang="en-US" sz="1800" dirty="0" smtClean="0">
                <a:latin typeface="宋体" pitchFamily="2" charset="-122"/>
              </a:rPr>
              <a:t>┴─</a:t>
            </a:r>
            <a:r>
              <a:rPr lang="zh-CN" altLang="en-US" sz="1800" b="1" dirty="0" smtClean="0">
                <a:latin typeface="宋体" pitchFamily="2" charset="-122"/>
              </a:rPr>
              <a:t>→编址</a:t>
            </a:r>
            <a:r>
              <a:rPr lang="zh-CN" altLang="en-US" sz="1800" b="1" dirty="0">
                <a:latin typeface="宋体" pitchFamily="2" charset="-122"/>
              </a:rPr>
              <a:t>单位</a:t>
            </a:r>
            <a:r>
              <a:rPr lang="zh-CN" altLang="en-US" sz="1800" b="1" u="sng" dirty="0">
                <a:solidFill>
                  <a:srgbClr val="FF3399"/>
                </a:solidFill>
                <a:latin typeface="宋体" pitchFamily="2" charset="-122"/>
              </a:rPr>
              <a:t>相同</a:t>
            </a:r>
            <a:r>
              <a:rPr lang="zh-CN" altLang="en-US" sz="1800" b="1" dirty="0">
                <a:latin typeface="宋体" pitchFamily="2" charset="-122"/>
              </a:rPr>
              <a:t>、地址个数</a:t>
            </a:r>
            <a:r>
              <a:rPr lang="zh-CN" altLang="en-US" sz="1800" b="1" u="sng" dirty="0">
                <a:solidFill>
                  <a:srgbClr val="FF3399"/>
                </a:solidFill>
                <a:latin typeface="宋体" pitchFamily="2" charset="-122"/>
              </a:rPr>
              <a:t>可不</a:t>
            </a:r>
            <a:r>
              <a:rPr lang="zh-CN" altLang="en-US" sz="1800" b="1" u="sng" dirty="0" smtClean="0">
                <a:solidFill>
                  <a:srgbClr val="FF3399"/>
                </a:solidFill>
                <a:latin typeface="宋体" pitchFamily="2" charset="-122"/>
              </a:rPr>
              <a:t>同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08304" y="2484030"/>
            <a:ext cx="1716934" cy="1521034"/>
            <a:chOff x="7236296" y="3500162"/>
            <a:chExt cx="1716934" cy="1521034"/>
          </a:xfrm>
        </p:grpSpPr>
        <p:sp>
          <p:nvSpPr>
            <p:cNvPr id="57" name="Rectangle 251"/>
            <p:cNvSpPr>
              <a:spLocks noChangeArrowheads="1"/>
            </p:cNvSpPr>
            <p:nvPr/>
          </p:nvSpPr>
          <p:spPr bwMode="auto">
            <a:xfrm>
              <a:off x="7668798" y="3501750"/>
              <a:ext cx="792163" cy="107950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52"/>
            <p:cNvSpPr>
              <a:spLocks noChangeShapeType="1"/>
            </p:cNvSpPr>
            <p:nvPr/>
          </p:nvSpPr>
          <p:spPr bwMode="auto">
            <a:xfrm>
              <a:off x="7668798" y="3716064"/>
              <a:ext cx="7921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54"/>
            <p:cNvSpPr>
              <a:spLocks noChangeShapeType="1"/>
            </p:cNvSpPr>
            <p:nvPr/>
          </p:nvSpPr>
          <p:spPr bwMode="auto">
            <a:xfrm>
              <a:off x="7668798" y="4149450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5"/>
            <p:cNvSpPr>
              <a:spLocks noChangeShapeType="1"/>
            </p:cNvSpPr>
            <p:nvPr/>
          </p:nvSpPr>
          <p:spPr bwMode="auto">
            <a:xfrm>
              <a:off x="7667212" y="4365350"/>
              <a:ext cx="79375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56"/>
            <p:cNvSpPr txBox="1">
              <a:spLocks noChangeArrowheads="1"/>
            </p:cNvSpPr>
            <p:nvPr/>
          </p:nvSpPr>
          <p:spPr bwMode="auto">
            <a:xfrm>
              <a:off x="7236296" y="3500162"/>
              <a:ext cx="430915" cy="108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  0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lnSpc>
                  <a:spcPct val="170000"/>
                </a:lnSpc>
                <a:spcBef>
                  <a:spcPts val="900"/>
                </a:spcBef>
              </a:pPr>
              <a:r>
                <a:rPr lang="en-US" altLang="zh-CN" sz="1400" b="1" dirty="0" smtClean="0">
                  <a:latin typeface="宋体" pitchFamily="2" charset="-122"/>
                </a:rPr>
                <a:t>…</a:t>
              </a:r>
              <a:endParaRPr lang="en-US" altLang="zh-CN" sz="1400" b="1" dirty="0">
                <a:latin typeface="宋体" pitchFamily="2" charset="-122"/>
              </a:endParaRPr>
            </a:p>
            <a:p>
              <a:pPr algn="ctr">
                <a:spcBef>
                  <a:spcPts val="1500"/>
                </a:spcBef>
              </a:pPr>
              <a:r>
                <a:rPr lang="en-US" altLang="zh-CN" sz="1400" b="1" dirty="0" smtClean="0"/>
                <a:t>2</a:t>
              </a:r>
              <a:r>
                <a:rPr lang="en-US" altLang="zh-CN" sz="1400" b="1" i="1" baseline="30000" dirty="0" smtClean="0"/>
                <a:t>n </a:t>
              </a:r>
              <a:r>
                <a:rPr lang="en-US" altLang="zh-CN" sz="1400" b="1" dirty="0" smtClean="0">
                  <a:latin typeface="宋体" pitchFamily="2" charset="-122"/>
                </a:rPr>
                <a:t>-1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98" name="Text Box 257"/>
            <p:cNvSpPr txBox="1">
              <a:spLocks noChangeArrowheads="1"/>
            </p:cNvSpPr>
            <p:nvPr/>
          </p:nvSpPr>
          <p:spPr bwMode="auto">
            <a:xfrm>
              <a:off x="7988795" y="3832631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99" name="Line 258"/>
            <p:cNvSpPr>
              <a:spLocks noChangeShapeType="1"/>
            </p:cNvSpPr>
            <p:nvPr/>
          </p:nvSpPr>
          <p:spPr bwMode="auto">
            <a:xfrm flipH="1">
              <a:off x="8316499" y="3501750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59"/>
            <p:cNvSpPr>
              <a:spLocks noChangeShapeType="1"/>
            </p:cNvSpPr>
            <p:nvPr/>
          </p:nvSpPr>
          <p:spPr bwMode="auto">
            <a:xfrm>
              <a:off x="7811674" y="3501750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60"/>
            <p:cNvSpPr txBox="1">
              <a:spLocks noChangeArrowheads="1"/>
            </p:cNvSpPr>
            <p:nvPr/>
          </p:nvSpPr>
          <p:spPr bwMode="auto">
            <a:xfrm>
              <a:off x="7884699" y="3501750"/>
              <a:ext cx="3603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20000" dirty="0">
                <a:latin typeface="+mn-ea"/>
                <a:ea typeface="+mn-ea"/>
              </a:endParaRPr>
            </a:p>
          </p:txBody>
        </p:sp>
        <p:sp>
          <p:nvSpPr>
            <p:cNvPr id="102" name="Text Box 261"/>
            <p:cNvSpPr txBox="1">
              <a:spLocks noChangeArrowheads="1"/>
            </p:cNvSpPr>
            <p:nvPr/>
          </p:nvSpPr>
          <p:spPr bwMode="auto">
            <a:xfrm>
              <a:off x="7880562" y="4618801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400" b="1" i="1" dirty="0" smtClean="0"/>
                <a:t>w</a:t>
              </a:r>
              <a:r>
                <a:rPr lang="zh-CN" altLang="en-US" sz="1400" b="1" dirty="0" smtClean="0"/>
                <a:t>位</a:t>
              </a:r>
              <a:endParaRPr lang="en-US" altLang="zh-CN" sz="1400" b="1" baseline="-20000" dirty="0"/>
            </a:p>
          </p:txBody>
        </p:sp>
        <p:sp>
          <p:nvSpPr>
            <p:cNvPr id="103" name="Text Box 263"/>
            <p:cNvSpPr txBox="1">
              <a:spLocks noChangeArrowheads="1"/>
            </p:cNvSpPr>
            <p:nvPr/>
          </p:nvSpPr>
          <p:spPr bwMode="auto">
            <a:xfrm>
              <a:off x="7668799" y="4149450"/>
              <a:ext cx="792163" cy="2159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400" b="1" dirty="0" smtClean="0">
                  <a:latin typeface="宋体" pitchFamily="2" charset="-122"/>
                </a:rPr>
                <a:t>存储单元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sp>
          <p:nvSpPr>
            <p:cNvPr id="104" name="右大括号 103"/>
            <p:cNvSpPr/>
            <p:nvPr/>
          </p:nvSpPr>
          <p:spPr bwMode="auto">
            <a:xfrm>
              <a:off x="8476596" y="3500923"/>
              <a:ext cx="45719" cy="10803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9" name="Text Box 256"/>
            <p:cNvSpPr txBox="1">
              <a:spLocks noChangeArrowheads="1"/>
            </p:cNvSpPr>
            <p:nvPr/>
          </p:nvSpPr>
          <p:spPr bwMode="auto">
            <a:xfrm>
              <a:off x="8522315" y="3932971"/>
              <a:ext cx="430915" cy="21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ts val="1500"/>
                </a:spcBef>
              </a:pPr>
              <a:r>
                <a:rPr lang="en-US" altLang="zh-CN" sz="1400" b="1" dirty="0" smtClean="0"/>
                <a:t>2</a:t>
              </a:r>
              <a:r>
                <a:rPr lang="en-US" altLang="zh-CN" sz="1400" b="1" i="1" baseline="30000" dirty="0" smtClean="0"/>
                <a:t>n </a:t>
              </a:r>
              <a:r>
                <a:rPr lang="zh-CN" altLang="en-US" sz="1400" b="1" dirty="0" smtClean="0">
                  <a:latin typeface="宋体" pitchFamily="2" charset="-122"/>
                </a:rPr>
                <a:t>个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49" name="右大括号 48"/>
            <p:cNvSpPr/>
            <p:nvPr/>
          </p:nvSpPr>
          <p:spPr bwMode="auto">
            <a:xfrm>
              <a:off x="8040546" y="4229196"/>
              <a:ext cx="46800" cy="792000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54" grpId="0" animBg="1"/>
      <p:bldP spid="64" grpId="0" animBg="1"/>
      <p:bldP spid="110" grpId="0" animBg="1"/>
      <p:bldP spid="1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现代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计算机的结构与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部件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*组织方法：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3615900"/>
            <a:ext cx="896461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性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/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价</a:t>
            </a:r>
            <a:endParaRPr lang="en-US" altLang="zh-CN" sz="1800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存储器≥主存＋辅存，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只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直接</a:t>
            </a:r>
            <a:r>
              <a:rPr lang="zh-CN" altLang="en-US" b="1" u="sng" dirty="0">
                <a:latin typeface="宋体" pitchFamily="2" charset="-122"/>
              </a:rPr>
              <a:t>访问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程序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、主存单元</a:t>
            </a:r>
            <a:r>
              <a:rPr lang="zh-CN" altLang="en-US" sz="1800" b="1" dirty="0" smtClean="0">
                <a:latin typeface="宋体" pitchFamily="2" charset="-122"/>
              </a:rPr>
              <a:t>长度相同←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2371193"/>
            <a:ext cx="885698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性能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运算与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              </a:t>
            </a:r>
            <a:r>
              <a:rPr lang="zh-CN" altLang="en-US" sz="1800" b="1" dirty="0" smtClean="0">
                <a:latin typeface="宋体" pitchFamily="2" charset="-122"/>
              </a:rPr>
              <a:t>        ←模型为串行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缓冲技术＋</a:t>
            </a:r>
            <a:r>
              <a:rPr lang="en-US" altLang="zh-CN" b="1" dirty="0" smtClean="0">
                <a:latin typeface="宋体" pitchFamily="2" charset="-122"/>
              </a:rPr>
              <a:t>DMA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sz="1800" b="1" dirty="0" smtClean="0">
                <a:latin typeface="宋体" pitchFamily="2" charset="-122"/>
              </a:rPr>
              <a:t>←第</a:t>
            </a:r>
            <a:r>
              <a:rPr lang="en-US" altLang="zh-CN" sz="1800" b="1" dirty="0" smtClean="0">
                <a:latin typeface="宋体" pitchFamily="2" charset="-122"/>
              </a:rPr>
              <a:t>3</a:t>
            </a:r>
            <a:r>
              <a:rPr lang="zh-CN" altLang="en-US" sz="1800" b="1" dirty="0" smtClean="0">
                <a:latin typeface="宋体" pitchFamily="2" charset="-122"/>
              </a:rPr>
              <a:t>章、第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章</a:t>
            </a:r>
            <a:r>
              <a:rPr lang="zh-CN" altLang="en-US" sz="1800" b="1" dirty="0">
                <a:latin typeface="宋体" pitchFamily="2" charset="-122"/>
              </a:rPr>
              <a:t>讨论</a:t>
            </a:r>
            <a:endParaRPr lang="zh-CN" altLang="en-US" sz="18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9" name="Text Box 288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计算机硬件组成包含内容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部件、互连     </a:t>
            </a:r>
            <a:r>
              <a:rPr lang="zh-CN" altLang="en-US" sz="1800" b="1" dirty="0" smtClean="0">
                <a:latin typeface="宋体" pitchFamily="2" charset="-122"/>
              </a:rPr>
              <a:t>←基于结构的约定</a:t>
            </a:r>
            <a:endParaRPr lang="zh-CN" altLang="en-US" sz="1400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51722" y="4876711"/>
            <a:ext cx="5256582" cy="1454722"/>
            <a:chOff x="1619673" y="4869160"/>
            <a:chExt cx="5256582" cy="1454722"/>
          </a:xfrm>
        </p:grpSpPr>
        <p:sp>
          <p:nvSpPr>
            <p:cNvPr id="33" name="Rectangle 93"/>
            <p:cNvSpPr>
              <a:spLocks noChangeArrowheads="1"/>
            </p:cNvSpPr>
            <p:nvPr/>
          </p:nvSpPr>
          <p:spPr bwMode="auto">
            <a:xfrm>
              <a:off x="1619673" y="4869160"/>
              <a:ext cx="3096344" cy="145472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88"/>
            <p:cNvSpPr txBox="1">
              <a:spLocks noChangeArrowheads="1"/>
            </p:cNvSpPr>
            <p:nvPr/>
          </p:nvSpPr>
          <p:spPr bwMode="auto">
            <a:xfrm>
              <a:off x="5364088" y="4869160"/>
              <a:ext cx="1512167" cy="14547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spcAft>
                  <a:spcPts val="300"/>
                </a:spcAft>
              </a:pPr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辅助存储器</a:t>
              </a:r>
              <a:endParaRPr lang="en-US" altLang="zh-CN" sz="1800" b="1" dirty="0" smtClean="0">
                <a:solidFill>
                  <a:srgbClr val="990099"/>
                </a:solidFill>
              </a:endParaRPr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>
              <a:off x="3275856" y="5301208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90"/>
            <p:cNvSpPr>
              <a:spLocks noChangeArrowheads="1"/>
            </p:cNvSpPr>
            <p:nvPr/>
          </p:nvSpPr>
          <p:spPr bwMode="auto">
            <a:xfrm>
              <a:off x="1763689" y="5013870"/>
              <a:ext cx="1512167" cy="1165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4089399" y="5013870"/>
              <a:ext cx="456827" cy="11655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</a:rPr>
                <a:t>器</a:t>
              </a:r>
              <a:endParaRPr lang="zh-CN" altLang="en-US" sz="1800" b="1" dirty="0">
                <a:solidFill>
                  <a:srgbClr val="990099"/>
                </a:solidFill>
              </a:endParaRPr>
            </a:p>
          </p:txBody>
        </p:sp>
        <p:sp>
          <p:nvSpPr>
            <p:cNvPr id="38" name="Line 92"/>
            <p:cNvSpPr>
              <a:spLocks noChangeShapeType="1"/>
            </p:cNvSpPr>
            <p:nvPr/>
          </p:nvSpPr>
          <p:spPr bwMode="auto">
            <a:xfrm flipV="1">
              <a:off x="3275856" y="5877272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94"/>
            <p:cNvSpPr>
              <a:spLocks noChangeShapeType="1"/>
            </p:cNvSpPr>
            <p:nvPr/>
          </p:nvSpPr>
          <p:spPr bwMode="auto">
            <a:xfrm flipV="1">
              <a:off x="4717603" y="5301208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5"/>
            <p:cNvSpPr>
              <a:spLocks noChangeShapeType="1"/>
            </p:cNvSpPr>
            <p:nvPr/>
          </p:nvSpPr>
          <p:spPr bwMode="auto">
            <a:xfrm flipV="1">
              <a:off x="4716016" y="587816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6"/>
            <p:cNvSpPr>
              <a:spLocks noChangeShapeType="1"/>
            </p:cNvSpPr>
            <p:nvPr/>
          </p:nvSpPr>
          <p:spPr bwMode="auto">
            <a:xfrm flipH="1" flipV="1">
              <a:off x="4716016" y="602218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1224136" cy="30271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2195736" y="501387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44" name="Line 99"/>
            <p:cNvSpPr>
              <a:spLocks noChangeShapeType="1"/>
            </p:cNvSpPr>
            <p:nvPr/>
          </p:nvSpPr>
          <p:spPr bwMode="auto">
            <a:xfrm flipH="1" flipV="1">
              <a:off x="2483768" y="5574879"/>
              <a:ext cx="1" cy="23038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00"/>
            <p:cNvSpPr txBox="1">
              <a:spLocks noChangeArrowheads="1"/>
            </p:cNvSpPr>
            <p:nvPr/>
          </p:nvSpPr>
          <p:spPr bwMode="auto">
            <a:xfrm>
              <a:off x="1907704" y="5286522"/>
              <a:ext cx="1224136" cy="30271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运算器</a:t>
              </a:r>
              <a:endParaRPr lang="en-US" altLang="zh-CN" sz="1800" b="1" dirty="0"/>
            </a:p>
          </p:txBody>
        </p:sp>
        <p:sp>
          <p:nvSpPr>
            <p:cNvPr id="46" name="Text Box 101"/>
            <p:cNvSpPr txBox="1">
              <a:spLocks noChangeArrowheads="1"/>
            </p:cNvSpPr>
            <p:nvPr/>
          </p:nvSpPr>
          <p:spPr bwMode="auto">
            <a:xfrm>
              <a:off x="3372644" y="4883381"/>
              <a:ext cx="62329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主机</a:t>
              </a:r>
            </a:p>
          </p:txBody>
        </p:sp>
        <p:sp>
          <p:nvSpPr>
            <p:cNvPr id="47" name="Line 116"/>
            <p:cNvSpPr>
              <a:spLocks noChangeShapeType="1"/>
            </p:cNvSpPr>
            <p:nvPr/>
          </p:nvSpPr>
          <p:spPr bwMode="auto">
            <a:xfrm flipH="1" flipV="1">
              <a:off x="3275856" y="6022181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275856" y="5659660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0"/>
            <p:cNvSpPr>
              <a:spLocks noChangeShapeType="1"/>
            </p:cNvSpPr>
            <p:nvPr/>
          </p:nvSpPr>
          <p:spPr bwMode="auto">
            <a:xfrm>
              <a:off x="4716016" y="5661248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88"/>
          <p:cNvSpPr txBox="1">
            <a:spLocks noChangeArrowheads="1"/>
          </p:cNvSpPr>
          <p:nvPr/>
        </p:nvSpPr>
        <p:spPr bwMode="auto">
          <a:xfrm>
            <a:off x="2123728" y="1874441"/>
            <a:ext cx="6768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+mn-lt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改进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←尚无更好的模型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20" grpId="0"/>
      <p:bldP spid="65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3" y="307957"/>
            <a:ext cx="410445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、计算机的主要部件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指</a:t>
            </a:r>
            <a:r>
              <a:rPr lang="zh-CN" altLang="en-US" sz="2000" b="1" u="sng" dirty="0" smtClean="0">
                <a:latin typeface="宋体" pitchFamily="2" charset="-122"/>
              </a:rPr>
              <a:t>随机访问</a:t>
            </a:r>
            <a:r>
              <a:rPr lang="zh-CN" altLang="en-US" sz="2000" b="1" dirty="0" smtClean="0">
                <a:latin typeface="宋体" pitchFamily="2" charset="-122"/>
              </a:rPr>
              <a:t>存储</a:t>
            </a:r>
            <a:r>
              <a:rPr lang="zh-CN" altLang="en-US" sz="2000" b="1" dirty="0">
                <a:latin typeface="宋体" pitchFamily="2" charset="-122"/>
              </a:rPr>
              <a:t>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smtClean="0">
                <a:solidFill>
                  <a:srgbClr val="FF3399"/>
                </a:solidFill>
              </a:rPr>
              <a:t>R</a:t>
            </a:r>
            <a:r>
              <a:rPr lang="en-US" altLang="zh-CN" sz="1800" dirty="0" smtClean="0"/>
              <a:t>andom </a:t>
            </a:r>
            <a:r>
              <a:rPr lang="en-US" altLang="zh-CN" sz="1800" dirty="0">
                <a:solidFill>
                  <a:srgbClr val="FF3399"/>
                </a:solidFill>
              </a:rPr>
              <a:t>A</a:t>
            </a:r>
            <a:r>
              <a:rPr lang="en-US" altLang="zh-CN" sz="1800" dirty="0"/>
              <a:t>ccess </a:t>
            </a:r>
            <a:r>
              <a:rPr lang="en-US" altLang="zh-CN" sz="1800" dirty="0" smtClean="0">
                <a:solidFill>
                  <a:srgbClr val="FF3399"/>
                </a:solidFill>
              </a:rPr>
              <a:t>M</a:t>
            </a:r>
            <a:r>
              <a:rPr lang="en-US" altLang="zh-CN" sz="1800" dirty="0" smtClean="0"/>
              <a:t>emory, RAM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按地址进行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547664" y="1722874"/>
            <a:ext cx="73820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存储矩阵、地址译码器、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控制电路等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36510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元、存储单元、</a:t>
            </a:r>
            <a:r>
              <a:rPr lang="zh-CN" altLang="en-US" b="1" dirty="0" smtClean="0"/>
              <a:t>存储矩阵</a:t>
            </a:r>
            <a:r>
              <a:rPr lang="zh-CN" altLang="en-US" b="1" dirty="0" smtClean="0">
                <a:latin typeface="宋体" pitchFamily="2" charset="-122"/>
              </a:rPr>
              <a:t>，存储字，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 存储单元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＝存储字长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，存储容量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289055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矩阵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00192" y="2865317"/>
            <a:ext cx="720080" cy="431726"/>
            <a:chOff x="6411941" y="2925142"/>
            <a:chExt cx="720080" cy="431726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720080" cy="142801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950" y="2925142"/>
              <a:ext cx="57606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635896" y="2289055"/>
            <a:ext cx="2448272" cy="1973262"/>
            <a:chOff x="3565179" y="2182829"/>
            <a:chExt cx="2448272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565179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13251" y="2397141"/>
              <a:ext cx="504800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 dirty="0" smtClean="0"/>
                <a:t>2</a:t>
              </a:r>
              <a:r>
                <a:rPr lang="en-US" altLang="zh-CN" sz="1600" b="1" i="1" baseline="30000" dirty="0" smtClean="0"/>
                <a:t>n </a:t>
              </a:r>
              <a:r>
                <a:rPr lang="en-US" altLang="zh-CN" sz="1600" b="1" dirty="0" smtClean="0">
                  <a:latin typeface="宋体" pitchFamily="2" charset="-122"/>
                </a:rPr>
                <a:t>-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357267" y="2974917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465651" y="3868754"/>
              <a:ext cx="154621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示例</a:t>
              </a:r>
              <a:r>
                <a:rPr lang="en-US" altLang="zh-CN" sz="1800" b="1" dirty="0" smtClean="0">
                  <a:latin typeface="宋体" pitchFamily="2" charset="-122"/>
                </a:rPr>
                <a:t>:</a:t>
              </a:r>
              <a:r>
                <a:rPr lang="zh-CN" altLang="en-US" sz="1800" b="1" dirty="0" smtClean="0">
                  <a:latin typeface="宋体" pitchFamily="2" charset="-122"/>
                </a:rPr>
                <a:t>一</a:t>
              </a:r>
              <a:r>
                <a:rPr lang="zh-CN" altLang="en-US" sz="1800" b="1" dirty="0">
                  <a:latin typeface="宋体" pitchFamily="2" charset="-122"/>
                </a:rPr>
                <a:t>维</a:t>
              </a:r>
              <a:r>
                <a:rPr lang="zh-CN" altLang="en-US" sz="1800" b="1" dirty="0" smtClean="0">
                  <a:latin typeface="宋体" pitchFamily="2" charset="-122"/>
                </a:rPr>
                <a:t>排列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276355"/>
            <a:ext cx="1846938" cy="2030412"/>
            <a:chOff x="6916766" y="2336180"/>
            <a:chExt cx="1846938" cy="20304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36180"/>
              <a:ext cx="1727200" cy="2030412"/>
              <a:chOff x="4241" y="1154"/>
              <a:chExt cx="1088" cy="1279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 smtClean="0"/>
                  <a:t>2</a:t>
                </a:r>
                <a:r>
                  <a:rPr lang="en-US" altLang="zh-CN" sz="1800" b="1" i="1" baseline="30000" dirty="0" smtClean="0"/>
                  <a:t>n </a:t>
                </a:r>
                <a:r>
                  <a:rPr lang="en-US" altLang="zh-CN" sz="1600" b="1" dirty="0" smtClean="0">
                    <a:latin typeface="宋体" pitchFamily="2" charset="-122"/>
                  </a:rPr>
                  <a:t>-</a:t>
                </a:r>
                <a:r>
                  <a:rPr lang="en-US" altLang="zh-CN" sz="1800" b="1" dirty="0" smtClean="0">
                    <a:latin typeface="宋体" pitchFamily="2" charset="-122"/>
                  </a:rPr>
                  <a:t>1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54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600" b="1" i="1" dirty="0" smtClean="0"/>
                  <a:t>w</a:t>
                </a:r>
                <a:r>
                  <a:rPr lang="zh-CN" altLang="en-US" sz="1600" b="1" dirty="0">
                    <a:latin typeface="宋体" pitchFamily="2" charset="-122"/>
                  </a:rPr>
                  <a:t>个存储元</a:t>
                </a:r>
                <a:endParaRPr lang="en-US" altLang="zh-CN" sz="16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98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itchFamily="2" charset="-122"/>
                  </a:rPr>
                  <a:t>存储单元</a:t>
                </a:r>
                <a:endParaRPr lang="zh-CN" altLang="en-US" sz="16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7545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2156213" y="5301208"/>
            <a:ext cx="6736267" cy="714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上图的存储器容量为： </a:t>
            </a:r>
            <a:r>
              <a:rPr lang="en-US" altLang="zh-CN" sz="2000" b="1" dirty="0" smtClean="0">
                <a:latin typeface="宋体" pitchFamily="2" charset="-122"/>
              </a:rPr>
              <a:t>A. 2</a:t>
            </a:r>
            <a:r>
              <a:rPr lang="en-US" altLang="zh-CN" sz="2000" b="1" i="1" baseline="30000" dirty="0" smtClean="0"/>
              <a:t>n</a:t>
            </a:r>
            <a:r>
              <a:rPr lang="en-US" altLang="zh-CN" sz="2000" b="1" dirty="0" smtClean="0">
                <a:latin typeface="宋体" pitchFamily="2" charset="-122"/>
              </a:rPr>
              <a:t>×</a:t>
            </a:r>
            <a:r>
              <a:rPr lang="en-US" altLang="zh-CN" sz="2000" b="1" i="1" dirty="0" smtClean="0"/>
              <a:t>w</a:t>
            </a:r>
            <a:r>
              <a:rPr lang="zh-CN" altLang="en-US" sz="2000" b="1" dirty="0" smtClean="0"/>
              <a:t>位</a:t>
            </a:r>
            <a:r>
              <a:rPr lang="zh-CN" altLang="en-US" sz="2000" b="1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B. 2</a:t>
            </a:r>
            <a:r>
              <a:rPr lang="en-US" altLang="zh-CN" sz="2000" b="1" i="1" baseline="30000" dirty="0" smtClean="0"/>
              <a:t>n</a:t>
            </a:r>
            <a:r>
              <a:rPr lang="zh-CN" altLang="en-US" sz="2000" b="1" dirty="0" smtClean="0">
                <a:latin typeface="宋体" pitchFamily="2" charset="-122"/>
              </a:rPr>
              <a:t>位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C. 2</a:t>
            </a:r>
            <a:r>
              <a:rPr lang="en-US" altLang="zh-CN" sz="2000" b="1" i="1" baseline="30000" dirty="0" smtClean="0"/>
              <a:t>n</a:t>
            </a:r>
            <a:r>
              <a:rPr lang="en-US" altLang="zh-CN" sz="2000" b="1" dirty="0" smtClean="0">
                <a:latin typeface="宋体" pitchFamily="2" charset="-122"/>
              </a:rPr>
              <a:t>×</a:t>
            </a:r>
            <a:r>
              <a:rPr lang="en-US" altLang="zh-CN" sz="2000" b="1" i="1" dirty="0" smtClean="0"/>
              <a:t>w</a:t>
            </a:r>
            <a:r>
              <a:rPr lang="zh-CN" altLang="en-US" sz="2000" b="1" dirty="0" smtClean="0"/>
              <a:t>字节</a:t>
            </a:r>
            <a:r>
              <a:rPr lang="zh-CN" altLang="en-US" sz="20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D. 2</a:t>
            </a:r>
            <a:r>
              <a:rPr lang="en-US" altLang="zh-CN" sz="2000" b="1" i="1" baseline="30000" dirty="0" smtClean="0"/>
              <a:t>n</a:t>
            </a:r>
            <a:r>
              <a:rPr lang="zh-CN" altLang="en-US" sz="2000" b="1" dirty="0">
                <a:latin typeface="宋体" pitchFamily="2" charset="-122"/>
              </a:rPr>
              <a:t>字节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9" name="AutoShape 338"/>
          <p:cNvSpPr>
            <a:spLocks/>
          </p:cNvSpPr>
          <p:nvPr/>
        </p:nvSpPr>
        <p:spPr bwMode="auto">
          <a:xfrm>
            <a:off x="3995936" y="530096"/>
            <a:ext cx="2992143" cy="306616"/>
          </a:xfrm>
          <a:prstGeom prst="borderCallout2">
            <a:avLst>
              <a:gd name="adj1" fmla="val 46850"/>
              <a:gd name="adj2" fmla="val -340"/>
              <a:gd name="adj3" fmla="val 45809"/>
              <a:gd name="adj4" fmla="val -7574"/>
              <a:gd name="adj5" fmla="val 152527"/>
              <a:gd name="adj6" fmla="val -2317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horz" lIns="18000" tIns="10800" rIns="18000" bIns="10800" anchor="ctr" anchorCtr="1"/>
          <a:lstStyle/>
          <a:p>
            <a:pPr lvl="0" algn="ctr"/>
            <a:r>
              <a:rPr lang="zh-CN" altLang="en-US" sz="1800" b="1" dirty="0" smtClean="0">
                <a:latin typeface="宋体" pitchFamily="2" charset="-122"/>
              </a:rPr>
              <a:t>访问的</a:t>
            </a:r>
            <a:r>
              <a:rPr lang="zh-CN" altLang="en-US" sz="1800" b="1" u="sng" dirty="0" smtClean="0">
                <a:latin typeface="宋体" pitchFamily="2" charset="-122"/>
              </a:rPr>
              <a:t>地址</a:t>
            </a:r>
            <a:r>
              <a:rPr lang="zh-CN" altLang="en-US" sz="1800" b="1" dirty="0" smtClean="0">
                <a:latin typeface="宋体" pitchFamily="2" charset="-122"/>
              </a:rPr>
              <a:t>不同、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itchFamily="2" charset="-122"/>
              </a:rPr>
              <a:t>时延</a:t>
            </a:r>
            <a:r>
              <a:rPr lang="zh-CN" altLang="en-US" sz="1800" b="1" dirty="0" smtClean="0">
                <a:latin typeface="宋体" pitchFamily="2" charset="-122"/>
              </a:rPr>
              <a:t>相同</a:t>
            </a:r>
            <a:endParaRPr lang="zh-CN" altLang="en-US" sz="1800" b="1" dirty="0">
              <a:latin typeface="宋体" pitchFamily="2" charset="-122"/>
            </a:endParaRPr>
          </a:p>
        </p:txBody>
      </p:sp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101" name="Text Box 349"/>
          <p:cNvSpPr txBox="1">
            <a:spLocks noChangeArrowheads="1"/>
          </p:cNvSpPr>
          <p:nvPr/>
        </p:nvSpPr>
        <p:spPr bwMode="auto">
          <a:xfrm>
            <a:off x="755696" y="6084004"/>
            <a:ext cx="7488712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u="none" dirty="0" smtClean="0">
                <a:latin typeface="宋体" panose="02010600030101010101" pitchFamily="2" charset="-122"/>
              </a:rPr>
              <a:t>电路中的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地址线</a:t>
            </a:r>
            <a:r>
              <a:rPr lang="zh-CN" altLang="en-US" sz="1800" b="1" u="none" dirty="0" smtClean="0">
                <a:latin typeface="宋体" panose="02010600030101010101" pitchFamily="2" charset="-122"/>
              </a:rPr>
              <a:t>为深红色线、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数据线</a:t>
            </a:r>
            <a:r>
              <a:rPr lang="zh-CN" altLang="en-US" sz="1800" b="1" u="none" dirty="0" smtClean="0">
                <a:latin typeface="宋体" panose="02010600030101010101" pitchFamily="2" charset="-122"/>
              </a:rPr>
              <a:t>为蓝色线、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控制线</a:t>
            </a:r>
            <a:r>
              <a:rPr lang="zh-CN" altLang="en-US" sz="1800" b="1" u="none" dirty="0" smtClean="0">
                <a:latin typeface="宋体" panose="02010600030101010101" pitchFamily="2" charset="-122"/>
              </a:rPr>
              <a:t>为粉红色线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50899" grpId="0"/>
      <p:bldP spid="251053" grpId="0"/>
      <p:bldP spid="100" grpId="0" animBg="1"/>
      <p:bldP spid="99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32432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420021" y="1349807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2269083" y="1781607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2269083" y="2934132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715421" y="3221469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926433" y="1494269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717008" y="1997507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4285208" y="1997507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643983" y="3365932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647158" y="2141969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2269083" y="3437369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932908" y="2213407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2267495" y="3940607"/>
            <a:ext cx="64089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dirty="0" smtClean="0">
                <a:latin typeface="宋体" pitchFamily="2" charset="-122"/>
              </a:rPr>
              <a:t>单元、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179263" y="4444370"/>
            <a:ext cx="8964737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r>
              <a:rPr lang="zh-CN" altLang="en-US" b="1" dirty="0" smtClean="0">
                <a:latin typeface="宋体" pitchFamily="2" charset="-122"/>
              </a:rPr>
              <a:t>有主存、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U</a:t>
            </a:r>
            <a:r>
              <a:rPr lang="zh-CN" altLang="en-US" b="1" dirty="0" smtClean="0">
                <a:latin typeface="宋体" pitchFamily="2" charset="-122"/>
              </a:rPr>
              <a:t>盘等                </a:t>
            </a:r>
            <a:r>
              <a:rPr lang="zh-CN" altLang="en-US" sz="1800" b="1" dirty="0" smtClean="0">
                <a:latin typeface="宋体" pitchFamily="2" charset="-122"/>
              </a:rPr>
              <a:t>←磁盘不是</a:t>
            </a:r>
            <a:r>
              <a:rPr lang="en-US" altLang="zh-CN" sz="1800" b="1" dirty="0" smtClean="0">
                <a:latin typeface="宋体" pitchFamily="2" charset="-122"/>
              </a:rPr>
              <a:t>RAM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 注意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⑴存储器是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抽象</a:t>
            </a:r>
            <a:r>
              <a:rPr lang="zh-CN" altLang="en-US" b="1" dirty="0" smtClean="0">
                <a:latin typeface="宋体" pitchFamily="2" charset="-122"/>
              </a:rPr>
              <a:t>，主存</a:t>
            </a:r>
            <a:r>
              <a:rPr lang="en-US" altLang="zh-CN" b="1" dirty="0" smtClean="0">
                <a:latin typeface="宋体" pitchFamily="2" charset="-122"/>
              </a:rPr>
              <a:t>/Cache</a:t>
            </a:r>
            <a:r>
              <a:rPr lang="zh-CN" altLang="en-US" b="1" dirty="0" smtClean="0">
                <a:latin typeface="宋体" pitchFamily="2" charset="-122"/>
              </a:rPr>
              <a:t>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实例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←类的定义与实例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⑵参数名称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随实例改变</a:t>
            </a:r>
            <a:r>
              <a:rPr lang="zh-CN" altLang="en-US" b="1" dirty="0" smtClean="0">
                <a:latin typeface="宋体" pitchFamily="2" charset="-122"/>
              </a:rPr>
              <a:t>              </a:t>
            </a:r>
            <a:r>
              <a:rPr lang="zh-CN" altLang="en-US" sz="1800" b="1" dirty="0" smtClean="0">
                <a:latin typeface="宋体" pitchFamily="2" charset="-122"/>
              </a:rPr>
              <a:t>←便于区</a:t>
            </a:r>
            <a:r>
              <a:rPr lang="zh-CN" altLang="en-US" sz="2000" b="1" dirty="0" smtClean="0">
                <a:latin typeface="宋体" pitchFamily="2" charset="-122"/>
              </a:rPr>
              <a:t>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zh-CN" altLang="en-US" sz="2000" b="1" dirty="0" smtClean="0">
                <a:latin typeface="宋体" pitchFamily="2" charset="-122"/>
              </a:rPr>
              <a:t>主存单元、主存地址、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容量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1" name="Text Box 24"/>
          <p:cNvSpPr txBox="1">
            <a:spLocks noChangeArrowheads="1"/>
          </p:cNvSpPr>
          <p:nvPr/>
        </p:nvSpPr>
        <p:spPr bwMode="auto">
          <a:xfrm>
            <a:off x="2267620" y="794321"/>
            <a:ext cx="66968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spc="-100" dirty="0" smtClean="0">
                <a:latin typeface="宋体" pitchFamily="2" charset="-122"/>
              </a:rPr>
              <a:t>单元、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spc="-100" dirty="0" smtClean="0">
                <a:latin typeface="宋体" pitchFamily="2" charset="-122"/>
              </a:rPr>
              <a:t>操作、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输出</a:t>
            </a:r>
            <a:r>
              <a:rPr lang="zh-CN" altLang="en-US" b="1" spc="-100" dirty="0" smtClean="0">
                <a:latin typeface="宋体" pitchFamily="2" charset="-122"/>
              </a:rPr>
              <a:t>数据</a:t>
            </a:r>
            <a:endParaRPr lang="zh-CN" altLang="en-US" b="1" spc="-100" dirty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75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75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75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75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75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75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1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871309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各种运算、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整数、实数、布尔数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算术、逻辑、移位、浮点等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539155" y="2197313"/>
            <a:ext cx="73533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en-US" altLang="zh-CN" sz="1600" dirty="0"/>
              <a:t>Float Point </a:t>
            </a:r>
            <a:r>
              <a:rPr lang="en-US" altLang="zh-CN" sz="1600" dirty="0" smtClean="0"/>
              <a:t>Unit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spc="-150" dirty="0" smtClean="0">
                <a:latin typeface="宋体" pitchFamily="2" charset="-122"/>
              </a:rPr>
              <a:t>等，</a:t>
            </a:r>
            <a:r>
              <a:rPr lang="en-US" altLang="zh-CN" b="1" spc="-150" dirty="0" smtClean="0">
                <a:latin typeface="宋体" pitchFamily="2" charset="-122"/>
              </a:rPr>
              <a:t>ALU</a:t>
            </a:r>
            <a:r>
              <a:rPr lang="zh-CN" altLang="en-US" b="1" spc="-150" dirty="0" smtClean="0">
                <a:latin typeface="宋体" pitchFamily="2" charset="-122"/>
              </a:rPr>
              <a:t>为</a:t>
            </a:r>
            <a:r>
              <a:rPr lang="zh-CN" altLang="en-US" b="1" u="sng" spc="-150" dirty="0" smtClean="0">
                <a:latin typeface="宋体" pitchFamily="2" charset="-122"/>
              </a:rPr>
              <a:t>组合逻辑</a:t>
            </a:r>
            <a:r>
              <a:rPr lang="zh-CN" altLang="en-US" b="1" spc="-150" dirty="0" smtClean="0">
                <a:latin typeface="宋体" pitchFamily="2" charset="-122"/>
              </a:rPr>
              <a:t>部件，</a:t>
            </a:r>
            <a:endParaRPr lang="en-US" altLang="zh-CN" b="1" spc="-1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仅</a:t>
            </a:r>
            <a:r>
              <a:rPr lang="zh-CN" altLang="en-US" sz="1800" b="1" u="sng" dirty="0">
                <a:latin typeface="宋体" pitchFamily="2" charset="-122"/>
              </a:rPr>
              <a:t>写操作</a:t>
            </a:r>
            <a:r>
              <a:rPr lang="zh-CN" altLang="en-US" sz="1800" b="1" dirty="0">
                <a:latin typeface="宋体" pitchFamily="2" charset="-122"/>
              </a:rPr>
              <a:t>为</a:t>
            </a:r>
            <a:r>
              <a:rPr lang="zh-CN" altLang="en-US" sz="1800" b="1" dirty="0" smtClean="0">
                <a:latin typeface="宋体" pitchFamily="2" charset="-122"/>
              </a:rPr>
              <a:t>时序逻辑</a:t>
            </a:r>
            <a:r>
              <a:rPr lang="en-US" altLang="zh-CN" sz="1800" b="1" dirty="0" smtClean="0">
                <a:latin typeface="宋体" pitchFamily="2" charset="-122"/>
              </a:rPr>
              <a:t>)       </a:t>
            </a:r>
            <a:r>
              <a:rPr lang="zh-CN" altLang="en-US" sz="1800" b="1" dirty="0" smtClean="0">
                <a:latin typeface="宋体" pitchFamily="2" charset="-122"/>
              </a:rPr>
              <a:t>←见教材</a:t>
            </a:r>
            <a:r>
              <a:rPr lang="en-US" altLang="zh-CN" sz="1800" b="1" dirty="0" smtClean="0">
                <a:latin typeface="宋体" pitchFamily="2" charset="-122"/>
              </a:rPr>
              <a:t>P50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14344"/>
            <a:ext cx="87852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350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i="1" dirty="0" smtClean="0">
                <a:latin typeface="+mn-lt"/>
              </a:rPr>
              <a:t>d</a:t>
            </a:r>
            <a:r>
              <a:rPr lang="en-US" altLang="zh-CN" sz="2200" dirty="0" smtClean="0">
                <a:latin typeface="+mn-lt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i="1" dirty="0"/>
              <a:t> </a:t>
            </a:r>
            <a:r>
              <a:rPr lang="en-US" altLang="zh-CN" sz="2200" i="1" dirty="0" smtClean="0"/>
              <a:t>d</a:t>
            </a:r>
            <a:r>
              <a:rPr lang="en-US" altLang="zh-CN" sz="2200" dirty="0" smtClean="0"/>
              <a:t>2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sz="2200" i="1" dirty="0"/>
              <a:t> x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u="sng" dirty="0">
                <a:latin typeface="宋体" pitchFamily="2" charset="-122"/>
              </a:rPr>
              <a:t>延迟</a:t>
            </a:r>
            <a:r>
              <a:rPr lang="en-US" altLang="zh-CN" sz="2200" u="sng" dirty="0" smtClean="0">
                <a:latin typeface="+mn-lt"/>
              </a:rPr>
              <a:t>Δ</a:t>
            </a:r>
            <a:r>
              <a:rPr lang="en-US" altLang="zh-CN" sz="2200" i="1" u="sng" dirty="0" smtClean="0">
                <a:latin typeface="+mn-lt"/>
              </a:rPr>
              <a:t>t</a:t>
            </a:r>
            <a:r>
              <a:rPr lang="en-US" altLang="zh-CN" sz="2200" u="sng" baseline="-14000" dirty="0" smtClean="0">
                <a:latin typeface="+mn-lt"/>
              </a:rPr>
              <a:t>1</a:t>
            </a:r>
            <a:r>
              <a:rPr lang="zh-CN" altLang="en-US" sz="2200" b="1" dirty="0" smtClean="0">
                <a:latin typeface="+mn-lt"/>
              </a:rPr>
              <a:t>后</a:t>
            </a:r>
            <a:r>
              <a:rPr lang="en-US" altLang="zh-CN" sz="2200" b="1" dirty="0" smtClean="0">
                <a:latin typeface="宋体" pitchFamily="2" charset="-122"/>
              </a:rPr>
              <a:t>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i="1" dirty="0"/>
              <a:t> d</a:t>
            </a:r>
            <a:r>
              <a:rPr lang="en-US" altLang="zh-CN" sz="2200" i="1" baseline="-25000" dirty="0"/>
              <a:t> </a:t>
            </a:r>
            <a:r>
              <a:rPr lang="en-US" altLang="zh-CN" sz="2200" dirty="0" smtClean="0"/>
              <a:t>1</a:t>
            </a:r>
            <a:r>
              <a:rPr lang="en-US" altLang="zh-CN" sz="1800" dirty="0" smtClean="0"/>
              <a:t> 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en-US" altLang="zh-CN" sz="1400" i="1" dirty="0" smtClean="0">
                <a:latin typeface="+mn-ea"/>
                <a:ea typeface="+mn-ea"/>
              </a:rPr>
              <a:t> 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 </a:t>
            </a:r>
            <a:r>
              <a:rPr lang="en-US" altLang="zh-CN" sz="2200" dirty="0" smtClean="0"/>
              <a:t>2</a:t>
            </a: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</a:t>
            </a:r>
            <a:r>
              <a:rPr lang="en-US" altLang="zh-CN" sz="2200" b="1" dirty="0" err="1" smtClean="0">
                <a:latin typeface="宋体" pitchFamily="2" charset="-122"/>
              </a:rPr>
              <a:t>R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i="1" dirty="0" smtClean="0">
                <a:latin typeface="+mn-lt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/>
              <a:t> </a:t>
            </a:r>
            <a:r>
              <a:rPr lang="zh-CN" altLang="en-US" sz="2200" b="1" u="sng" dirty="0" smtClean="0"/>
              <a:t>延迟</a:t>
            </a:r>
            <a:r>
              <a:rPr lang="en-US" altLang="zh-CN" sz="2200" u="sng" dirty="0" smtClean="0"/>
              <a:t>Δ</a:t>
            </a:r>
            <a:r>
              <a:rPr lang="en-US" altLang="zh-CN" sz="2200" i="1" u="sng" dirty="0" smtClean="0"/>
              <a:t>t</a:t>
            </a:r>
            <a:r>
              <a:rPr lang="en-US" altLang="zh-CN" sz="2200" u="sng" baseline="-14000" dirty="0" smtClean="0"/>
              <a:t>2</a:t>
            </a:r>
            <a:r>
              <a:rPr lang="zh-CN" altLang="en-US" sz="2200" b="1" dirty="0" smtClean="0"/>
              <a:t>后</a:t>
            </a:r>
            <a:r>
              <a:rPr lang="en-US" altLang="zh-CN" sz="2200" b="1" dirty="0" smtClean="0">
                <a:latin typeface="+mn-ea"/>
                <a:ea typeface="+mn-ea"/>
              </a:rPr>
              <a:t>Q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err="1" smtClean="0">
                <a:latin typeface="宋体" pitchFamily="2" charset="-122"/>
              </a:rPr>
              <a:t>REG</a:t>
            </a:r>
            <a:r>
              <a:rPr lang="en-US" altLang="zh-CN" sz="2200" i="1" baseline="-18000" dirty="0" err="1" smtClean="0"/>
              <a:t>y</a:t>
            </a:r>
            <a:r>
              <a:rPr lang="zh-CN" altLang="en-US" sz="2200" b="1" dirty="0" smtClean="0"/>
              <a:t>所存内容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rW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i="1" dirty="0" smtClean="0">
                <a:latin typeface="+mn-lt"/>
              </a:rPr>
              <a:t>z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i="1" dirty="0"/>
              <a:t> </a:t>
            </a:r>
            <a:r>
              <a:rPr lang="en-US" altLang="zh-CN" sz="2200" i="1" dirty="0" smtClean="0"/>
              <a:t>d</a:t>
            </a:r>
            <a:r>
              <a:rPr lang="en-US" altLang="zh-CN" sz="2200" dirty="0" smtClean="0"/>
              <a:t>3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solidFill>
                  <a:srgbClr val="990099"/>
                </a:solidFill>
                <a:latin typeface="宋体" pitchFamily="2" charset="-122"/>
              </a:rPr>
              <a:t>Wr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u="sng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sz="2200" b="1" u="sng" dirty="0" smtClean="0">
                <a:latin typeface="宋体" pitchFamily="2" charset="-122"/>
              </a:rPr>
              <a:t>后</a:t>
            </a:r>
            <a:r>
              <a:rPr lang="en-US" altLang="zh-CN" sz="2200" u="sng" dirty="0" smtClean="0"/>
              <a:t>Δ</a:t>
            </a:r>
            <a:r>
              <a:rPr lang="en-US" altLang="zh-CN" sz="2200" i="1" u="sng" dirty="0" smtClean="0"/>
              <a:t>t</a:t>
            </a:r>
            <a:r>
              <a:rPr lang="en-US" altLang="zh-CN" sz="2200" u="sng" baseline="-14000" dirty="0" smtClean="0"/>
              <a:t>3</a:t>
            </a:r>
            <a:r>
              <a:rPr lang="zh-CN" altLang="en-US" sz="2200" b="1" dirty="0" smtClean="0"/>
              <a:t>操作完成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2" name="AutoShape 7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32028" y="4586352"/>
            <a:ext cx="3660452" cy="1012306"/>
            <a:chOff x="5193334" y="4653136"/>
            <a:chExt cx="3660452" cy="1012306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5433405" y="4653136"/>
              <a:ext cx="3420381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u="sng" dirty="0" smtClean="0">
                  <a:latin typeface="宋体" pitchFamily="2" charset="-122"/>
                </a:rPr>
                <a:t>需保存</a:t>
              </a:r>
              <a:r>
                <a:rPr lang="zh-CN" altLang="en-US" sz="1800" b="1" dirty="0" smtClean="0">
                  <a:latin typeface="宋体" pitchFamily="2" charset="-122"/>
                </a:rPr>
                <a:t>到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中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否则操作无意义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037850" y="4941168"/>
              <a:ext cx="270454" cy="24868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193334" y="4941168"/>
              <a:ext cx="1844516" cy="7242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6012159" y="692696"/>
            <a:ext cx="3024337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思考：</a:t>
            </a:r>
            <a:r>
              <a:rPr lang="zh-CN" altLang="en-US" sz="2000" b="1" dirty="0" smtClean="0">
                <a:latin typeface="宋体" pitchFamily="2" charset="-122"/>
              </a:rPr>
              <a:t>数电中，可存储</a:t>
            </a:r>
            <a:r>
              <a:rPr lang="zh-CN" altLang="en-US" sz="2000" b="1" dirty="0">
                <a:latin typeface="宋体" pitchFamily="2" charset="-122"/>
              </a:rPr>
              <a:t>信息</a:t>
            </a:r>
            <a:r>
              <a:rPr lang="zh-CN" altLang="en-US" sz="2000" b="1" dirty="0" smtClean="0">
                <a:latin typeface="宋体" pitchFamily="2" charset="-122"/>
              </a:rPr>
              <a:t>的部件有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等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1560" y="3190114"/>
            <a:ext cx="4906258" cy="1319006"/>
            <a:chOff x="2339752" y="3202244"/>
            <a:chExt cx="4906258" cy="1319006"/>
          </a:xfrm>
        </p:grpSpPr>
        <p:sp>
          <p:nvSpPr>
            <p:cNvPr id="46" name="Text Box 18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47" name="Rectangle 184"/>
            <p:cNvSpPr>
              <a:spLocks noChangeArrowheads="1"/>
            </p:cNvSpPr>
            <p:nvPr/>
          </p:nvSpPr>
          <p:spPr bwMode="auto">
            <a:xfrm>
              <a:off x="2829958" y="331931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" name="AutoShape 189"/>
            <p:cNvSpPr>
              <a:spLocks noChangeArrowheads="1"/>
            </p:cNvSpPr>
            <p:nvPr/>
          </p:nvSpPr>
          <p:spPr bwMode="auto">
            <a:xfrm>
              <a:off x="2949371" y="360823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lvl="0" algn="ctr">
                <a:lnSpc>
                  <a:spcPct val="90000"/>
                </a:lnSpc>
              </a:pPr>
              <a:r>
                <a:rPr lang="en-US" altLang="zh-CN" b="1">
                  <a:solidFill>
                    <a:srgbClr val="000000"/>
                  </a:solidFill>
                  <a:latin typeface="宋体"/>
                  <a:ea typeface="宋体"/>
                </a:rPr>
                <a:t>ALU</a:t>
              </a:r>
              <a:endParaRPr lang="zh-CN" altLang="en-US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9" name="Text Box 193"/>
            <p:cNvSpPr txBox="1">
              <a:spLocks noChangeArrowheads="1"/>
            </p:cNvSpPr>
            <p:nvPr/>
          </p:nvSpPr>
          <p:spPr bwMode="auto">
            <a:xfrm>
              <a:off x="4751751" y="357266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个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endCxn id="48" idx="2"/>
            </p:cNvCxnSpPr>
            <p:nvPr/>
          </p:nvCxnSpPr>
          <p:spPr bwMode="auto">
            <a:xfrm>
              <a:off x="2627784" y="3816174"/>
              <a:ext cx="47018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sp>
          <p:nvSpPr>
            <p:cNvPr id="51" name="Text Box 191"/>
            <p:cNvSpPr txBox="1">
              <a:spLocks noChangeArrowheads="1"/>
            </p:cNvSpPr>
            <p:nvPr/>
          </p:nvSpPr>
          <p:spPr bwMode="auto">
            <a:xfrm>
              <a:off x="3101360" y="335711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Text Box 191"/>
            <p:cNvSpPr txBox="1">
              <a:spLocks noChangeArrowheads="1"/>
            </p:cNvSpPr>
            <p:nvPr/>
          </p:nvSpPr>
          <p:spPr bwMode="auto">
            <a:xfrm>
              <a:off x="3517316" y="407719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3" name="直接箭头连接符 28"/>
            <p:cNvCxnSpPr/>
            <p:nvPr/>
          </p:nvCxnSpPr>
          <p:spPr bwMode="auto">
            <a:xfrm>
              <a:off x="3282241" y="3202244"/>
              <a:ext cx="1" cy="40599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4" name="直接箭头连接符 28"/>
            <p:cNvCxnSpPr/>
            <p:nvPr/>
          </p:nvCxnSpPr>
          <p:spPr bwMode="auto">
            <a:xfrm>
              <a:off x="4211960" y="3202244"/>
              <a:ext cx="6386" cy="41248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箭头连接符 28"/>
            <p:cNvCxnSpPr/>
            <p:nvPr/>
          </p:nvCxnSpPr>
          <p:spPr bwMode="auto">
            <a:xfrm>
              <a:off x="3707904" y="4024114"/>
              <a:ext cx="0" cy="49713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28"/>
            <p:cNvCxnSpPr/>
            <p:nvPr/>
          </p:nvCxnSpPr>
          <p:spPr bwMode="auto">
            <a:xfrm flipH="1" flipV="1">
              <a:off x="5576831" y="3202244"/>
              <a:ext cx="6039" cy="370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7" name="直接箭头连接符 28"/>
            <p:cNvCxnSpPr/>
            <p:nvPr/>
          </p:nvCxnSpPr>
          <p:spPr bwMode="auto">
            <a:xfrm flipV="1">
              <a:off x="5580112" y="4149081"/>
              <a:ext cx="0" cy="37216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>
              <a:off x="6454334" y="3645024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6444208" y="4077072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>
              <a:off x="6444208" y="3898421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sp>
          <p:nvSpPr>
            <p:cNvPr id="62" name="Text Box 183"/>
            <p:cNvSpPr txBox="1">
              <a:spLocks noChangeArrowheads="1"/>
            </p:cNvSpPr>
            <p:nvPr/>
          </p:nvSpPr>
          <p:spPr bwMode="auto">
            <a:xfrm>
              <a:off x="6804248" y="350170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>
                  <a:solidFill>
                    <a:srgbClr val="CC3300"/>
                  </a:solidFill>
                </a:rPr>
                <a:t>rR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63" name="Text Box 183"/>
            <p:cNvSpPr txBox="1">
              <a:spLocks noChangeArrowheads="1"/>
            </p:cNvSpPr>
            <p:nvPr/>
          </p:nvSpPr>
          <p:spPr bwMode="auto">
            <a:xfrm>
              <a:off x="6812633" y="378904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rgbClr val="CC3300"/>
                  </a:solidFill>
                </a:rPr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6228185" y="4149081"/>
              <a:ext cx="1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228187" y="4293096"/>
              <a:ext cx="541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7" name="Text Box 191"/>
            <p:cNvSpPr txBox="1">
              <a:spLocks noChangeArrowheads="1"/>
            </p:cNvSpPr>
            <p:nvPr/>
          </p:nvSpPr>
          <p:spPr bwMode="auto">
            <a:xfrm>
              <a:off x="5364088" y="418657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191"/>
            <p:cNvSpPr txBox="1">
              <a:spLocks noChangeArrowheads="1"/>
            </p:cNvSpPr>
            <p:nvPr/>
          </p:nvSpPr>
          <p:spPr bwMode="auto">
            <a:xfrm>
              <a:off x="5383138" y="333633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右大括号 68"/>
            <p:cNvSpPr/>
            <p:nvPr/>
          </p:nvSpPr>
          <p:spPr bwMode="auto">
            <a:xfrm>
              <a:off x="7200291" y="3860894"/>
              <a:ext cx="45719" cy="503416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0" name="Text Box 349"/>
          <p:cNvSpPr txBox="1">
            <a:spLocks noChangeArrowheads="1"/>
          </p:cNvSpPr>
          <p:nvPr/>
        </p:nvSpPr>
        <p:spPr bwMode="auto">
          <a:xfrm>
            <a:off x="5796136" y="3359314"/>
            <a:ext cx="3168352" cy="861774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solidFill>
                  <a:srgbClr val="FF3399"/>
                </a:solidFill>
                <a:latin typeface="+mn-ea"/>
                <a:ea typeface="+mn-ea"/>
              </a:rPr>
              <a:t>约定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+mn-ea"/>
                <a:ea typeface="+mn-ea"/>
              </a:rPr>
              <a:t>:</a:t>
            </a:r>
            <a:r>
              <a:rPr lang="en-US" altLang="zh-CN" sz="2000" b="1" dirty="0" smtClean="0">
                <a:latin typeface="+mn-ea"/>
                <a:ea typeface="+mn-ea"/>
              </a:rPr>
              <a:t>REG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u="sng" dirty="0" smtClean="0">
                <a:latin typeface="+mn-ea"/>
                <a:ea typeface="+mn-ea"/>
              </a:rPr>
              <a:t>寄存</a:t>
            </a:r>
            <a:r>
              <a:rPr lang="zh-CN" altLang="en-US" sz="2000" b="1" u="sng" dirty="0" smtClean="0">
                <a:solidFill>
                  <a:schemeClr val="tx1"/>
                </a:solidFill>
                <a:latin typeface="+mn-ea"/>
                <a:ea typeface="+mn-ea"/>
              </a:rPr>
              <a:t>器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简写，</a:t>
            </a:r>
            <a:endParaRPr lang="en-US" altLang="zh-CN" sz="20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REGs</a:t>
            </a:r>
            <a:r>
              <a:rPr lang="zh-CN" altLang="en-US" sz="2000" b="1" dirty="0" smtClean="0">
                <a:latin typeface="+mn-ea"/>
                <a:ea typeface="+mn-ea"/>
              </a:rPr>
              <a:t>为</a:t>
            </a:r>
            <a:r>
              <a:rPr lang="zh-CN" altLang="en-US" sz="2000" b="1" u="sng" dirty="0" smtClean="0">
                <a:solidFill>
                  <a:schemeClr val="tx1"/>
                </a:solidFill>
                <a:latin typeface="+mn-ea"/>
                <a:ea typeface="+mn-ea"/>
              </a:rPr>
              <a:t>寄存器组</a:t>
            </a:r>
            <a:r>
              <a:rPr lang="zh-CN" altLang="en-US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简写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3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4"/>
    </mc:Choice>
    <mc:Fallback xmlns="">
      <p:transition spd="slow" advTm="1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6896" grpId="0"/>
      <p:bldP spid="172" grpId="0"/>
      <p:bldP spid="44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12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</a:t>
            </a:r>
            <a:r>
              <a:rPr lang="zh-CN" altLang="en-US" b="1" dirty="0" smtClean="0">
                <a:latin typeface="宋体" pitchFamily="2" charset="-122"/>
              </a:rPr>
              <a:t>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取指令、分析</a:t>
            </a:r>
            <a:r>
              <a:rPr lang="zh-CN" altLang="en-US" sz="1800" b="1" dirty="0">
                <a:latin typeface="宋体" pitchFamily="2" charset="-122"/>
              </a:rPr>
              <a:t>指令亲自实现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8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58943" y="1268760"/>
            <a:ext cx="87852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思路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051720" y="1916832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循环处理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4185446"/>
            <a:ext cx="0" cy="2516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4167890"/>
            <a:ext cx="0" cy="269222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88169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591826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5287944" y="3591826"/>
            <a:ext cx="714380" cy="845286"/>
            <a:chOff x="5287944" y="3447810"/>
            <a:chExt cx="714380" cy="84528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5287944" y="3877293"/>
              <a:ext cx="714380" cy="415803"/>
            </a:xfrm>
            <a:prstGeom prst="bentConnector3">
              <a:avLst>
                <a:gd name="adj1" fmla="val 99777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5189226" y="3837186"/>
              <a:ext cx="554628" cy="357192"/>
            </a:xfrm>
            <a:prstGeom prst="bentConnector3">
              <a:avLst>
                <a:gd name="adj1" fmla="val 93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287944" y="3447810"/>
              <a:ext cx="375717" cy="158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08" name="直接箭头连接符 160"/>
          <p:cNvCxnSpPr/>
          <p:nvPr/>
        </p:nvCxnSpPr>
        <p:spPr bwMode="auto">
          <a:xfrm>
            <a:off x="6656096" y="3735842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92080" y="4021309"/>
            <a:ext cx="1364016" cy="415803"/>
            <a:chOff x="4647574" y="4998865"/>
            <a:chExt cx="1364016" cy="415803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7574" y="5142881"/>
              <a:ext cx="1222850" cy="271787"/>
            </a:xfrm>
            <a:prstGeom prst="bentConnector3">
              <a:avLst>
                <a:gd name="adj1" fmla="val 9985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1580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3140968"/>
            <a:ext cx="2452537" cy="1028130"/>
            <a:chOff x="6372200" y="3230331"/>
            <a:chExt cx="2452537" cy="1028130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138528" y="3552235"/>
              <a:ext cx="1008114" cy="364305"/>
            </a:xfrm>
            <a:prstGeom prst="bentConnector3">
              <a:avLst>
                <a:gd name="adj1" fmla="val -75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620441" y="4797152"/>
            <a:ext cx="64799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1835696" y="2607295"/>
            <a:ext cx="7308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smtClean="0">
                <a:latin typeface="+mn-lt"/>
              </a:rPr>
              <a:t>Program Counter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存放指令地址，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</a:t>
            </a:r>
            <a:r>
              <a:rPr lang="zh-CN" altLang="en-US" b="1" dirty="0" smtClean="0">
                <a:latin typeface="宋体" pitchFamily="2" charset="-122"/>
              </a:rPr>
              <a:t>进行相应操作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0348" y="5321361"/>
            <a:ext cx="6067996" cy="1203983"/>
            <a:chOff x="1672357" y="532136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532136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594903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616594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612186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544522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566447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544522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547992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562276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580298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609269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573325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609862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098387" y="5321361"/>
              <a:ext cx="1121685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控制单元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564600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602128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616753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616594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594972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5517230"/>
              <a:ext cx="485849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05895" y="5321361"/>
              <a:ext cx="0" cy="10628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543528" y="3446230"/>
            <a:ext cx="7056784" cy="1314882"/>
            <a:chOff x="1543528" y="3302214"/>
            <a:chExt cx="7056784" cy="1314882"/>
          </a:xfrm>
        </p:grpSpPr>
        <p:grpSp>
          <p:nvGrpSpPr>
            <p:cNvPr id="69" name="组合 68"/>
            <p:cNvGrpSpPr/>
            <p:nvPr/>
          </p:nvGrpSpPr>
          <p:grpSpPr>
            <a:xfrm>
              <a:off x="1543528" y="3302214"/>
              <a:ext cx="7056784" cy="1314882"/>
              <a:chOff x="1259632" y="2995372"/>
              <a:chExt cx="7056784" cy="1314882"/>
            </a:xfrm>
          </p:grpSpPr>
          <p:sp>
            <p:nvSpPr>
              <p:cNvPr id="70" name="Text Box 352"/>
              <p:cNvSpPr txBox="1">
                <a:spLocks noChangeArrowheads="1"/>
              </p:cNvSpPr>
              <p:nvPr/>
            </p:nvSpPr>
            <p:spPr bwMode="auto">
              <a:xfrm>
                <a:off x="1259632" y="3068960"/>
                <a:ext cx="1080120" cy="64807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指令地址寄存器</a:t>
                </a:r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sp>
            <p:nvSpPr>
              <p:cNvPr id="71" name="Text Box 354"/>
              <p:cNvSpPr txBox="1">
                <a:spLocks noChangeArrowheads="1"/>
              </p:cNvSpPr>
              <p:nvPr/>
            </p:nvSpPr>
            <p:spPr bwMode="auto">
              <a:xfrm>
                <a:off x="1259632" y="3986254"/>
                <a:ext cx="2376264" cy="32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存储器</a:t>
                </a:r>
              </a:p>
            </p:txBody>
          </p:sp>
          <p:sp>
            <p:nvSpPr>
              <p:cNvPr id="72" name="Text Box 365"/>
              <p:cNvSpPr txBox="1">
                <a:spLocks noChangeArrowheads="1"/>
              </p:cNvSpPr>
              <p:nvPr/>
            </p:nvSpPr>
            <p:spPr bwMode="auto">
              <a:xfrm>
                <a:off x="2571735" y="3068960"/>
                <a:ext cx="1064161" cy="66562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指令内容寄存器</a:t>
                </a:r>
                <a:r>
                  <a:rPr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73" name="Text Box 408"/>
              <p:cNvSpPr txBox="1">
                <a:spLocks noChangeArrowheads="1"/>
              </p:cNvSpPr>
              <p:nvPr/>
            </p:nvSpPr>
            <p:spPr bwMode="auto">
              <a:xfrm>
                <a:off x="3995936" y="2995372"/>
                <a:ext cx="792088" cy="84686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指令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译码器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4" name="Text Box 439"/>
              <p:cNvSpPr txBox="1">
                <a:spLocks noChangeArrowheads="1"/>
              </p:cNvSpPr>
              <p:nvPr/>
            </p:nvSpPr>
            <p:spPr bwMode="auto">
              <a:xfrm>
                <a:off x="6876257" y="3014182"/>
                <a:ext cx="757076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 smtClean="0"/>
                  <a:t>＋</a:t>
                </a:r>
                <a:r>
                  <a:rPr lang="en-US" altLang="zh-CN" sz="18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“</a:t>
                </a: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  <a:r>
                  <a:rPr lang="en-US" altLang="zh-CN" sz="18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”</a:t>
                </a:r>
              </a:p>
            </p:txBody>
          </p:sp>
          <p:sp>
            <p:nvSpPr>
              <p:cNvPr id="75" name="Text Box 460"/>
              <p:cNvSpPr txBox="1">
                <a:spLocks noChangeArrowheads="1"/>
              </p:cNvSpPr>
              <p:nvPr/>
            </p:nvSpPr>
            <p:spPr bwMode="auto">
              <a:xfrm>
                <a:off x="6876256" y="3514119"/>
                <a:ext cx="1440160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地址计算部件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76" name="Text Box 460"/>
              <p:cNvSpPr txBox="1">
                <a:spLocks noChangeArrowheads="1"/>
              </p:cNvSpPr>
              <p:nvPr/>
            </p:nvSpPr>
            <p:spPr bwMode="auto">
              <a:xfrm>
                <a:off x="5379765" y="3014182"/>
                <a:ext cx="1136451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功能部件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287944" y="4293096"/>
              <a:ext cx="1512168" cy="324000"/>
              <a:chOff x="5287944" y="4293096"/>
              <a:chExt cx="1512168" cy="324000"/>
            </a:xfrm>
          </p:grpSpPr>
          <p:sp>
            <p:nvSpPr>
              <p:cNvPr id="86" name="Text Box 354"/>
              <p:cNvSpPr txBox="1">
                <a:spLocks noChangeArrowheads="1"/>
              </p:cNvSpPr>
              <p:nvPr/>
            </p:nvSpPr>
            <p:spPr bwMode="auto">
              <a:xfrm>
                <a:off x="5292080" y="4293096"/>
                <a:ext cx="855966" cy="32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87" name="Text Box 354"/>
              <p:cNvSpPr txBox="1">
                <a:spLocks noChangeArrowheads="1"/>
              </p:cNvSpPr>
              <p:nvPr/>
            </p:nvSpPr>
            <p:spPr bwMode="auto">
              <a:xfrm>
                <a:off x="6148046" y="4293096"/>
                <a:ext cx="648072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85" name="Text Box 354"/>
              <p:cNvSpPr txBox="1">
                <a:spLocks noChangeArrowheads="1"/>
              </p:cNvSpPr>
              <p:nvPr/>
            </p:nvSpPr>
            <p:spPr bwMode="auto">
              <a:xfrm>
                <a:off x="5287944" y="4293096"/>
                <a:ext cx="1512168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 smtClean="0">
                    <a:latin typeface="宋体" pitchFamily="2" charset="-122"/>
                  </a:rPr>
                  <a:t>存储器</a:t>
                </a:r>
                <a:r>
                  <a:rPr lang="en-US" altLang="zh-CN" sz="1800" b="1" dirty="0" smtClean="0">
                    <a:latin typeface="宋体" pitchFamily="2" charset="-122"/>
                  </a:rPr>
                  <a:t>/REGs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788804" y="3789042"/>
            <a:ext cx="367372" cy="648072"/>
            <a:chOff x="5788804" y="3591826"/>
            <a:chExt cx="367372" cy="715787"/>
          </a:xfrm>
        </p:grpSpPr>
        <p:cxnSp>
          <p:nvCxnSpPr>
            <p:cNvPr id="88" name="直接箭头连接符 87"/>
            <p:cNvCxnSpPr/>
            <p:nvPr/>
          </p:nvCxnSpPr>
          <p:spPr bwMode="auto">
            <a:xfrm flipV="1">
              <a:off x="5788804" y="3591826"/>
              <a:ext cx="0" cy="71578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156176" y="3591826"/>
              <a:ext cx="0" cy="7157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2119590" y="3140967"/>
            <a:ext cx="6845026" cy="1124882"/>
            <a:chOff x="2119590" y="3140967"/>
            <a:chExt cx="6845026" cy="1124882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rot="5400000" flipH="1" flipV="1">
              <a:off x="1944034" y="3478220"/>
              <a:ext cx="963185" cy="612074"/>
            </a:xfrm>
            <a:prstGeom prst="bentConnector3">
              <a:avLst>
                <a:gd name="adj1" fmla="val 27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155599" y="3140967"/>
              <a:ext cx="6809017" cy="376591"/>
            </a:xfrm>
            <a:prstGeom prst="bentConnector3">
              <a:avLst>
                <a:gd name="adj1" fmla="val 1000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917229" y="3140967"/>
              <a:ext cx="865234" cy="414694"/>
            </a:xfrm>
            <a:prstGeom prst="bentConnector3">
              <a:avLst>
                <a:gd name="adj1" fmla="val 99906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975382" y="3228349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222"/>
            <p:cNvCxnSpPr/>
            <p:nvPr/>
          </p:nvCxnSpPr>
          <p:spPr bwMode="auto">
            <a:xfrm>
              <a:off x="2731660" y="3302664"/>
              <a:ext cx="4807031" cy="157567"/>
            </a:xfrm>
            <a:prstGeom prst="bentConnector3">
              <a:avLst>
                <a:gd name="adj1" fmla="val 9997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4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9" y="3658640"/>
            <a:ext cx="72710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5026792"/>
            <a:ext cx="8785225" cy="142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部件＋驱动器＋设备控制器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│</a:t>
            </a:r>
            <a:r>
              <a:rPr lang="zh-CN" altLang="en-US" sz="1800" b="1" dirty="0" smtClean="0">
                <a:latin typeface="宋体" pitchFamily="2" charset="-122"/>
              </a:rPr>
              <a:t>       </a:t>
            </a:r>
            <a:r>
              <a:rPr lang="zh-CN" altLang="en-US" sz="1800" dirty="0" smtClean="0">
                <a:latin typeface="宋体" pitchFamily="2" charset="-122"/>
              </a:rPr>
              <a:t>│</a:t>
            </a:r>
            <a:r>
              <a:rPr lang="zh-CN" altLang="en-US" sz="1800" b="1" dirty="0" smtClean="0">
                <a:latin typeface="宋体" pitchFamily="2" charset="-122"/>
              </a:rPr>
              <a:t>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←提供</a:t>
            </a:r>
            <a:r>
              <a:rPr lang="zh-CN" altLang="en-US" sz="1800" b="1" dirty="0">
                <a:latin typeface="宋体" pitchFamily="2" charset="-122"/>
              </a:rPr>
              <a:t>外部接口，实现传送控制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│</a:t>
            </a:r>
            <a:r>
              <a:rPr lang="zh-CN" altLang="en-US" sz="1800" b="1" dirty="0" smtClean="0">
                <a:latin typeface="宋体" pitchFamily="2" charset="-122"/>
              </a:rPr>
              <a:t>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协调各部件的工作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传感器＋控制电路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机</a:t>
            </a:r>
            <a:r>
              <a:rPr lang="zh-CN" altLang="en-US" sz="1800" b="1" dirty="0" smtClean="0">
                <a:latin typeface="宋体" pitchFamily="2" charset="-122"/>
              </a:rPr>
              <a:t>、光、电、磁等部件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14" name="Text Box 205"/>
          <p:cNvSpPr txBox="1">
            <a:spLocks noChangeArrowheads="1"/>
          </p:cNvSpPr>
          <p:nvPr/>
        </p:nvSpPr>
        <p:spPr bwMode="auto">
          <a:xfrm>
            <a:off x="179388" y="85877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时序部件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产生所需的</a:t>
            </a:r>
            <a:r>
              <a:rPr lang="zh-CN" altLang="en-US" sz="2400" b="1" u="sng" dirty="0" smtClean="0">
                <a:latin typeface="+mn-ea"/>
              </a:rPr>
              <a:t>时标信号</a:t>
            </a:r>
            <a:r>
              <a:rPr lang="en-US" altLang="zh-CN" sz="2400" b="1" dirty="0" smtClean="0">
                <a:latin typeface="+mn-ea"/>
              </a:rPr>
              <a:t>          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类似于空白课表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15" name="AutoShape 2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87624" y="1341462"/>
            <a:ext cx="7416824" cy="2375570"/>
            <a:chOff x="683568" y="909414"/>
            <a:chExt cx="7416824" cy="2375570"/>
          </a:xfrm>
        </p:grpSpPr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683568" y="1108737"/>
              <a:ext cx="1655763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7" name="Line 226"/>
            <p:cNvSpPr>
              <a:spLocks noChangeShapeType="1"/>
            </p:cNvSpPr>
            <p:nvPr/>
          </p:nvSpPr>
          <p:spPr bwMode="auto">
            <a:xfrm flipH="1">
              <a:off x="2628825" y="980728"/>
              <a:ext cx="3176" cy="2304256"/>
            </a:xfrm>
            <a:prstGeom prst="line">
              <a:avLst/>
            </a:prstGeom>
            <a:noFill/>
            <a:ln w="15875" cmpd="sng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7"/>
            <p:cNvSpPr>
              <a:spLocks noChangeShapeType="1"/>
            </p:cNvSpPr>
            <p:nvPr/>
          </p:nvSpPr>
          <p:spPr bwMode="auto">
            <a:xfrm>
              <a:off x="3924225" y="1125983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8"/>
            <p:cNvSpPr>
              <a:spLocks noChangeShapeType="1"/>
            </p:cNvSpPr>
            <p:nvPr/>
          </p:nvSpPr>
          <p:spPr bwMode="auto">
            <a:xfrm>
              <a:off x="6515992" y="980728"/>
              <a:ext cx="224" cy="2304256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4140001" y="909414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1" name="Line 230"/>
            <p:cNvSpPr>
              <a:spLocks noChangeShapeType="1"/>
            </p:cNvSpPr>
            <p:nvPr/>
          </p:nvSpPr>
          <p:spPr bwMode="auto">
            <a:xfrm flipH="1">
              <a:off x="2628824" y="1051942"/>
              <a:ext cx="1367111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1"/>
            <p:cNvSpPr>
              <a:spLocks noChangeShapeType="1"/>
            </p:cNvSpPr>
            <p:nvPr/>
          </p:nvSpPr>
          <p:spPr bwMode="auto">
            <a:xfrm>
              <a:off x="5292650" y="1051942"/>
              <a:ext cx="1223566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6"/>
            <p:cNvSpPr>
              <a:spLocks noChangeShapeType="1"/>
            </p:cNvSpPr>
            <p:nvPr/>
          </p:nvSpPr>
          <p:spPr bwMode="auto">
            <a:xfrm>
              <a:off x="3060625" y="234994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7"/>
            <p:cNvSpPr>
              <a:spLocks noChangeShapeType="1"/>
            </p:cNvSpPr>
            <p:nvPr/>
          </p:nvSpPr>
          <p:spPr bwMode="auto">
            <a:xfrm flipH="1" flipV="1">
              <a:off x="2630413" y="213404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V="1">
              <a:off x="3060625" y="213404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9"/>
            <p:cNvSpPr>
              <a:spLocks noChangeShapeType="1"/>
            </p:cNvSpPr>
            <p:nvPr/>
          </p:nvSpPr>
          <p:spPr bwMode="auto">
            <a:xfrm>
              <a:off x="2630413" y="213404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flipV="1">
              <a:off x="2487538" y="2349946"/>
              <a:ext cx="1444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3"/>
            <p:cNvSpPr>
              <a:spLocks noChangeShapeType="1"/>
            </p:cNvSpPr>
            <p:nvPr/>
          </p:nvSpPr>
          <p:spPr bwMode="auto">
            <a:xfrm flipV="1">
              <a:off x="3492425" y="2637283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4"/>
            <p:cNvSpPr>
              <a:spLocks noChangeShapeType="1"/>
            </p:cNvSpPr>
            <p:nvPr/>
          </p:nvSpPr>
          <p:spPr bwMode="auto">
            <a:xfrm flipH="1" flipV="1">
              <a:off x="3060625" y="242297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5"/>
            <p:cNvSpPr>
              <a:spLocks noChangeShapeType="1"/>
            </p:cNvSpPr>
            <p:nvPr/>
          </p:nvSpPr>
          <p:spPr bwMode="auto">
            <a:xfrm flipV="1">
              <a:off x="3492425" y="242297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6"/>
            <p:cNvSpPr>
              <a:spLocks noChangeShapeType="1"/>
            </p:cNvSpPr>
            <p:nvPr/>
          </p:nvSpPr>
          <p:spPr bwMode="auto">
            <a:xfrm flipV="1">
              <a:off x="3060625" y="2422971"/>
              <a:ext cx="431677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7"/>
            <p:cNvSpPr>
              <a:spLocks noChangeShapeType="1"/>
            </p:cNvSpPr>
            <p:nvPr/>
          </p:nvSpPr>
          <p:spPr bwMode="auto">
            <a:xfrm flipV="1">
              <a:off x="2484363" y="2637283"/>
              <a:ext cx="5762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8"/>
            <p:cNvSpPr>
              <a:spLocks noChangeShapeType="1"/>
            </p:cNvSpPr>
            <p:nvPr/>
          </p:nvSpPr>
          <p:spPr bwMode="auto">
            <a:xfrm flipH="1" flipV="1">
              <a:off x="3492425" y="271030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9"/>
            <p:cNvSpPr>
              <a:spLocks noChangeShapeType="1"/>
            </p:cNvSpPr>
            <p:nvPr/>
          </p:nvSpPr>
          <p:spPr bwMode="auto">
            <a:xfrm>
              <a:off x="3492425" y="271030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0"/>
            <p:cNvSpPr>
              <a:spLocks noChangeShapeType="1"/>
            </p:cNvSpPr>
            <p:nvPr/>
          </p:nvSpPr>
          <p:spPr bwMode="auto">
            <a:xfrm flipV="1">
              <a:off x="2484363" y="2926208"/>
              <a:ext cx="10080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1"/>
            <p:cNvSpPr>
              <a:spLocks noChangeShapeType="1"/>
            </p:cNvSpPr>
            <p:nvPr/>
          </p:nvSpPr>
          <p:spPr bwMode="auto">
            <a:xfrm>
              <a:off x="2339900" y="1989583"/>
              <a:ext cx="2880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2"/>
            <p:cNvSpPr>
              <a:spLocks noChangeShapeType="1"/>
            </p:cNvSpPr>
            <p:nvPr/>
          </p:nvSpPr>
          <p:spPr bwMode="auto">
            <a:xfrm>
              <a:off x="2341488" y="1700658"/>
              <a:ext cx="158750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3"/>
            <p:cNvSpPr>
              <a:spLocks noChangeShapeType="1"/>
            </p:cNvSpPr>
            <p:nvPr/>
          </p:nvSpPr>
          <p:spPr bwMode="auto">
            <a:xfrm>
              <a:off x="2339900" y="141332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4"/>
            <p:cNvSpPr>
              <a:spLocks noChangeShapeType="1"/>
            </p:cNvSpPr>
            <p:nvPr/>
          </p:nvSpPr>
          <p:spPr bwMode="auto">
            <a:xfrm flipH="1" flipV="1">
              <a:off x="2628825" y="119742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5"/>
            <p:cNvSpPr>
              <a:spLocks noChangeShapeType="1"/>
            </p:cNvSpPr>
            <p:nvPr/>
          </p:nvSpPr>
          <p:spPr bwMode="auto">
            <a:xfrm flipV="1">
              <a:off x="3924225" y="1413321"/>
              <a:ext cx="2593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6"/>
            <p:cNvSpPr>
              <a:spLocks noChangeShapeType="1"/>
            </p:cNvSpPr>
            <p:nvPr/>
          </p:nvSpPr>
          <p:spPr bwMode="auto">
            <a:xfrm flipH="1" flipV="1">
              <a:off x="3924225" y="119742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7"/>
            <p:cNvSpPr>
              <a:spLocks noChangeShapeType="1"/>
            </p:cNvSpPr>
            <p:nvPr/>
          </p:nvSpPr>
          <p:spPr bwMode="auto">
            <a:xfrm>
              <a:off x="2628825" y="119742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H="1" flipV="1">
              <a:off x="5220369" y="177368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59"/>
            <p:cNvSpPr>
              <a:spLocks noChangeShapeType="1"/>
            </p:cNvSpPr>
            <p:nvPr/>
          </p:nvSpPr>
          <p:spPr bwMode="auto">
            <a:xfrm flipV="1">
              <a:off x="6517357" y="1989583"/>
              <a:ext cx="15830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>
              <a:off x="5220369" y="1773683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1"/>
            <p:cNvSpPr>
              <a:spLocks noChangeShapeType="1"/>
            </p:cNvSpPr>
            <p:nvPr/>
          </p:nvSpPr>
          <p:spPr bwMode="auto">
            <a:xfrm flipH="1" flipV="1">
              <a:off x="6517357" y="177368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3"/>
            <p:cNvSpPr>
              <a:spLocks noChangeShapeType="1"/>
            </p:cNvSpPr>
            <p:nvPr/>
          </p:nvSpPr>
          <p:spPr bwMode="auto">
            <a:xfrm flipV="1">
              <a:off x="3924225" y="271030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4"/>
            <p:cNvSpPr>
              <a:spLocks noChangeShapeType="1"/>
            </p:cNvSpPr>
            <p:nvPr/>
          </p:nvSpPr>
          <p:spPr bwMode="auto">
            <a:xfrm>
              <a:off x="4357613" y="234994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5"/>
            <p:cNvSpPr>
              <a:spLocks noChangeShapeType="1"/>
            </p:cNvSpPr>
            <p:nvPr/>
          </p:nvSpPr>
          <p:spPr bwMode="auto">
            <a:xfrm flipH="1" flipV="1">
              <a:off x="3927400" y="213404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6"/>
            <p:cNvSpPr>
              <a:spLocks noChangeShapeType="1"/>
            </p:cNvSpPr>
            <p:nvPr/>
          </p:nvSpPr>
          <p:spPr bwMode="auto">
            <a:xfrm flipV="1">
              <a:off x="4357613" y="213404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7"/>
            <p:cNvSpPr>
              <a:spLocks noChangeShapeType="1"/>
            </p:cNvSpPr>
            <p:nvPr/>
          </p:nvSpPr>
          <p:spPr bwMode="auto">
            <a:xfrm>
              <a:off x="3927400" y="213404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8"/>
            <p:cNvSpPr>
              <a:spLocks noChangeShapeType="1"/>
            </p:cNvSpPr>
            <p:nvPr/>
          </p:nvSpPr>
          <p:spPr bwMode="auto">
            <a:xfrm>
              <a:off x="4789413" y="2637283"/>
              <a:ext cx="86355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9"/>
            <p:cNvSpPr>
              <a:spLocks noChangeShapeType="1"/>
            </p:cNvSpPr>
            <p:nvPr/>
          </p:nvSpPr>
          <p:spPr bwMode="auto">
            <a:xfrm flipH="1" flipV="1">
              <a:off x="4359200" y="242138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0"/>
            <p:cNvSpPr>
              <a:spLocks noChangeShapeType="1"/>
            </p:cNvSpPr>
            <p:nvPr/>
          </p:nvSpPr>
          <p:spPr bwMode="auto">
            <a:xfrm flipV="1">
              <a:off x="4789413" y="242138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1"/>
            <p:cNvSpPr>
              <a:spLocks noChangeShapeType="1"/>
            </p:cNvSpPr>
            <p:nvPr/>
          </p:nvSpPr>
          <p:spPr bwMode="auto">
            <a:xfrm>
              <a:off x="4359200" y="242138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3"/>
            <p:cNvSpPr>
              <a:spLocks noChangeShapeType="1"/>
            </p:cNvSpPr>
            <p:nvPr/>
          </p:nvSpPr>
          <p:spPr bwMode="auto">
            <a:xfrm flipH="1" flipV="1">
              <a:off x="4791000" y="271030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5"/>
            <p:cNvSpPr>
              <a:spLocks noChangeShapeType="1"/>
            </p:cNvSpPr>
            <p:nvPr/>
          </p:nvSpPr>
          <p:spPr bwMode="auto">
            <a:xfrm>
              <a:off x="4791000" y="271030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6"/>
            <p:cNvSpPr>
              <a:spLocks noChangeShapeType="1"/>
            </p:cNvSpPr>
            <p:nvPr/>
          </p:nvSpPr>
          <p:spPr bwMode="auto">
            <a:xfrm flipV="1">
              <a:off x="3924225" y="292620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99"/>
            <p:cNvSpPr>
              <a:spLocks noChangeShapeType="1"/>
            </p:cNvSpPr>
            <p:nvPr/>
          </p:nvSpPr>
          <p:spPr bwMode="auto">
            <a:xfrm flipH="1" flipV="1">
              <a:off x="6517357" y="119742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58"/>
            <p:cNvSpPr>
              <a:spLocks noChangeShapeType="1"/>
            </p:cNvSpPr>
            <p:nvPr/>
          </p:nvSpPr>
          <p:spPr bwMode="auto">
            <a:xfrm flipV="1">
              <a:off x="3924103" y="1484908"/>
              <a:ext cx="12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9"/>
            <p:cNvSpPr>
              <a:spLocks noChangeShapeType="1"/>
            </p:cNvSpPr>
            <p:nvPr/>
          </p:nvSpPr>
          <p:spPr bwMode="auto">
            <a:xfrm flipV="1">
              <a:off x="5221213" y="1700808"/>
              <a:ext cx="2591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0"/>
            <p:cNvSpPr>
              <a:spLocks noChangeShapeType="1"/>
            </p:cNvSpPr>
            <p:nvPr/>
          </p:nvSpPr>
          <p:spPr bwMode="auto">
            <a:xfrm>
              <a:off x="3924225" y="1484908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1"/>
            <p:cNvSpPr>
              <a:spLocks noChangeShapeType="1"/>
            </p:cNvSpPr>
            <p:nvPr/>
          </p:nvSpPr>
          <p:spPr bwMode="auto">
            <a:xfrm flipH="1" flipV="1">
              <a:off x="5221213" y="148490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H="1" flipV="1">
              <a:off x="6517357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3"/>
            <p:cNvSpPr>
              <a:spLocks noChangeShapeType="1"/>
            </p:cNvSpPr>
            <p:nvPr/>
          </p:nvSpPr>
          <p:spPr bwMode="auto">
            <a:xfrm flipV="1">
              <a:off x="5220369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4"/>
            <p:cNvSpPr>
              <a:spLocks noChangeShapeType="1"/>
            </p:cNvSpPr>
            <p:nvPr/>
          </p:nvSpPr>
          <p:spPr bwMode="auto">
            <a:xfrm>
              <a:off x="5653757" y="234875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5"/>
            <p:cNvSpPr>
              <a:spLocks noChangeShapeType="1"/>
            </p:cNvSpPr>
            <p:nvPr/>
          </p:nvSpPr>
          <p:spPr bwMode="auto">
            <a:xfrm flipH="1" flipV="1">
              <a:off x="5223544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6"/>
            <p:cNvSpPr>
              <a:spLocks noChangeShapeType="1"/>
            </p:cNvSpPr>
            <p:nvPr/>
          </p:nvSpPr>
          <p:spPr bwMode="auto">
            <a:xfrm flipV="1">
              <a:off x="5653757" y="213285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5223544" y="213285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6085557" y="2636093"/>
              <a:ext cx="860871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9"/>
            <p:cNvSpPr>
              <a:spLocks noChangeShapeType="1"/>
            </p:cNvSpPr>
            <p:nvPr/>
          </p:nvSpPr>
          <p:spPr bwMode="auto">
            <a:xfrm flipH="1" flipV="1">
              <a:off x="5655344" y="242019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0"/>
            <p:cNvSpPr>
              <a:spLocks noChangeShapeType="1"/>
            </p:cNvSpPr>
            <p:nvPr/>
          </p:nvSpPr>
          <p:spPr bwMode="auto">
            <a:xfrm flipV="1">
              <a:off x="6085557" y="242019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1"/>
            <p:cNvSpPr>
              <a:spLocks noChangeShapeType="1"/>
            </p:cNvSpPr>
            <p:nvPr/>
          </p:nvSpPr>
          <p:spPr bwMode="auto">
            <a:xfrm>
              <a:off x="5655344" y="242019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92"/>
            <p:cNvSpPr>
              <a:spLocks noChangeShapeType="1"/>
            </p:cNvSpPr>
            <p:nvPr/>
          </p:nvSpPr>
          <p:spPr bwMode="auto">
            <a:xfrm>
              <a:off x="6517357" y="2925018"/>
              <a:ext cx="862459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93"/>
            <p:cNvSpPr>
              <a:spLocks noChangeShapeType="1"/>
            </p:cNvSpPr>
            <p:nvPr/>
          </p:nvSpPr>
          <p:spPr bwMode="auto">
            <a:xfrm flipH="1" flipV="1">
              <a:off x="6087144" y="270911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4"/>
            <p:cNvSpPr>
              <a:spLocks noChangeShapeType="1"/>
            </p:cNvSpPr>
            <p:nvPr/>
          </p:nvSpPr>
          <p:spPr bwMode="auto">
            <a:xfrm flipV="1">
              <a:off x="6517357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5"/>
            <p:cNvSpPr>
              <a:spLocks noChangeShapeType="1"/>
            </p:cNvSpPr>
            <p:nvPr/>
          </p:nvSpPr>
          <p:spPr bwMode="auto">
            <a:xfrm>
              <a:off x="6087144" y="270911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96"/>
            <p:cNvSpPr>
              <a:spLocks noChangeShapeType="1"/>
            </p:cNvSpPr>
            <p:nvPr/>
          </p:nvSpPr>
          <p:spPr bwMode="auto">
            <a:xfrm flipV="1">
              <a:off x="5220369" y="292501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7"/>
            <p:cNvSpPr>
              <a:spLocks noChangeShapeType="1"/>
            </p:cNvSpPr>
            <p:nvPr/>
          </p:nvSpPr>
          <p:spPr bwMode="auto">
            <a:xfrm>
              <a:off x="5220072" y="1124744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2"/>
            <p:cNvSpPr>
              <a:spLocks noChangeShapeType="1"/>
            </p:cNvSpPr>
            <p:nvPr/>
          </p:nvSpPr>
          <p:spPr bwMode="auto">
            <a:xfrm flipH="1" flipV="1">
              <a:off x="26302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3"/>
            <p:cNvSpPr>
              <a:spLocks noChangeShapeType="1"/>
            </p:cNvSpPr>
            <p:nvPr/>
          </p:nvSpPr>
          <p:spPr bwMode="auto">
            <a:xfrm flipV="1">
              <a:off x="28446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4"/>
            <p:cNvSpPr>
              <a:spLocks noChangeShapeType="1"/>
            </p:cNvSpPr>
            <p:nvPr/>
          </p:nvSpPr>
          <p:spPr bwMode="auto">
            <a:xfrm flipV="1">
              <a:off x="26302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62"/>
            <p:cNvSpPr>
              <a:spLocks noChangeShapeType="1"/>
            </p:cNvSpPr>
            <p:nvPr/>
          </p:nvSpPr>
          <p:spPr bwMode="auto">
            <a:xfrm flipV="1">
              <a:off x="28446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3"/>
            <p:cNvSpPr>
              <a:spLocks noChangeShapeType="1"/>
            </p:cNvSpPr>
            <p:nvPr/>
          </p:nvSpPr>
          <p:spPr bwMode="auto">
            <a:xfrm flipH="1" flipV="1">
              <a:off x="30620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4"/>
            <p:cNvSpPr>
              <a:spLocks noChangeShapeType="1"/>
            </p:cNvSpPr>
            <p:nvPr/>
          </p:nvSpPr>
          <p:spPr bwMode="auto">
            <a:xfrm flipV="1">
              <a:off x="32764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5"/>
            <p:cNvSpPr>
              <a:spLocks noChangeShapeType="1"/>
            </p:cNvSpPr>
            <p:nvPr/>
          </p:nvSpPr>
          <p:spPr bwMode="auto">
            <a:xfrm flipV="1">
              <a:off x="30620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6"/>
            <p:cNvSpPr>
              <a:spLocks noChangeShapeType="1"/>
            </p:cNvSpPr>
            <p:nvPr/>
          </p:nvSpPr>
          <p:spPr bwMode="auto">
            <a:xfrm flipV="1">
              <a:off x="32764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7"/>
            <p:cNvSpPr>
              <a:spLocks noChangeShapeType="1"/>
            </p:cNvSpPr>
            <p:nvPr/>
          </p:nvSpPr>
          <p:spPr bwMode="auto">
            <a:xfrm flipH="1" flipV="1">
              <a:off x="34938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68"/>
            <p:cNvSpPr>
              <a:spLocks noChangeShapeType="1"/>
            </p:cNvSpPr>
            <p:nvPr/>
          </p:nvSpPr>
          <p:spPr bwMode="auto">
            <a:xfrm flipV="1">
              <a:off x="37082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9"/>
            <p:cNvSpPr>
              <a:spLocks noChangeShapeType="1"/>
            </p:cNvSpPr>
            <p:nvPr/>
          </p:nvSpPr>
          <p:spPr bwMode="auto">
            <a:xfrm flipV="1">
              <a:off x="34938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0"/>
            <p:cNvSpPr>
              <a:spLocks noChangeShapeType="1"/>
            </p:cNvSpPr>
            <p:nvPr/>
          </p:nvSpPr>
          <p:spPr bwMode="auto">
            <a:xfrm flipV="1">
              <a:off x="3709790" y="32207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1"/>
            <p:cNvSpPr>
              <a:spLocks noChangeShapeType="1"/>
            </p:cNvSpPr>
            <p:nvPr/>
          </p:nvSpPr>
          <p:spPr bwMode="auto">
            <a:xfrm flipH="1" flipV="1">
              <a:off x="39256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2"/>
            <p:cNvSpPr>
              <a:spLocks noChangeShapeType="1"/>
            </p:cNvSpPr>
            <p:nvPr/>
          </p:nvSpPr>
          <p:spPr bwMode="auto">
            <a:xfrm flipV="1">
              <a:off x="41400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73"/>
            <p:cNvSpPr>
              <a:spLocks noChangeShapeType="1"/>
            </p:cNvSpPr>
            <p:nvPr/>
          </p:nvSpPr>
          <p:spPr bwMode="auto">
            <a:xfrm flipV="1">
              <a:off x="39256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4"/>
            <p:cNvSpPr>
              <a:spLocks noChangeShapeType="1"/>
            </p:cNvSpPr>
            <p:nvPr/>
          </p:nvSpPr>
          <p:spPr bwMode="auto">
            <a:xfrm flipV="1">
              <a:off x="41400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75"/>
            <p:cNvSpPr>
              <a:spLocks noChangeShapeType="1"/>
            </p:cNvSpPr>
            <p:nvPr/>
          </p:nvSpPr>
          <p:spPr bwMode="auto">
            <a:xfrm flipH="1" flipV="1">
              <a:off x="4359077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6"/>
            <p:cNvSpPr>
              <a:spLocks noChangeShapeType="1"/>
            </p:cNvSpPr>
            <p:nvPr/>
          </p:nvSpPr>
          <p:spPr bwMode="auto">
            <a:xfrm flipV="1">
              <a:off x="4573390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77"/>
            <p:cNvSpPr>
              <a:spLocks noChangeShapeType="1"/>
            </p:cNvSpPr>
            <p:nvPr/>
          </p:nvSpPr>
          <p:spPr bwMode="auto">
            <a:xfrm flipV="1">
              <a:off x="4359077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V="1">
              <a:off x="4574977" y="32207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4790877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V="1">
              <a:off x="5005190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1"/>
            <p:cNvSpPr>
              <a:spLocks noChangeShapeType="1"/>
            </p:cNvSpPr>
            <p:nvPr/>
          </p:nvSpPr>
          <p:spPr bwMode="auto">
            <a:xfrm flipV="1">
              <a:off x="4790877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2"/>
            <p:cNvSpPr>
              <a:spLocks noChangeShapeType="1"/>
            </p:cNvSpPr>
            <p:nvPr/>
          </p:nvSpPr>
          <p:spPr bwMode="auto">
            <a:xfrm flipV="1">
              <a:off x="2487538" y="3222377"/>
              <a:ext cx="141165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305"/>
            <p:cNvSpPr txBox="1">
              <a:spLocks noChangeArrowheads="1"/>
            </p:cNvSpPr>
            <p:nvPr/>
          </p:nvSpPr>
          <p:spPr bwMode="auto">
            <a:xfrm>
              <a:off x="729776" y="2924944"/>
              <a:ext cx="16573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99" name="Line 266"/>
            <p:cNvSpPr>
              <a:spLocks noChangeShapeType="1"/>
            </p:cNvSpPr>
            <p:nvPr/>
          </p:nvSpPr>
          <p:spPr bwMode="auto">
            <a:xfrm flipV="1">
              <a:off x="5003452" y="321952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7"/>
            <p:cNvSpPr>
              <a:spLocks noChangeShapeType="1"/>
            </p:cNvSpPr>
            <p:nvPr/>
          </p:nvSpPr>
          <p:spPr bwMode="auto">
            <a:xfrm flipH="1" flipV="1">
              <a:off x="5220940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8"/>
            <p:cNvSpPr>
              <a:spLocks noChangeShapeType="1"/>
            </p:cNvSpPr>
            <p:nvPr/>
          </p:nvSpPr>
          <p:spPr bwMode="auto">
            <a:xfrm flipV="1">
              <a:off x="5435252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9"/>
            <p:cNvSpPr>
              <a:spLocks noChangeShapeType="1"/>
            </p:cNvSpPr>
            <p:nvPr/>
          </p:nvSpPr>
          <p:spPr bwMode="auto">
            <a:xfrm flipV="1">
              <a:off x="5220940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0"/>
            <p:cNvSpPr>
              <a:spLocks noChangeShapeType="1"/>
            </p:cNvSpPr>
            <p:nvPr/>
          </p:nvSpPr>
          <p:spPr bwMode="auto">
            <a:xfrm flipV="1">
              <a:off x="5436840" y="32195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71"/>
            <p:cNvSpPr>
              <a:spLocks noChangeShapeType="1"/>
            </p:cNvSpPr>
            <p:nvPr/>
          </p:nvSpPr>
          <p:spPr bwMode="auto">
            <a:xfrm flipH="1" flipV="1">
              <a:off x="5652740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72"/>
            <p:cNvSpPr>
              <a:spLocks noChangeShapeType="1"/>
            </p:cNvSpPr>
            <p:nvPr/>
          </p:nvSpPr>
          <p:spPr bwMode="auto">
            <a:xfrm flipV="1">
              <a:off x="5867052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73"/>
            <p:cNvSpPr>
              <a:spLocks noChangeShapeType="1"/>
            </p:cNvSpPr>
            <p:nvPr/>
          </p:nvSpPr>
          <p:spPr bwMode="auto">
            <a:xfrm flipV="1">
              <a:off x="5652740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74"/>
            <p:cNvSpPr>
              <a:spLocks noChangeShapeType="1"/>
            </p:cNvSpPr>
            <p:nvPr/>
          </p:nvSpPr>
          <p:spPr bwMode="auto">
            <a:xfrm flipV="1">
              <a:off x="5867052" y="321952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5"/>
            <p:cNvSpPr>
              <a:spLocks noChangeShapeType="1"/>
            </p:cNvSpPr>
            <p:nvPr/>
          </p:nvSpPr>
          <p:spPr bwMode="auto">
            <a:xfrm flipH="1" flipV="1">
              <a:off x="6086127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6"/>
            <p:cNvSpPr>
              <a:spLocks noChangeShapeType="1"/>
            </p:cNvSpPr>
            <p:nvPr/>
          </p:nvSpPr>
          <p:spPr bwMode="auto">
            <a:xfrm flipV="1">
              <a:off x="6300440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7"/>
            <p:cNvSpPr>
              <a:spLocks noChangeShapeType="1"/>
            </p:cNvSpPr>
            <p:nvPr/>
          </p:nvSpPr>
          <p:spPr bwMode="auto">
            <a:xfrm flipV="1">
              <a:off x="6086127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8"/>
            <p:cNvSpPr>
              <a:spLocks noChangeShapeType="1"/>
            </p:cNvSpPr>
            <p:nvPr/>
          </p:nvSpPr>
          <p:spPr bwMode="auto">
            <a:xfrm flipV="1">
              <a:off x="6302027" y="32195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79"/>
            <p:cNvSpPr>
              <a:spLocks noChangeShapeType="1"/>
            </p:cNvSpPr>
            <p:nvPr/>
          </p:nvSpPr>
          <p:spPr bwMode="auto">
            <a:xfrm flipH="1" flipV="1">
              <a:off x="6517927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1"/>
            <p:cNvSpPr>
              <a:spLocks noChangeShapeType="1"/>
            </p:cNvSpPr>
            <p:nvPr/>
          </p:nvSpPr>
          <p:spPr bwMode="auto">
            <a:xfrm flipV="1">
              <a:off x="7814071" y="3003626"/>
              <a:ext cx="286321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55"/>
            <p:cNvSpPr>
              <a:spLocks noChangeShapeType="1"/>
            </p:cNvSpPr>
            <p:nvPr/>
          </p:nvSpPr>
          <p:spPr bwMode="auto">
            <a:xfrm flipV="1">
              <a:off x="7811616" y="1412652"/>
              <a:ext cx="288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56"/>
            <p:cNvSpPr>
              <a:spLocks noChangeShapeType="1"/>
            </p:cNvSpPr>
            <p:nvPr/>
          </p:nvSpPr>
          <p:spPr bwMode="auto">
            <a:xfrm flipH="1" flipV="1">
              <a:off x="7811616" y="119675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57"/>
            <p:cNvSpPr>
              <a:spLocks noChangeShapeType="1"/>
            </p:cNvSpPr>
            <p:nvPr/>
          </p:nvSpPr>
          <p:spPr bwMode="auto">
            <a:xfrm>
              <a:off x="6516960" y="119675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0"/>
            <p:cNvSpPr>
              <a:spLocks noChangeShapeType="1"/>
            </p:cNvSpPr>
            <p:nvPr/>
          </p:nvSpPr>
          <p:spPr bwMode="auto">
            <a:xfrm>
              <a:off x="7811616" y="1484238"/>
              <a:ext cx="288776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99"/>
            <p:cNvSpPr>
              <a:spLocks noChangeShapeType="1"/>
            </p:cNvSpPr>
            <p:nvPr/>
          </p:nvSpPr>
          <p:spPr bwMode="auto">
            <a:xfrm flipH="1" flipV="1">
              <a:off x="7810772" y="148490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36"/>
            <p:cNvSpPr>
              <a:spLocks noChangeShapeType="1"/>
            </p:cNvSpPr>
            <p:nvPr/>
          </p:nvSpPr>
          <p:spPr bwMode="auto">
            <a:xfrm>
              <a:off x="6946428" y="2348756"/>
              <a:ext cx="870496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38"/>
            <p:cNvSpPr>
              <a:spLocks noChangeShapeType="1"/>
            </p:cNvSpPr>
            <p:nvPr/>
          </p:nvSpPr>
          <p:spPr bwMode="auto">
            <a:xfrm flipV="1">
              <a:off x="6946428" y="213285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39"/>
            <p:cNvSpPr>
              <a:spLocks noChangeShapeType="1"/>
            </p:cNvSpPr>
            <p:nvPr/>
          </p:nvSpPr>
          <p:spPr bwMode="auto">
            <a:xfrm>
              <a:off x="6516216" y="213285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43"/>
            <p:cNvSpPr>
              <a:spLocks noChangeShapeType="1"/>
            </p:cNvSpPr>
            <p:nvPr/>
          </p:nvSpPr>
          <p:spPr bwMode="auto">
            <a:xfrm flipV="1">
              <a:off x="7378228" y="2636093"/>
              <a:ext cx="722164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44"/>
            <p:cNvSpPr>
              <a:spLocks noChangeShapeType="1"/>
            </p:cNvSpPr>
            <p:nvPr/>
          </p:nvSpPr>
          <p:spPr bwMode="auto">
            <a:xfrm flipH="1" flipV="1">
              <a:off x="6946428" y="242178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5"/>
            <p:cNvSpPr>
              <a:spLocks noChangeShapeType="1"/>
            </p:cNvSpPr>
            <p:nvPr/>
          </p:nvSpPr>
          <p:spPr bwMode="auto">
            <a:xfrm flipV="1">
              <a:off x="7378228" y="242178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46"/>
            <p:cNvSpPr>
              <a:spLocks noChangeShapeType="1"/>
            </p:cNvSpPr>
            <p:nvPr/>
          </p:nvSpPr>
          <p:spPr bwMode="auto">
            <a:xfrm flipV="1">
              <a:off x="6946428" y="2420193"/>
              <a:ext cx="43180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48"/>
            <p:cNvSpPr>
              <a:spLocks noChangeShapeType="1"/>
            </p:cNvSpPr>
            <p:nvPr/>
          </p:nvSpPr>
          <p:spPr bwMode="auto">
            <a:xfrm flipH="1" flipV="1">
              <a:off x="7378228" y="270911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49"/>
            <p:cNvSpPr>
              <a:spLocks noChangeShapeType="1"/>
            </p:cNvSpPr>
            <p:nvPr/>
          </p:nvSpPr>
          <p:spPr bwMode="auto">
            <a:xfrm>
              <a:off x="7378228" y="270911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83"/>
            <p:cNvSpPr>
              <a:spLocks noChangeShapeType="1"/>
            </p:cNvSpPr>
            <p:nvPr/>
          </p:nvSpPr>
          <p:spPr bwMode="auto">
            <a:xfrm flipV="1">
              <a:off x="7812360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6"/>
            <p:cNvSpPr>
              <a:spLocks noChangeShapeType="1"/>
            </p:cNvSpPr>
            <p:nvPr/>
          </p:nvSpPr>
          <p:spPr bwMode="auto">
            <a:xfrm>
              <a:off x="7810028" y="2925018"/>
              <a:ext cx="290364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27"/>
            <p:cNvSpPr>
              <a:spLocks noChangeShapeType="1"/>
            </p:cNvSpPr>
            <p:nvPr/>
          </p:nvSpPr>
          <p:spPr bwMode="auto">
            <a:xfrm>
              <a:off x="7812360" y="1124744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42"/>
            <p:cNvSpPr>
              <a:spLocks noChangeShapeType="1"/>
            </p:cNvSpPr>
            <p:nvPr/>
          </p:nvSpPr>
          <p:spPr bwMode="auto">
            <a:xfrm flipH="1" flipV="1">
              <a:off x="7815336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39"/>
            <p:cNvSpPr>
              <a:spLocks noChangeShapeType="1"/>
            </p:cNvSpPr>
            <p:nvPr/>
          </p:nvSpPr>
          <p:spPr bwMode="auto">
            <a:xfrm>
              <a:off x="7814195" y="2132856"/>
              <a:ext cx="286197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68"/>
            <p:cNvSpPr>
              <a:spLocks noChangeShapeType="1"/>
            </p:cNvSpPr>
            <p:nvPr/>
          </p:nvSpPr>
          <p:spPr bwMode="auto">
            <a:xfrm flipV="1">
              <a:off x="6731396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69"/>
            <p:cNvSpPr>
              <a:spLocks noChangeShapeType="1"/>
            </p:cNvSpPr>
            <p:nvPr/>
          </p:nvSpPr>
          <p:spPr bwMode="auto">
            <a:xfrm flipV="1">
              <a:off x="6517084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70"/>
            <p:cNvSpPr>
              <a:spLocks noChangeShapeType="1"/>
            </p:cNvSpPr>
            <p:nvPr/>
          </p:nvSpPr>
          <p:spPr bwMode="auto">
            <a:xfrm flipV="1">
              <a:off x="6732984" y="32128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71"/>
            <p:cNvSpPr>
              <a:spLocks noChangeShapeType="1"/>
            </p:cNvSpPr>
            <p:nvPr/>
          </p:nvSpPr>
          <p:spPr bwMode="auto">
            <a:xfrm flipH="1" flipV="1">
              <a:off x="6948884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72"/>
            <p:cNvSpPr>
              <a:spLocks noChangeShapeType="1"/>
            </p:cNvSpPr>
            <p:nvPr/>
          </p:nvSpPr>
          <p:spPr bwMode="auto">
            <a:xfrm flipV="1">
              <a:off x="7163196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73"/>
            <p:cNvSpPr>
              <a:spLocks noChangeShapeType="1"/>
            </p:cNvSpPr>
            <p:nvPr/>
          </p:nvSpPr>
          <p:spPr bwMode="auto">
            <a:xfrm flipV="1">
              <a:off x="6948884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74"/>
            <p:cNvSpPr>
              <a:spLocks noChangeShapeType="1"/>
            </p:cNvSpPr>
            <p:nvPr/>
          </p:nvSpPr>
          <p:spPr bwMode="auto">
            <a:xfrm flipV="1">
              <a:off x="7163196" y="3212852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75"/>
            <p:cNvSpPr>
              <a:spLocks noChangeShapeType="1"/>
            </p:cNvSpPr>
            <p:nvPr/>
          </p:nvSpPr>
          <p:spPr bwMode="auto">
            <a:xfrm flipH="1" flipV="1">
              <a:off x="7382271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76"/>
            <p:cNvSpPr>
              <a:spLocks noChangeShapeType="1"/>
            </p:cNvSpPr>
            <p:nvPr/>
          </p:nvSpPr>
          <p:spPr bwMode="auto">
            <a:xfrm flipV="1">
              <a:off x="7596584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77"/>
            <p:cNvSpPr>
              <a:spLocks noChangeShapeType="1"/>
            </p:cNvSpPr>
            <p:nvPr/>
          </p:nvSpPr>
          <p:spPr bwMode="auto">
            <a:xfrm flipV="1">
              <a:off x="7382271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78"/>
            <p:cNvSpPr>
              <a:spLocks noChangeShapeType="1"/>
            </p:cNvSpPr>
            <p:nvPr/>
          </p:nvSpPr>
          <p:spPr bwMode="auto">
            <a:xfrm flipV="1">
              <a:off x="7598171" y="32128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79"/>
            <p:cNvSpPr>
              <a:spLocks noChangeShapeType="1"/>
            </p:cNvSpPr>
            <p:nvPr/>
          </p:nvSpPr>
          <p:spPr bwMode="auto">
            <a:xfrm flipH="1" flipV="1">
              <a:off x="7814071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0"/>
            <p:cNvSpPr>
              <a:spLocks noChangeShapeType="1"/>
            </p:cNvSpPr>
            <p:nvPr/>
          </p:nvSpPr>
          <p:spPr bwMode="auto">
            <a:xfrm flipH="1">
              <a:off x="6516216" y="1051942"/>
              <a:ext cx="1367111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" name="Text Box 179"/>
          <p:cNvSpPr txBox="1">
            <a:spLocks noChangeArrowheads="1"/>
          </p:cNvSpPr>
          <p:nvPr/>
        </p:nvSpPr>
        <p:spPr bwMode="auto">
          <a:xfrm>
            <a:off x="179387" y="404664"/>
            <a:ext cx="87852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按序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所需的</a:t>
            </a:r>
            <a:r>
              <a:rPr lang="zh-CN" altLang="en-US" b="1" dirty="0" smtClean="0">
                <a:latin typeface="宋体" pitchFamily="2" charset="-122"/>
              </a:rPr>
              <a:t>操作控制信号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类似于</a:t>
            </a:r>
            <a:r>
              <a:rPr lang="zh-CN" altLang="en-US" sz="1800" b="1" dirty="0" smtClean="0">
                <a:latin typeface="+mn-ea"/>
              </a:rPr>
              <a:t>课表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34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435442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部件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互连 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互连类型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总线方式</a:t>
            </a:r>
            <a:r>
              <a:rPr lang="zh-CN" altLang="en-US" b="1" dirty="0" smtClean="0">
                <a:latin typeface="宋体" pitchFamily="2" charset="-122"/>
              </a:rPr>
              <a:t>、分散方式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又称专用方式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点点方式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3756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*总线定义：</a:t>
            </a:r>
            <a:r>
              <a:rPr lang="zh-CN" altLang="en-US" b="1" dirty="0" smtClean="0">
                <a:latin typeface="宋体" pitchFamily="2" charset="-122"/>
              </a:rPr>
              <a:t>指用于</a:t>
            </a:r>
            <a:r>
              <a:rPr lang="zh-CN" altLang="en-US" b="1" u="sng" dirty="0">
                <a:latin typeface="宋体" pitchFamily="2" charset="-122"/>
              </a:rPr>
              <a:t>信息</a:t>
            </a:r>
            <a:r>
              <a:rPr lang="zh-CN" altLang="en-US" b="1" u="sng" dirty="0" smtClean="0">
                <a:latin typeface="宋体" pitchFamily="2" charset="-122"/>
              </a:rPr>
              <a:t>传输</a:t>
            </a:r>
            <a:r>
              <a:rPr lang="zh-CN" altLang="en-US" b="1" dirty="0">
                <a:latin typeface="宋体" pitchFamily="2" charset="-122"/>
              </a:rPr>
              <a:t>的一组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*互连特点：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95612" y="2298938"/>
            <a:ext cx="68408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可扩展性好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不改变线路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、分时传输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同时仅</a:t>
            </a:r>
            <a:r>
              <a:rPr lang="en-US" altLang="zh-CN" sz="1800" b="1" u="sng" dirty="0" smtClean="0">
                <a:latin typeface="宋体" pitchFamily="2" charset="-122"/>
              </a:rPr>
              <a:t>1</a:t>
            </a:r>
            <a:r>
              <a:rPr lang="zh-CN" altLang="en-US" sz="1800" b="1" u="sng" dirty="0" smtClean="0">
                <a:latin typeface="宋体" pitchFamily="2" charset="-122"/>
              </a:rPr>
              <a:t>个设备</a:t>
            </a:r>
            <a:r>
              <a:rPr lang="zh-CN" altLang="en-US" sz="1800" b="1" dirty="0" smtClean="0">
                <a:latin typeface="宋体" pitchFamily="2" charset="-122"/>
              </a:rPr>
              <a:t>发送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780928"/>
            <a:ext cx="8785225" cy="260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*总线互连的硬件结构：</a:t>
            </a:r>
            <a:r>
              <a:rPr lang="zh-CN" altLang="en-US" b="1" dirty="0" smtClean="0">
                <a:latin typeface="宋体" pitchFamily="2" charset="-122"/>
              </a:rPr>
              <a:t>设备通过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连接到总线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latin typeface="+mn-ea"/>
              </a:rPr>
              <a:t>                                             └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</a:rPr>
              <a:t>协调</a:t>
            </a:r>
            <a:r>
              <a:rPr lang="zh-CN" altLang="en-US" sz="1800" b="1" dirty="0" smtClean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电平</a:t>
            </a:r>
            <a:r>
              <a:rPr lang="en-US" altLang="zh-CN" sz="1800" b="1" dirty="0" smtClean="0">
                <a:latin typeface="+mn-ea"/>
              </a:rPr>
              <a:t>/</a:t>
            </a:r>
            <a:r>
              <a:rPr lang="zh-CN" altLang="en-US" sz="1800" b="1" dirty="0" smtClean="0">
                <a:latin typeface="+mn-ea"/>
              </a:rPr>
              <a:t>格式</a:t>
            </a:r>
            <a:r>
              <a:rPr lang="zh-CN" altLang="en-US" sz="1800" b="1" dirty="0" smtClean="0"/>
              <a:t>等</a:t>
            </a:r>
            <a:r>
              <a:rPr lang="zh-CN" altLang="en-US" sz="1800" b="1" dirty="0">
                <a:solidFill>
                  <a:srgbClr val="0070C0"/>
                </a:solidFill>
              </a:rPr>
              <a:t>差异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总线设备类型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基于操作中的角色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总线操作类型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467290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控制线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状态线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696744" y="3566568"/>
            <a:ext cx="2339752" cy="198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主设备、从设备</a:t>
            </a:r>
            <a:endParaRPr lang="en-US" altLang="zh-CN" b="1" dirty="0" smtClean="0">
              <a:latin typeface="宋体" pitchFamily="2" charset="-122"/>
            </a:endParaRPr>
          </a:p>
          <a:p>
            <a:pPr marL="990600" indent="-990600">
              <a:lnSpc>
                <a:spcPct val="9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 (</a:t>
            </a:r>
            <a:r>
              <a:rPr lang="zh-CN" altLang="en-US" sz="1600" b="1" dirty="0" smtClean="0">
                <a:latin typeface="宋体" pitchFamily="2" charset="-122"/>
              </a:rPr>
              <a:t>发起者</a:t>
            </a:r>
            <a:r>
              <a:rPr lang="en-US" altLang="zh-CN" sz="1600" b="1" dirty="0" smtClean="0">
                <a:latin typeface="宋体" pitchFamily="2" charset="-122"/>
              </a:rPr>
              <a:t>)   (</a:t>
            </a:r>
            <a:r>
              <a:rPr lang="zh-CN" altLang="en-US" sz="1600" b="1" dirty="0" smtClean="0">
                <a:latin typeface="宋体" pitchFamily="2" charset="-122"/>
              </a:rPr>
              <a:t>响应者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marL="990600" indent="-990600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 smtClean="0">
                <a:latin typeface="宋体" pitchFamily="2" charset="-122"/>
              </a:rPr>
              <a:t>读、写</a:t>
            </a:r>
            <a:endParaRPr lang="en-US" altLang="zh-CN" b="1" dirty="0" smtClean="0">
              <a:latin typeface="宋体" pitchFamily="2" charset="-122"/>
            </a:endParaRPr>
          </a:p>
          <a:p>
            <a:pPr marL="990600" indent="-990600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基于主设备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4932041" y="4397042"/>
            <a:ext cx="374441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①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</a:rPr>
              <a:t>如何区分不同从设备？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9512" y="3408441"/>
            <a:ext cx="4320480" cy="1892767"/>
            <a:chOff x="285388" y="3446582"/>
            <a:chExt cx="4320480" cy="1892767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115616" y="4294037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131840" y="3500289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323528" y="4438004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3779540" y="386223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698006" y="472492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1951757" y="4150667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131840" y="4006453"/>
              <a:ext cx="1296988" cy="2901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3779540" y="4294038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395536" y="3500289"/>
              <a:ext cx="1492299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323528" y="4582070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25116" y="5013870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827584" y="486940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827584" y="4438005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1403648" y="4583658"/>
              <a:ext cx="1298575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1405236" y="5015458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0517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050987" y="4438004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203848" y="4582070"/>
              <a:ext cx="13557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3347864" y="5015458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38519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3851920" y="4439592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396553" y="4006702"/>
              <a:ext cx="1483196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总线接口单元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115616" y="386199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44734" y="3446582"/>
              <a:ext cx="158417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102167" y="3446582"/>
              <a:ext cx="136899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165708" y="4547261"/>
              <a:ext cx="1440160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365508" y="4547260"/>
              <a:ext cx="136815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5388" y="4547260"/>
              <a:ext cx="100811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169875" y="6021288"/>
            <a:ext cx="6696745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②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</a:rPr>
              <a:t>设置</a:t>
            </a:r>
            <a:r>
              <a:rPr lang="zh-CN" altLang="en-US" sz="2000" b="1" dirty="0">
                <a:latin typeface="宋体" pitchFamily="2" charset="-122"/>
              </a:rPr>
              <a:t>状态</a:t>
            </a:r>
            <a:r>
              <a:rPr lang="zh-CN" altLang="en-US" sz="2000" b="1" dirty="0" smtClean="0">
                <a:latin typeface="宋体" pitchFamily="2" charset="-122"/>
              </a:rPr>
              <a:t>线有什么好处？   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rgbClr val="990099"/>
                </a:solidFill>
                <a:latin typeface="宋体" pitchFamily="2" charset="-122"/>
              </a:rPr>
              <a:t>类比：</a:t>
            </a:r>
            <a:r>
              <a:rPr lang="zh-CN" altLang="en-US" sz="1600" b="1" dirty="0" smtClean="0">
                <a:latin typeface="宋体" pitchFamily="2" charset="-122"/>
              </a:rPr>
              <a:t>说</a:t>
            </a:r>
            <a:r>
              <a:rPr lang="en-US" altLang="zh-CN" sz="1600" b="1" dirty="0" smtClean="0">
                <a:latin typeface="宋体" pitchFamily="2" charset="-122"/>
              </a:rPr>
              <a:t>bye</a:t>
            </a:r>
            <a:r>
              <a:rPr lang="zh-CN" altLang="en-US" sz="1600" b="1" dirty="0" smtClean="0">
                <a:latin typeface="宋体" pitchFamily="2" charset="-122"/>
              </a:rPr>
              <a:t>后挂电话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4" grpId="0"/>
      <p:bldP spid="60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*传输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      ⑵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9912" y="764704"/>
            <a:ext cx="5256584" cy="141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主</a:t>
            </a:r>
            <a:r>
              <a:rPr lang="zh-CN" altLang="en-US" b="1" u="sng" dirty="0">
                <a:latin typeface="宋体" pitchFamily="2" charset="-122"/>
              </a:rPr>
              <a:t>设备</a:t>
            </a:r>
            <a:r>
              <a:rPr lang="zh-CN" altLang="en-US" b="1" dirty="0" smtClean="0">
                <a:latin typeface="宋体" pitchFamily="2" charset="-122"/>
              </a:rPr>
              <a:t>发送地址、</a:t>
            </a:r>
            <a:r>
              <a:rPr lang="zh-CN" altLang="en-US" b="1" dirty="0">
                <a:latin typeface="宋体" pitchFamily="2" charset="-122"/>
              </a:rPr>
              <a:t>命令</a:t>
            </a:r>
            <a:r>
              <a:rPr lang="zh-CN" altLang="en-US" b="1" dirty="0" smtClean="0">
                <a:latin typeface="宋体" pitchFamily="2" charset="-122"/>
              </a:rPr>
              <a:t>，   </a:t>
            </a:r>
            <a:r>
              <a:rPr lang="zh-CN" altLang="en-US" sz="1600" b="1" dirty="0" smtClean="0">
                <a:latin typeface="宋体" pitchFamily="2" charset="-122"/>
              </a:rPr>
              <a:t>←命令～开始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从设备</a:t>
            </a:r>
            <a:r>
              <a:rPr lang="zh-CN" altLang="en-US" b="1" dirty="0" smtClean="0">
                <a:latin typeface="宋体" pitchFamily="2" charset="-122"/>
              </a:rPr>
              <a:t>判断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、响应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一个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双方</a:t>
            </a:r>
            <a:r>
              <a:rPr lang="zh-CN" altLang="en-US" b="1" dirty="0" smtClean="0">
                <a:latin typeface="宋体" pitchFamily="2" charset="-122"/>
              </a:rPr>
              <a:t>按命令要求交换数据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sz="1600" b="1" dirty="0" smtClean="0">
                <a:latin typeface="宋体" pitchFamily="2" charset="-122"/>
              </a:rPr>
              <a:t>←状态～结束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2289" y="2288665"/>
            <a:ext cx="3465735" cy="1716399"/>
            <a:chOff x="673522" y="3143236"/>
            <a:chExt cx="3465735" cy="1716399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81785"/>
              <a:ext cx="503361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ABus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DBus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CBus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876962" y="2718445"/>
            <a:ext cx="615613" cy="1162362"/>
            <a:chOff x="2227501" y="3573016"/>
            <a:chExt cx="615613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2720033"/>
            <a:ext cx="698599" cy="1150109"/>
            <a:chOff x="560140" y="3574604"/>
            <a:chExt cx="698599" cy="1150109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286397"/>
            <a:ext cx="3538442" cy="1716399"/>
            <a:chOff x="4561950" y="3140968"/>
            <a:chExt cx="3538442" cy="1716399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79517"/>
              <a:ext cx="575369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ABus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DBus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CBus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27986" y="2718445"/>
            <a:ext cx="1008310" cy="1006786"/>
            <a:chOff x="1618779" y="3573016"/>
            <a:chExt cx="1008310" cy="1006786"/>
          </a:xfrm>
        </p:grpSpPr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2720033"/>
            <a:ext cx="698599" cy="1150109"/>
            <a:chOff x="560140" y="3574604"/>
            <a:chExt cx="698599" cy="1150109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55578" y="2718445"/>
            <a:ext cx="1297037" cy="1162363"/>
            <a:chOff x="2555578" y="3212976"/>
            <a:chExt cx="1297037" cy="1162363"/>
          </a:xfrm>
        </p:grpSpPr>
        <p:sp>
          <p:nvSpPr>
            <p:cNvPr id="216" name="Line 613"/>
            <p:cNvSpPr>
              <a:spLocks noChangeShapeType="1"/>
            </p:cNvSpPr>
            <p:nvPr/>
          </p:nvSpPr>
          <p:spPr bwMode="auto">
            <a:xfrm flipV="1">
              <a:off x="2555578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614"/>
            <p:cNvSpPr>
              <a:spLocks noChangeShapeType="1"/>
            </p:cNvSpPr>
            <p:nvPr/>
          </p:nvSpPr>
          <p:spPr bwMode="auto">
            <a:xfrm flipV="1">
              <a:off x="2771602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620"/>
            <p:cNvSpPr>
              <a:spLocks noChangeShapeType="1"/>
            </p:cNvSpPr>
            <p:nvPr/>
          </p:nvSpPr>
          <p:spPr bwMode="auto">
            <a:xfrm flipV="1">
              <a:off x="3635699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621"/>
            <p:cNvSpPr>
              <a:spLocks noChangeShapeType="1"/>
            </p:cNvSpPr>
            <p:nvPr/>
          </p:nvSpPr>
          <p:spPr bwMode="auto">
            <a:xfrm flipV="1">
              <a:off x="3852615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88224" y="2718445"/>
            <a:ext cx="1296144" cy="1162363"/>
            <a:chOff x="6588224" y="3212976"/>
            <a:chExt cx="1296144" cy="1162363"/>
          </a:xfrm>
        </p:grpSpPr>
        <p:sp>
          <p:nvSpPr>
            <p:cNvPr id="220" name="Line 613"/>
            <p:cNvSpPr>
              <a:spLocks noChangeShapeType="1"/>
            </p:cNvSpPr>
            <p:nvPr/>
          </p:nvSpPr>
          <p:spPr bwMode="auto">
            <a:xfrm flipV="1">
              <a:off x="6588224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4"/>
            <p:cNvSpPr>
              <a:spLocks noChangeShapeType="1"/>
            </p:cNvSpPr>
            <p:nvPr/>
          </p:nvSpPr>
          <p:spPr bwMode="auto">
            <a:xfrm flipV="1">
              <a:off x="6804248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0"/>
            <p:cNvSpPr>
              <a:spLocks noChangeShapeType="1"/>
            </p:cNvSpPr>
            <p:nvPr/>
          </p:nvSpPr>
          <p:spPr bwMode="auto">
            <a:xfrm flipV="1">
              <a:off x="7668344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21"/>
            <p:cNvSpPr>
              <a:spLocks noChangeShapeType="1"/>
            </p:cNvSpPr>
            <p:nvPr/>
          </p:nvSpPr>
          <p:spPr bwMode="auto">
            <a:xfrm flipV="1">
              <a:off x="7884368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" name="Text Box 91"/>
          <p:cNvSpPr txBox="1">
            <a:spLocks noChangeArrowheads="1"/>
          </p:cNvSpPr>
          <p:nvPr/>
        </p:nvSpPr>
        <p:spPr bwMode="auto">
          <a:xfrm>
            <a:off x="179388" y="3992156"/>
            <a:ext cx="88571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*传输协议示例：</a:t>
            </a:r>
            <a:r>
              <a:rPr lang="zh-CN" altLang="en-US" sz="2200" b="1" dirty="0">
                <a:latin typeface="宋体" pitchFamily="2" charset="-122"/>
              </a:rPr>
              <a:t>传输周期＝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zh-CN" altLang="en-US" sz="2200" b="1" dirty="0" smtClean="0">
                <a:latin typeface="宋体" pitchFamily="2" charset="-122"/>
              </a:rPr>
              <a:t>步骤，同步</a:t>
            </a:r>
            <a:r>
              <a:rPr lang="zh-CN" altLang="en-US" sz="2200" b="1" dirty="0">
                <a:latin typeface="宋体" pitchFamily="2" charset="-122"/>
              </a:rPr>
              <a:t>方式</a:t>
            </a:r>
            <a:r>
              <a:rPr lang="zh-CN" altLang="en-US" sz="2200" b="1" dirty="0" smtClean="0">
                <a:latin typeface="宋体" pitchFamily="2" charset="-122"/>
              </a:rPr>
              <a:t>定时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8" name="AutoShape 338"/>
          <p:cNvSpPr>
            <a:spLocks/>
          </p:cNvSpPr>
          <p:nvPr/>
        </p:nvSpPr>
        <p:spPr bwMode="auto">
          <a:xfrm>
            <a:off x="2843807" y="476672"/>
            <a:ext cx="5040561" cy="306616"/>
          </a:xfrm>
          <a:prstGeom prst="borderCallout2">
            <a:avLst>
              <a:gd name="adj1" fmla="val 49883"/>
              <a:gd name="adj2" fmla="val -53"/>
              <a:gd name="adj3" fmla="val 49853"/>
              <a:gd name="adj4" fmla="val -5258"/>
              <a:gd name="adj5" fmla="val 144007"/>
              <a:gd name="adj6" fmla="val -1755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horz" lIns="18000" tIns="10800" rIns="18000" bIns="10800" anchor="ctr" anchorCtr="1"/>
          <a:lstStyle/>
          <a:p>
            <a:pPr lvl="0" algn="ctr"/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类比：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</a:rPr>
              <a:t>教室内交互过程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王</a:t>
            </a:r>
            <a:r>
              <a:rPr lang="zh-CN" altLang="en-US" sz="1600" b="1" dirty="0">
                <a:solidFill>
                  <a:srgbClr val="000000"/>
                </a:solidFill>
                <a:latin typeface="宋体" pitchFamily="2" charset="-122"/>
              </a:rPr>
              <a:t>二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，把你的手机拿给我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zh-CN" altLang="en-US" sz="16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12866" y="2720032"/>
            <a:ext cx="255374" cy="1150108"/>
            <a:chOff x="2012866" y="2710507"/>
            <a:chExt cx="255374" cy="1150108"/>
          </a:xfrm>
        </p:grpSpPr>
        <p:sp>
          <p:nvSpPr>
            <p:cNvPr id="171" name="Line 601"/>
            <p:cNvSpPr>
              <a:spLocks noChangeShapeType="1"/>
            </p:cNvSpPr>
            <p:nvPr/>
          </p:nvSpPr>
          <p:spPr bwMode="auto">
            <a:xfrm flipV="1">
              <a:off x="2268240" y="2710507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02"/>
            <p:cNvSpPr>
              <a:spLocks noChangeShapeType="1"/>
            </p:cNvSpPr>
            <p:nvPr/>
          </p:nvSpPr>
          <p:spPr bwMode="auto">
            <a:xfrm flipV="1">
              <a:off x="2012866" y="2710507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7584" y="4507682"/>
            <a:ext cx="3610371" cy="2017662"/>
            <a:chOff x="827584" y="4437112"/>
            <a:chExt cx="3610371" cy="2017662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995614" y="4730799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2267422" y="4725144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 flipH="1">
              <a:off x="1978522" y="4729881"/>
              <a:ext cx="1587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>
              <a:off x="3133104" y="4729782"/>
              <a:ext cx="369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706863" y="4729782"/>
              <a:ext cx="230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555455" y="4729881"/>
              <a:ext cx="0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827584" y="4442742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835647" y="4948261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835647" y="5310212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851599" y="5310212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 flipV="1">
              <a:off x="1835375" y="5808436"/>
              <a:ext cx="433636" cy="500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>
              <a:off x="2421854" y="5517232"/>
              <a:ext cx="1287316" cy="73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4139630" y="4949848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>
              <a:off x="4285232" y="4729782"/>
              <a:ext cx="3559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707582" y="5524522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851797" y="5813445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980110" y="4805386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771478" y="4803799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3131519" y="5164161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835647" y="6171951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3203526" y="5165749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844972" y="5883917"/>
              <a:ext cx="288032" cy="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2269010" y="4437112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83564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979390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979391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2257328" y="4730798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843486" y="444028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555454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555455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4283646" y="443711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3418830" y="4437112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3130798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3130799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3418830" y="4730798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996481" y="4440286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706862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706863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843486" y="4727624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987031" y="4730797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4283645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267744" y="55246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41"/>
            <p:cNvSpPr txBox="1">
              <a:spLocks noChangeArrowheads="1"/>
            </p:cNvSpPr>
            <p:nvPr/>
          </p:nvSpPr>
          <p:spPr bwMode="auto">
            <a:xfrm>
              <a:off x="2123728" y="6165303"/>
              <a:ext cx="2159917" cy="28947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①        ②       ③       ④</a:t>
              </a:r>
              <a:endParaRPr lang="zh-CN" altLang="en-US" sz="1600" b="1" dirty="0"/>
            </a:p>
          </p:txBody>
        </p:sp>
      </p:grpSp>
      <p:sp>
        <p:nvSpPr>
          <p:cNvPr id="176" name="Text Box 4"/>
          <p:cNvSpPr txBox="1">
            <a:spLocks noChangeArrowheads="1"/>
          </p:cNvSpPr>
          <p:nvPr/>
        </p:nvSpPr>
        <p:spPr bwMode="auto">
          <a:xfrm>
            <a:off x="4716017" y="4509120"/>
            <a:ext cx="4176464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①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</a:rPr>
              <a:t>区分对主存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外设的操作，除地址不同外，还有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方法。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83" name="Text Box 4"/>
          <p:cNvSpPr txBox="1">
            <a:spLocks noChangeArrowheads="1"/>
          </p:cNvSpPr>
          <p:nvPr/>
        </p:nvSpPr>
        <p:spPr bwMode="auto">
          <a:xfrm>
            <a:off x="4716017" y="5517232"/>
            <a:ext cx="4176464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②：</a:t>
            </a:r>
            <a:r>
              <a:rPr lang="zh-CN" altLang="en-US" sz="2000" b="1" dirty="0" smtClean="0">
                <a:latin typeface="宋体" pitchFamily="2" charset="-122"/>
              </a:rPr>
              <a:t>协议包含步骤④的原因是</a:t>
            </a:r>
            <a:r>
              <a:rPr lang="zh-CN" altLang="en-US" sz="2000" b="1" u="sng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9" name="Text Box 608"/>
          <p:cNvSpPr txBox="1">
            <a:spLocks noChangeArrowheads="1"/>
          </p:cNvSpPr>
          <p:nvPr/>
        </p:nvSpPr>
        <p:spPr bwMode="auto">
          <a:xfrm>
            <a:off x="2482750" y="2277120"/>
            <a:ext cx="793106" cy="4318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972612" y="2718445"/>
            <a:ext cx="1191676" cy="1162362"/>
            <a:chOff x="5972612" y="2718445"/>
            <a:chExt cx="1191676" cy="1162362"/>
          </a:xfrm>
        </p:grpSpPr>
        <p:sp>
          <p:nvSpPr>
            <p:cNvPr id="130" name="Text Box 618"/>
            <p:cNvSpPr txBox="1">
              <a:spLocks noChangeArrowheads="1"/>
            </p:cNvSpPr>
            <p:nvPr/>
          </p:nvSpPr>
          <p:spPr bwMode="auto">
            <a:xfrm>
              <a:off x="6952581" y="2791902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131" name="Line 602"/>
            <p:cNvSpPr>
              <a:spLocks noChangeShapeType="1"/>
            </p:cNvSpPr>
            <p:nvPr/>
          </p:nvSpPr>
          <p:spPr bwMode="auto">
            <a:xfrm flipV="1">
              <a:off x="5972612" y="2720032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15"/>
            <p:cNvSpPr>
              <a:spLocks noChangeShapeType="1"/>
            </p:cNvSpPr>
            <p:nvPr/>
          </p:nvSpPr>
          <p:spPr bwMode="auto">
            <a:xfrm>
              <a:off x="6908914" y="2718445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6" grpId="0" animBg="1"/>
      <p:bldP spid="183" grpId="0" animBg="1"/>
      <p:bldP spid="1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293811"/>
            <a:ext cx="835659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掌握计算机的组成及工作原理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*建立计算机的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整机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概念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    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关联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软件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硬件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组成及工作原理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理解硬件组成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-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控制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*了解计算机组成的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新技术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拓展知识面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1800" u="sng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30245" y="3310969"/>
            <a:ext cx="8356597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培养设计与开发能力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*</a:t>
            </a:r>
            <a:r>
              <a:rPr lang="zh-CN" altLang="en-US" b="1" dirty="0" smtClean="0">
                <a:latin typeface="宋体" pitchFamily="2" charset="-122"/>
              </a:rPr>
              <a:t>能够进行计算机部件的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逻辑设计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分析解决问题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   *掌握计算机硬件的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开发流程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工程知识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*提高动手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实践能力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   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工具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使用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8952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课程目标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551689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本节课堂练习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多选题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sym typeface="Microsoft Yahei"/>
              </a:rPr>
              <a:t> (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1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sym typeface="Microsoft Yahei"/>
              </a:rPr>
              <a:t>)</a:t>
            </a:r>
            <a:endParaRPr lang="en-US" altLang="zh-CN" b="1" dirty="0" smtClean="0"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1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、程序执行前，需预先存放在存储器中，其原因包括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.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实现自动访问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提高执行速度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提高编程效率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2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、程序中指令需逐条执行，其原因包括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指令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可为转移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型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指令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转移型指令执行结果不确定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同时只能取一条指令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D.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同时只能译码一条指令</a:t>
            </a:r>
            <a:endParaRPr lang="zh-CN" altLang="en-US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3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下列选项中，不属于计算机主机的部件有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运算器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控制器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主存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D.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磁盘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4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CPU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执行访存指令时，发出的存储器地址为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主存地址        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主存地址或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地址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5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、程序执行过程中，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指令地址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用作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循环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变量，其存放部件是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A. IR        B. ID        C. PC        D. REGs</a:t>
            </a:r>
          </a:p>
        </p:txBody>
      </p:sp>
    </p:spTree>
    <p:extLst>
      <p:ext uri="{BB962C8B-B14F-4D97-AF65-F5344CB8AC3E}">
        <p14:creationId xmlns:p14="http://schemas.microsoft.com/office/powerpoint/2010/main" val="10897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543995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719138" indent="-7191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本节课堂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练习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多选题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sym typeface="Microsoft Yahei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sym typeface="Microsoft Yahei"/>
              </a:rPr>
              <a:t> (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2)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</a:t>
            </a:r>
            <a:endParaRPr lang="en-US" altLang="zh-CN" b="1" dirty="0"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6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、下列部件名称解释中，正确的有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A.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PC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指</a:t>
            </a:r>
            <a:r>
              <a:rPr lang="en-US" altLang="zh-CN" sz="2200" dirty="0" smtClean="0"/>
              <a:t>Program Counter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ID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指</a:t>
            </a:r>
            <a:r>
              <a:rPr lang="en-US" altLang="zh-CN" sz="2200" dirty="0" smtClean="0"/>
              <a:t>Instruction Decoder</a:t>
            </a: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C.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RAM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指随机访问存储器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D.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主设备指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CPU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和主存</a:t>
            </a:r>
            <a:endParaRPr lang="en-US" altLang="zh-CN" sz="2200" b="1" dirty="0" smtClean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  7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latin typeface="+mj-ea"/>
                <a:sym typeface="Microsoft Yahei"/>
              </a:rPr>
              <a:t>下列选项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中，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ALU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能实现的运算有</a:t>
            </a:r>
            <a:endParaRPr lang="en-US" altLang="zh-CN" sz="2200" b="1" dirty="0" smtClean="0">
              <a:solidFill>
                <a:srgbClr val="000000"/>
              </a:solidFill>
              <a:latin typeface="宋体" panose="02010600030101010101" pitchFamily="2" charset="-122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     A. </a:t>
            </a:r>
            <a:r>
              <a:rPr lang="zh-CN" altLang="en-US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定点加法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逻辑运算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C.</a:t>
            </a:r>
            <a:r>
              <a:rPr lang="zh-CN" altLang="en-US" sz="2200" b="1" dirty="0" smtClean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浮点减法</a:t>
            </a:r>
            <a:endParaRPr lang="en-US" altLang="zh-CN" sz="2200" b="1" dirty="0" smtClean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8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、计算机中，显卡属于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外设   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 I/O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接口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外设或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I/O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接口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9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下列总线传输协议中，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时延完全取决于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从设备的步骤是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A. 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①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②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C.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③</a:t>
            </a:r>
            <a:endParaRPr lang="zh-CN" altLang="en-US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99792" y="4581128"/>
            <a:ext cx="3610371" cy="2017662"/>
            <a:chOff x="827584" y="4437112"/>
            <a:chExt cx="3610371" cy="2017662"/>
          </a:xfrm>
        </p:grpSpPr>
        <p:sp>
          <p:nvSpPr>
            <p:cNvPr id="5" name="Line 226"/>
            <p:cNvSpPr>
              <a:spLocks noChangeShapeType="1"/>
            </p:cNvSpPr>
            <p:nvPr/>
          </p:nvSpPr>
          <p:spPr bwMode="auto">
            <a:xfrm>
              <a:off x="3995614" y="4730799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27"/>
            <p:cNvSpPr>
              <a:spLocks noChangeShapeType="1"/>
            </p:cNvSpPr>
            <p:nvPr/>
          </p:nvSpPr>
          <p:spPr bwMode="auto">
            <a:xfrm>
              <a:off x="2267422" y="4725144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30"/>
            <p:cNvSpPr>
              <a:spLocks noChangeShapeType="1"/>
            </p:cNvSpPr>
            <p:nvPr/>
          </p:nvSpPr>
          <p:spPr bwMode="auto">
            <a:xfrm flipH="1">
              <a:off x="1978522" y="4729881"/>
              <a:ext cx="1587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31"/>
            <p:cNvSpPr>
              <a:spLocks noChangeShapeType="1"/>
            </p:cNvSpPr>
            <p:nvPr/>
          </p:nvSpPr>
          <p:spPr bwMode="auto">
            <a:xfrm>
              <a:off x="3133104" y="4729782"/>
              <a:ext cx="369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32"/>
            <p:cNvSpPr>
              <a:spLocks noChangeShapeType="1"/>
            </p:cNvSpPr>
            <p:nvPr/>
          </p:nvSpPr>
          <p:spPr bwMode="auto">
            <a:xfrm flipH="1">
              <a:off x="3706863" y="4729782"/>
              <a:ext cx="230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33"/>
            <p:cNvSpPr>
              <a:spLocks noChangeShapeType="1"/>
            </p:cNvSpPr>
            <p:nvPr/>
          </p:nvSpPr>
          <p:spPr bwMode="auto">
            <a:xfrm>
              <a:off x="2555455" y="4729881"/>
              <a:ext cx="0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35"/>
            <p:cNvSpPr txBox="1">
              <a:spLocks noChangeArrowheads="1"/>
            </p:cNvSpPr>
            <p:nvPr/>
          </p:nvSpPr>
          <p:spPr bwMode="auto">
            <a:xfrm>
              <a:off x="827584" y="4442742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Line 236"/>
            <p:cNvSpPr>
              <a:spLocks noChangeShapeType="1"/>
            </p:cNvSpPr>
            <p:nvPr/>
          </p:nvSpPr>
          <p:spPr bwMode="auto">
            <a:xfrm>
              <a:off x="1835647" y="4948261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7"/>
            <p:cNvSpPr>
              <a:spLocks noChangeShapeType="1"/>
            </p:cNvSpPr>
            <p:nvPr/>
          </p:nvSpPr>
          <p:spPr bwMode="auto">
            <a:xfrm flipV="1">
              <a:off x="1835647" y="5310212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V="1">
              <a:off x="3851599" y="5310212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3"/>
            <p:cNvSpPr>
              <a:spLocks noChangeShapeType="1"/>
            </p:cNvSpPr>
            <p:nvPr/>
          </p:nvSpPr>
          <p:spPr bwMode="auto">
            <a:xfrm>
              <a:off x="1835375" y="5813443"/>
              <a:ext cx="433636" cy="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4"/>
            <p:cNvSpPr>
              <a:spLocks noChangeShapeType="1"/>
            </p:cNvSpPr>
            <p:nvPr/>
          </p:nvSpPr>
          <p:spPr bwMode="auto">
            <a:xfrm>
              <a:off x="2406391" y="5524623"/>
              <a:ext cx="130277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5"/>
            <p:cNvSpPr>
              <a:spLocks noChangeShapeType="1"/>
            </p:cNvSpPr>
            <p:nvPr/>
          </p:nvSpPr>
          <p:spPr bwMode="auto">
            <a:xfrm flipV="1">
              <a:off x="4139630" y="4949848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7"/>
            <p:cNvSpPr>
              <a:spLocks noChangeShapeType="1"/>
            </p:cNvSpPr>
            <p:nvPr/>
          </p:nvSpPr>
          <p:spPr bwMode="auto">
            <a:xfrm>
              <a:off x="4285232" y="4729782"/>
              <a:ext cx="3559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62"/>
            <p:cNvSpPr>
              <a:spLocks noChangeShapeType="1"/>
            </p:cNvSpPr>
            <p:nvPr/>
          </p:nvSpPr>
          <p:spPr bwMode="auto">
            <a:xfrm flipH="1" flipV="1">
              <a:off x="3707582" y="5524522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3"/>
            <p:cNvSpPr>
              <a:spLocks noChangeShapeType="1"/>
            </p:cNvSpPr>
            <p:nvPr/>
          </p:nvSpPr>
          <p:spPr bwMode="auto">
            <a:xfrm>
              <a:off x="3851797" y="5813445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99"/>
            <p:cNvSpPr>
              <a:spLocks noChangeArrowheads="1"/>
            </p:cNvSpPr>
            <p:nvPr/>
          </p:nvSpPr>
          <p:spPr bwMode="auto">
            <a:xfrm>
              <a:off x="1980110" y="4805386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300"/>
            <p:cNvSpPr txBox="1">
              <a:spLocks noChangeArrowheads="1"/>
            </p:cNvSpPr>
            <p:nvPr/>
          </p:nvSpPr>
          <p:spPr bwMode="auto">
            <a:xfrm>
              <a:off x="2771478" y="4803799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23" name="AutoShape 301"/>
            <p:cNvSpPr>
              <a:spLocks noChangeArrowheads="1"/>
            </p:cNvSpPr>
            <p:nvPr/>
          </p:nvSpPr>
          <p:spPr bwMode="auto">
            <a:xfrm>
              <a:off x="3131519" y="5164161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02"/>
            <p:cNvSpPr>
              <a:spLocks noChangeShapeType="1"/>
            </p:cNvSpPr>
            <p:nvPr/>
          </p:nvSpPr>
          <p:spPr bwMode="auto">
            <a:xfrm>
              <a:off x="1835647" y="6171951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04"/>
            <p:cNvSpPr txBox="1">
              <a:spLocks noChangeArrowheads="1"/>
            </p:cNvSpPr>
            <p:nvPr/>
          </p:nvSpPr>
          <p:spPr bwMode="auto">
            <a:xfrm>
              <a:off x="3203526" y="5165749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26" name="Line 243"/>
            <p:cNvSpPr>
              <a:spLocks noChangeShapeType="1"/>
            </p:cNvSpPr>
            <p:nvPr/>
          </p:nvSpPr>
          <p:spPr bwMode="auto">
            <a:xfrm>
              <a:off x="1844972" y="5883917"/>
              <a:ext cx="288032" cy="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4"/>
            <p:cNvSpPr>
              <a:spLocks noChangeShapeType="1"/>
            </p:cNvSpPr>
            <p:nvPr/>
          </p:nvSpPr>
          <p:spPr bwMode="auto">
            <a:xfrm flipV="1">
              <a:off x="2269010" y="4437112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39"/>
            <p:cNvSpPr>
              <a:spLocks noChangeShapeType="1"/>
            </p:cNvSpPr>
            <p:nvPr/>
          </p:nvSpPr>
          <p:spPr bwMode="auto">
            <a:xfrm>
              <a:off x="183564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0"/>
            <p:cNvSpPr>
              <a:spLocks noChangeShapeType="1"/>
            </p:cNvSpPr>
            <p:nvPr/>
          </p:nvSpPr>
          <p:spPr bwMode="auto">
            <a:xfrm flipH="1" flipV="1">
              <a:off x="1979390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1"/>
            <p:cNvSpPr>
              <a:spLocks noChangeShapeType="1"/>
            </p:cNvSpPr>
            <p:nvPr/>
          </p:nvSpPr>
          <p:spPr bwMode="auto">
            <a:xfrm>
              <a:off x="1979391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2"/>
            <p:cNvSpPr>
              <a:spLocks noChangeShapeType="1"/>
            </p:cNvSpPr>
            <p:nvPr/>
          </p:nvSpPr>
          <p:spPr bwMode="auto">
            <a:xfrm flipV="1">
              <a:off x="2257328" y="4730798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6"/>
            <p:cNvSpPr>
              <a:spLocks noChangeShapeType="1"/>
            </p:cNvSpPr>
            <p:nvPr/>
          </p:nvSpPr>
          <p:spPr bwMode="auto">
            <a:xfrm flipV="1">
              <a:off x="2843486" y="444028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47"/>
            <p:cNvSpPr>
              <a:spLocks noChangeShapeType="1"/>
            </p:cNvSpPr>
            <p:nvPr/>
          </p:nvSpPr>
          <p:spPr bwMode="auto">
            <a:xfrm flipH="1" flipV="1">
              <a:off x="2555454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8"/>
            <p:cNvSpPr>
              <a:spLocks noChangeShapeType="1"/>
            </p:cNvSpPr>
            <p:nvPr/>
          </p:nvSpPr>
          <p:spPr bwMode="auto">
            <a:xfrm>
              <a:off x="2555455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>
              <a:off x="4283646" y="443711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34"/>
            <p:cNvSpPr>
              <a:spLocks noChangeShapeType="1"/>
            </p:cNvSpPr>
            <p:nvPr/>
          </p:nvSpPr>
          <p:spPr bwMode="auto">
            <a:xfrm flipV="1">
              <a:off x="3418830" y="4437112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0"/>
            <p:cNvSpPr>
              <a:spLocks noChangeShapeType="1"/>
            </p:cNvSpPr>
            <p:nvPr/>
          </p:nvSpPr>
          <p:spPr bwMode="auto">
            <a:xfrm flipH="1" flipV="1">
              <a:off x="3130798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41"/>
            <p:cNvSpPr>
              <a:spLocks noChangeShapeType="1"/>
            </p:cNvSpPr>
            <p:nvPr/>
          </p:nvSpPr>
          <p:spPr bwMode="auto">
            <a:xfrm>
              <a:off x="3130799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42"/>
            <p:cNvSpPr>
              <a:spLocks noChangeShapeType="1"/>
            </p:cNvSpPr>
            <p:nvPr/>
          </p:nvSpPr>
          <p:spPr bwMode="auto">
            <a:xfrm flipV="1">
              <a:off x="3418830" y="4730798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46"/>
            <p:cNvSpPr>
              <a:spLocks noChangeShapeType="1"/>
            </p:cNvSpPr>
            <p:nvPr/>
          </p:nvSpPr>
          <p:spPr bwMode="auto">
            <a:xfrm flipH="1" flipV="1">
              <a:off x="3996481" y="4440286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47"/>
            <p:cNvSpPr>
              <a:spLocks noChangeShapeType="1"/>
            </p:cNvSpPr>
            <p:nvPr/>
          </p:nvSpPr>
          <p:spPr bwMode="auto">
            <a:xfrm flipH="1" flipV="1">
              <a:off x="3706862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48"/>
            <p:cNvSpPr>
              <a:spLocks noChangeShapeType="1"/>
            </p:cNvSpPr>
            <p:nvPr/>
          </p:nvSpPr>
          <p:spPr bwMode="auto">
            <a:xfrm>
              <a:off x="3706863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60"/>
            <p:cNvSpPr>
              <a:spLocks noChangeShapeType="1"/>
            </p:cNvSpPr>
            <p:nvPr/>
          </p:nvSpPr>
          <p:spPr bwMode="auto">
            <a:xfrm>
              <a:off x="2843486" y="4727624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2"/>
            <p:cNvSpPr>
              <a:spLocks noChangeShapeType="1"/>
            </p:cNvSpPr>
            <p:nvPr/>
          </p:nvSpPr>
          <p:spPr bwMode="auto">
            <a:xfrm flipV="1">
              <a:off x="3987031" y="4730797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47"/>
            <p:cNvSpPr>
              <a:spLocks noChangeShapeType="1"/>
            </p:cNvSpPr>
            <p:nvPr/>
          </p:nvSpPr>
          <p:spPr bwMode="auto">
            <a:xfrm flipH="1" flipV="1">
              <a:off x="4283645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 flipV="1">
              <a:off x="2267744" y="55246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"/>
            <p:cNvSpPr txBox="1">
              <a:spLocks noChangeArrowheads="1"/>
            </p:cNvSpPr>
            <p:nvPr/>
          </p:nvSpPr>
          <p:spPr bwMode="auto">
            <a:xfrm>
              <a:off x="2123728" y="6165303"/>
              <a:ext cx="2159917" cy="28947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①        ②       ③       ④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6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</a:t>
            </a:r>
            <a:r>
              <a:rPr lang="en-US" altLang="zh-CN" sz="3000" b="1" dirty="0" smtClean="0">
                <a:latin typeface="宋体" pitchFamily="2" charset="-122"/>
              </a:rPr>
              <a:t>1.4 </a:t>
            </a:r>
            <a:r>
              <a:rPr lang="zh-CN" altLang="en-US" sz="3000" b="1" dirty="0" smtClean="0">
                <a:latin typeface="宋体" pitchFamily="2" charset="-122"/>
              </a:rPr>
              <a:t>计算机</a:t>
            </a:r>
            <a:r>
              <a:rPr lang="zh-CN" altLang="en-US" sz="3000" b="1" dirty="0">
                <a:latin typeface="宋体" pitchFamily="2" charset="-122"/>
              </a:rPr>
              <a:t>系统</a:t>
            </a:r>
            <a:r>
              <a:rPr lang="zh-CN" altLang="en-US" sz="3000" b="1" dirty="0" smtClean="0">
                <a:latin typeface="宋体" pitchFamily="2" charset="-122"/>
              </a:rPr>
              <a:t>的层次结构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1420092"/>
            <a:ext cx="8785225" cy="42473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263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程序的开发过程：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66677" y="2351779"/>
            <a:ext cx="8297811" cy="695115"/>
            <a:chOff x="525463" y="4437111"/>
            <a:chExt cx="8297811" cy="695115"/>
          </a:xfrm>
        </p:grpSpPr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564445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源程序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文本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475656" y="4437112"/>
              <a:ext cx="864096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预处理程序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3347864" y="4437111"/>
              <a:ext cx="720080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编译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725299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汇编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7092280" y="4462081"/>
              <a:ext cx="725299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链接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V="1">
              <a:off x="525463" y="4797152"/>
              <a:ext cx="95019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74" name="Text Box 77"/>
            <p:cNvSpPr txBox="1">
              <a:spLocks noChangeArrowheads="1"/>
            </p:cNvSpPr>
            <p:nvPr/>
          </p:nvSpPr>
          <p:spPr bwMode="auto">
            <a:xfrm>
              <a:off x="2436653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源程序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文本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>
              <a:off x="2349326" y="4797152"/>
              <a:ext cx="99853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4156509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汇编程序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文本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>
              <a:off x="4067944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6028717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可重定位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目标程序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5940152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7812360" y="4797152"/>
              <a:ext cx="101091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sp>
          <p:nvSpPr>
            <p:cNvPr id="84" name="Text Box 77"/>
            <p:cNvSpPr txBox="1">
              <a:spLocks noChangeArrowheads="1"/>
            </p:cNvSpPr>
            <p:nvPr/>
          </p:nvSpPr>
          <p:spPr bwMode="auto">
            <a:xfrm>
              <a:off x="7863718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可执行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目标程序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99592" y="3528884"/>
            <a:ext cx="7707658" cy="2673307"/>
            <a:chOff x="1256830" y="3495346"/>
            <a:chExt cx="7707658" cy="2673307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1688035" y="5228878"/>
              <a:ext cx="2233091" cy="3074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机器语言目标程序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1688034" y="4365104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汇编语言源程序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1688034" y="3582922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高级语言</a:t>
              </a:r>
              <a:r>
                <a:rPr lang="zh-CN" altLang="en-US" sz="2000" b="1" dirty="0">
                  <a:latin typeface="宋体" pitchFamily="2" charset="-122"/>
                </a:rPr>
                <a:t>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1" name="Text Box 99"/>
            <p:cNvSpPr txBox="1">
              <a:spLocks noChangeArrowheads="1"/>
            </p:cNvSpPr>
            <p:nvPr/>
          </p:nvSpPr>
          <p:spPr bwMode="auto">
            <a:xfrm>
              <a:off x="1256830" y="4979392"/>
              <a:ext cx="360363" cy="5778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2" name="Text Box 100"/>
            <p:cNvSpPr txBox="1">
              <a:spLocks noChangeArrowheads="1"/>
            </p:cNvSpPr>
            <p:nvPr/>
          </p:nvSpPr>
          <p:spPr bwMode="auto">
            <a:xfrm>
              <a:off x="1256830" y="5627464"/>
              <a:ext cx="360363" cy="5411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13" name="Line 84"/>
            <p:cNvSpPr>
              <a:spLocks noChangeShapeType="1"/>
            </p:cNvSpPr>
            <p:nvPr/>
          </p:nvSpPr>
          <p:spPr bwMode="auto">
            <a:xfrm>
              <a:off x="1256830" y="5554712"/>
              <a:ext cx="2808312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 flipV="1">
              <a:off x="1616870" y="4941168"/>
              <a:ext cx="0" cy="1190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"/>
            <p:cNvSpPr>
              <a:spLocks noChangeShapeType="1"/>
            </p:cNvSpPr>
            <p:nvPr/>
          </p:nvSpPr>
          <p:spPr bwMode="auto">
            <a:xfrm flipH="1">
              <a:off x="2768998" y="3941699"/>
              <a:ext cx="123" cy="423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77"/>
            <p:cNvSpPr txBox="1">
              <a:spLocks noChangeArrowheads="1"/>
            </p:cNvSpPr>
            <p:nvPr/>
          </p:nvSpPr>
          <p:spPr bwMode="auto">
            <a:xfrm>
              <a:off x="2913014" y="4005064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编译程序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Line 76"/>
            <p:cNvSpPr>
              <a:spLocks noChangeShapeType="1"/>
            </p:cNvSpPr>
            <p:nvPr/>
          </p:nvSpPr>
          <p:spPr bwMode="auto">
            <a:xfrm>
              <a:off x="2768997" y="4725144"/>
              <a:ext cx="124" cy="503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77"/>
            <p:cNvSpPr txBox="1">
              <a:spLocks noChangeArrowheads="1"/>
            </p:cNvSpPr>
            <p:nvPr/>
          </p:nvSpPr>
          <p:spPr bwMode="auto">
            <a:xfrm>
              <a:off x="2913014" y="4797152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汇编</a:t>
              </a:r>
              <a:r>
                <a:rPr lang="zh-CN" altLang="en-US" sz="1800" b="1" dirty="0" smtClean="0">
                  <a:latin typeface="宋体" pitchFamily="2" charset="-122"/>
                </a:rPr>
                <a:t>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4646810" y="3495346"/>
              <a:ext cx="1944216" cy="244281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tmp</a:t>
              </a:r>
              <a:r>
                <a:rPr lang="en-US" altLang="zh-CN" sz="1800" b="1" dirty="0" smtClean="0">
                  <a:latin typeface="宋体" pitchFamily="2" charset="-122"/>
                </a:rPr>
                <a:t>=a[</a:t>
              </a:r>
              <a:r>
                <a:rPr lang="en-US" altLang="zh-CN" sz="1800" b="1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]-2;</a:t>
              </a:r>
            </a:p>
          </p:txBody>
        </p:sp>
        <p:sp>
          <p:nvSpPr>
            <p:cNvPr id="100" name="Text Box 77"/>
            <p:cNvSpPr txBox="1">
              <a:spLocks noChangeArrowheads="1"/>
            </p:cNvSpPr>
            <p:nvPr/>
          </p:nvSpPr>
          <p:spPr bwMode="auto">
            <a:xfrm>
              <a:off x="4646810" y="4123089"/>
              <a:ext cx="1944216" cy="499307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  $8, 16($3)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addi</a:t>
              </a:r>
              <a:r>
                <a:rPr lang="en-US" altLang="zh-CN" sz="1800" b="1" dirty="0" smtClean="0">
                  <a:latin typeface="宋体" pitchFamily="2" charset="-122"/>
                </a:rPr>
                <a:t> $9, $8, -2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77"/>
            <p:cNvSpPr txBox="1">
              <a:spLocks noChangeArrowheads="1"/>
            </p:cNvSpPr>
            <p:nvPr/>
          </p:nvSpPr>
          <p:spPr bwMode="auto">
            <a:xfrm>
              <a:off x="4646810" y="4612168"/>
              <a:ext cx="1944216" cy="24521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en-US" altLang="zh-CN" sz="1800" b="1" dirty="0" smtClean="0">
                  <a:latin typeface="宋体" pitchFamily="2" charset="-122"/>
                </a:rPr>
                <a:t>   $9, 20($3)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2" name="Text Box 77"/>
            <p:cNvSpPr txBox="1">
              <a:spLocks noChangeArrowheads="1"/>
            </p:cNvSpPr>
            <p:nvPr/>
          </p:nvSpPr>
          <p:spPr bwMode="auto">
            <a:xfrm>
              <a:off x="4646810" y="3729721"/>
              <a:ext cx="1944216" cy="249352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a[i+1]=</a:t>
              </a:r>
              <a:r>
                <a:rPr lang="en-US" altLang="zh-CN" sz="1800" b="1" dirty="0" err="1" smtClean="0">
                  <a:latin typeface="宋体" pitchFamily="2" charset="-122"/>
                </a:rPr>
                <a:t>tmp</a:t>
              </a:r>
              <a:r>
                <a:rPr lang="en-US" altLang="zh-CN" sz="1800" b="1" dirty="0" smtClean="0">
                  <a:latin typeface="宋体" pitchFamily="2" charset="-122"/>
                </a:rPr>
                <a:t>;</a:t>
              </a:r>
            </a:p>
          </p:txBody>
        </p:sp>
        <p:sp>
          <p:nvSpPr>
            <p:cNvPr id="103" name="Text Box 77"/>
            <p:cNvSpPr txBox="1">
              <a:spLocks noChangeArrowheads="1"/>
            </p:cNvSpPr>
            <p:nvPr/>
          </p:nvSpPr>
          <p:spPr bwMode="auto">
            <a:xfrm>
              <a:off x="4643873" y="4987185"/>
              <a:ext cx="792088" cy="696565"/>
            </a:xfrm>
            <a:prstGeom prst="rect">
              <a:avLst/>
            </a:prstGeom>
            <a:solidFill>
              <a:srgbClr val="FF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101011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4" name="Text Box 77"/>
            <p:cNvSpPr txBox="1">
              <a:spLocks noChangeArrowheads="1"/>
            </p:cNvSpPr>
            <p:nvPr/>
          </p:nvSpPr>
          <p:spPr bwMode="auto">
            <a:xfrm>
              <a:off x="5457868" y="4987186"/>
              <a:ext cx="720080" cy="69656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5" name="Text Box 77"/>
            <p:cNvSpPr txBox="1">
              <a:spLocks noChangeArrowheads="1"/>
            </p:cNvSpPr>
            <p:nvPr/>
          </p:nvSpPr>
          <p:spPr bwMode="auto">
            <a:xfrm>
              <a:off x="6199720" y="4987185"/>
              <a:ext cx="720080" cy="696565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77"/>
            <p:cNvSpPr txBox="1">
              <a:spLocks noChangeArrowheads="1"/>
            </p:cNvSpPr>
            <p:nvPr/>
          </p:nvSpPr>
          <p:spPr bwMode="auto">
            <a:xfrm>
              <a:off x="6948264" y="4987185"/>
              <a:ext cx="2016224" cy="69656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0000000000010000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1111111111111110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0000000000010100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22" name="Text Box 109"/>
          <p:cNvSpPr txBox="1">
            <a:spLocks noChangeArrowheads="1"/>
          </p:cNvSpPr>
          <p:nvPr/>
        </p:nvSpPr>
        <p:spPr bwMode="auto">
          <a:xfrm>
            <a:off x="179512" y="3046894"/>
            <a:ext cx="43926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不同语言程序之间的转换：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" name="AutoShape 338"/>
          <p:cNvSpPr>
            <a:spLocks/>
          </p:cNvSpPr>
          <p:nvPr/>
        </p:nvSpPr>
        <p:spPr bwMode="auto">
          <a:xfrm>
            <a:off x="3635896" y="1977806"/>
            <a:ext cx="1581374" cy="277000"/>
          </a:xfrm>
          <a:prstGeom prst="borderCallout2">
            <a:avLst>
              <a:gd name="adj1" fmla="val 50427"/>
              <a:gd name="adj2" fmla="val -456"/>
              <a:gd name="adj3" fmla="val 48015"/>
              <a:gd name="adj4" fmla="val -7187"/>
              <a:gd name="adj5" fmla="val 153720"/>
              <a:gd name="adj6" fmla="val -3716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不含无关字符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06450" y="5570751"/>
            <a:ext cx="6575021" cy="882585"/>
            <a:chOff x="1406450" y="5432719"/>
            <a:chExt cx="6575021" cy="882585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406450" y="5954942"/>
              <a:ext cx="2157437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控制信号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>
              <a:off x="2411759" y="5432719"/>
              <a:ext cx="123" cy="52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2555776" y="5561118"/>
              <a:ext cx="1296144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4309063" y="5748233"/>
              <a:ext cx="3672408" cy="566749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…,</a:t>
              </a:r>
              <a:r>
                <a:rPr lang="en-US" altLang="zh-CN" sz="1800" b="1" dirty="0" err="1" smtClean="0">
                  <a:latin typeface="宋体" pitchFamily="2" charset="-122"/>
                </a:rPr>
                <a:t>Exctr</a:t>
              </a:r>
              <a:r>
                <a:rPr lang="en-US" altLang="zh-CN" sz="1800" b="1" dirty="0" smtClean="0">
                  <a:latin typeface="宋体" pitchFamily="2" charset="-122"/>
                </a:rPr>
                <a:t>=1,ALUBsrc=0,ALUctr=00,RegAsrc=0,RegWr=1,MemWr=1,…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56" name="AutoShape 338"/>
          <p:cNvSpPr>
            <a:spLocks/>
          </p:cNvSpPr>
          <p:nvPr/>
        </p:nvSpPr>
        <p:spPr bwMode="auto">
          <a:xfrm>
            <a:off x="7308111" y="1977806"/>
            <a:ext cx="1440353" cy="277000"/>
          </a:xfrm>
          <a:prstGeom prst="borderCallout2">
            <a:avLst>
              <a:gd name="adj1" fmla="val 50427"/>
              <a:gd name="adj2" fmla="val -357"/>
              <a:gd name="adj3" fmla="val 51335"/>
              <a:gd name="adj4" fmla="val -15515"/>
              <a:gd name="adj5" fmla="val 156752"/>
              <a:gd name="adj6" fmla="val -4589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多个子程序</a:t>
            </a:r>
            <a:endParaRPr lang="zh-CN" altLang="en-US" sz="1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58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系统的</a:t>
            </a:r>
            <a:r>
              <a:rPr lang="zh-CN" altLang="en-US" sz="2200" b="1" dirty="0" smtClean="0">
                <a:latin typeface="+mn-ea"/>
                <a:ea typeface="+mn-ea"/>
              </a:rPr>
              <a:t>层次结构，结构与组成的关系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→组成的任务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u="none" dirty="0" smtClean="0">
              <a:latin typeface="+mn-ea"/>
              <a:ea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259450" y="3573016"/>
            <a:ext cx="2489014" cy="1418093"/>
            <a:chOff x="6259450" y="3523074"/>
            <a:chExt cx="2489014" cy="1418093"/>
          </a:xfrm>
        </p:grpSpPr>
        <p:cxnSp>
          <p:nvCxnSpPr>
            <p:cNvPr id="128" name="直接箭头连接符 127"/>
            <p:cNvCxnSpPr/>
            <p:nvPr/>
          </p:nvCxnSpPr>
          <p:spPr bwMode="auto">
            <a:xfrm rot="16200000" flipH="1">
              <a:off x="6061022" y="3810176"/>
              <a:ext cx="699968" cy="303112"/>
            </a:xfrm>
            <a:prstGeom prst="bentConnector3">
              <a:avLst>
                <a:gd name="adj1" fmla="val -77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6588224" y="4315162"/>
              <a:ext cx="2160240" cy="369332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anchor="ctr" anchorCtr="0"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 smtClean="0">
                  <a:latin typeface="+mn-ea"/>
                  <a:ea typeface="+mn-ea"/>
                </a:rPr>
                <a:t>1:1</a:t>
              </a:r>
              <a:r>
                <a:rPr lang="zh-CN" altLang="en-US" sz="1800" dirty="0" smtClean="0">
                  <a:latin typeface="+mn-ea"/>
                  <a:ea typeface="+mn-ea"/>
                </a:rPr>
                <a:t>，称为汇编指令</a:t>
              </a:r>
              <a:endParaRPr lang="zh-CN" altLang="en-US" sz="18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rot="16200000" flipH="1">
              <a:off x="6171000" y="4549605"/>
              <a:ext cx="480013" cy="303112"/>
            </a:xfrm>
            <a:prstGeom prst="bentConnector3">
              <a:avLst>
                <a:gd name="adj1" fmla="val -2386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直接箭头连接符 61"/>
            <p:cNvCxnSpPr/>
            <p:nvPr/>
          </p:nvCxnSpPr>
          <p:spPr bwMode="auto">
            <a:xfrm flipH="1">
              <a:off x="6259451" y="4314868"/>
              <a:ext cx="30311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588224" y="3523074"/>
              <a:ext cx="1728192" cy="369332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anchor="ctr" anchorCtr="0"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 smtClean="0">
                  <a:latin typeface="+mn-ea"/>
                  <a:ea typeface="+mn-ea"/>
                </a:rPr>
                <a:t>1:n</a:t>
              </a:r>
              <a:r>
                <a:rPr lang="zh-CN" altLang="en-US" sz="1800" dirty="0" smtClean="0">
                  <a:latin typeface="+mn-ea"/>
                  <a:ea typeface="+mn-ea"/>
                </a:rPr>
                <a:t>，称为语句</a:t>
              </a:r>
              <a:endParaRPr lang="zh-CN" altLang="en-US" sz="18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4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2" grpId="0"/>
      <p:bldP spid="131" grpId="0" animBg="1"/>
      <p:bldP spid="131" grpId="1" animBg="1"/>
      <p:bldP spid="56" grpId="0" animBg="1"/>
      <p:bldP spid="5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653709" y="3845658"/>
            <a:ext cx="2447925" cy="287338"/>
            <a:chOff x="3652" y="2659"/>
            <a:chExt cx="1542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22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9" y="3773650"/>
            <a:ext cx="2377107" cy="360362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机器语言级机器 </a:t>
            </a:r>
            <a:r>
              <a:rPr lang="en-US" altLang="zh-CN" sz="20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3793559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218947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汇编语言级机器 </a:t>
            </a:r>
            <a:r>
              <a:rPr lang="en-US" altLang="zh-CN" sz="20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2209383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39952" y="2558537"/>
            <a:ext cx="0" cy="12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283968" y="2549514"/>
            <a:ext cx="3889375" cy="3605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146939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高级语言级机器 </a:t>
            </a:r>
            <a:r>
              <a:rPr lang="en-US" altLang="zh-CN" sz="20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1491461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1829434"/>
            <a:ext cx="0" cy="3637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283968" y="1829434"/>
            <a:ext cx="4032822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</a:t>
            </a:r>
            <a:r>
              <a:rPr lang="zh-CN" altLang="en-US" sz="1800" b="1" dirty="0" smtClean="0">
                <a:latin typeface="宋体" pitchFamily="2" charset="-122"/>
              </a:rPr>
              <a:t>汇编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机器语言程序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290955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操作系统级机器 </a:t>
            </a:r>
            <a:r>
              <a:rPr lang="en-US" altLang="zh-CN" sz="20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3001471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使用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2549514"/>
            <a:ext cx="0" cy="3605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39952" y="3268701"/>
            <a:ext cx="0" cy="504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283968" y="3269594"/>
            <a:ext cx="3744912" cy="360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9" y="4493730"/>
            <a:ext cx="2377108" cy="361281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微程序级机器 </a:t>
            </a:r>
            <a:r>
              <a:rPr lang="en-US" altLang="zh-CN" sz="2000" b="1" dirty="0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4513639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 flipH="1">
            <a:off x="4139952" y="4133690"/>
            <a:ext cx="123" cy="360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283968" y="4153599"/>
            <a:ext cx="3673475" cy="360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  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1800" b="1" dirty="0" smtClean="0">
                <a:latin typeface="宋体" pitchFamily="2" charset="-122"/>
              </a:rPr>
              <a:t>解释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652120" y="4586341"/>
            <a:ext cx="2233613" cy="287338"/>
            <a:chOff x="3652" y="2659"/>
            <a:chExt cx="140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09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37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2627784" y="2425407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79263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计算机系统的层次结构：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不同程序员所看到的</a:t>
            </a:r>
            <a:r>
              <a:rPr lang="zh-CN" altLang="en-US" b="1" u="sng" dirty="0" smtClean="0">
                <a:latin typeface="宋体" pitchFamily="2" charset="-122"/>
              </a:rPr>
              <a:t>计算机结构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编程环境＋执行环境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179263" y="4947844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/>
              <a:t>Instruction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、语句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/>
              <a:t>Statement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，翻译、解释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80" name="AutoShape 338"/>
          <p:cNvSpPr>
            <a:spLocks/>
          </p:cNvSpPr>
          <p:nvPr/>
        </p:nvSpPr>
        <p:spPr bwMode="auto">
          <a:xfrm>
            <a:off x="3851919" y="5568850"/>
            <a:ext cx="4033814" cy="308422"/>
          </a:xfrm>
          <a:prstGeom prst="borderCallout2">
            <a:avLst>
              <a:gd name="adj1" fmla="val 49610"/>
              <a:gd name="adj2" fmla="val -119"/>
              <a:gd name="adj3" fmla="val 49834"/>
              <a:gd name="adj4" fmla="val -6146"/>
              <a:gd name="adj5" fmla="val -57446"/>
              <a:gd name="adj6" fmla="val -12324"/>
            </a:avLst>
          </a:prstGeom>
          <a:noFill/>
          <a:ln w="1270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不是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Order</a:t>
            </a:r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Command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！更不是</a:t>
            </a:r>
            <a:r>
              <a:rPr lang="en-US" altLang="zh-CN" sz="1800" dirty="0" err="1" smtClean="0">
                <a:latin typeface="+mn-lt"/>
              </a:rPr>
              <a:t>zhiling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！</a:t>
            </a:r>
            <a:endParaRPr lang="zh-CN" altLang="en-US" sz="18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79" name="Group 64"/>
          <p:cNvGrpSpPr>
            <a:grpSpLocks/>
          </p:cNvGrpSpPr>
          <p:nvPr/>
        </p:nvGrpSpPr>
        <p:grpSpPr bwMode="auto">
          <a:xfrm>
            <a:off x="5652121" y="2986533"/>
            <a:ext cx="2159739" cy="287338"/>
            <a:chOff x="3652" y="2652"/>
            <a:chExt cx="1491" cy="181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3969" y="2652"/>
              <a:ext cx="117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执行可执行文件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  <p:bldP spid="77" grpId="0"/>
      <p:bldP spid="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600" dirty="0"/>
              <a:t>二、计算机软硬件关系</a:t>
            </a: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9" y="911083"/>
            <a:ext cx="352851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从用户角度看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844824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软件和硬件的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功能在逻辑上是等价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性能、成本有所不同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乘法功能可用</a:t>
            </a:r>
            <a:r>
              <a:rPr lang="zh-CN" altLang="en-US" sz="2000" b="1" u="sng" dirty="0" smtClean="0">
                <a:latin typeface="宋体" pitchFamily="2" charset="-122"/>
              </a:rPr>
              <a:t>乘法指令</a:t>
            </a:r>
            <a:r>
              <a:rPr lang="zh-CN" altLang="en-US" sz="2000" b="1" dirty="0" smtClean="0">
                <a:latin typeface="宋体" pitchFamily="2" charset="-122"/>
              </a:rPr>
              <a:t>实现，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</a:t>
            </a:r>
            <a:r>
              <a:rPr lang="zh-CN" altLang="en-US" sz="2000" b="1" dirty="0" smtClean="0">
                <a:latin typeface="宋体" pitchFamily="2" charset="-122"/>
              </a:rPr>
              <a:t>也可用</a:t>
            </a:r>
            <a:r>
              <a:rPr lang="zh-CN" altLang="en-US" sz="2000" b="1" u="sng" dirty="0" smtClean="0">
                <a:latin typeface="宋体" pitchFamily="2" charset="-122"/>
              </a:rPr>
              <a:t>加法指令＋移位指令</a:t>
            </a:r>
            <a:r>
              <a:rPr lang="zh-CN" altLang="en-US" sz="2000" b="1" dirty="0" smtClean="0">
                <a:latin typeface="宋体" pitchFamily="2" charset="-122"/>
              </a:rPr>
              <a:t>实现</a:t>
            </a:r>
            <a:endParaRPr lang="en-US" altLang="zh-CN" sz="2000" b="1" u="sng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软件和硬件的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交界面影响性能与成本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界面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计算机结构</a:t>
            </a:r>
            <a:r>
              <a:rPr lang="zh-CN" altLang="en-US" b="1" dirty="0">
                <a:latin typeface="宋体" pitchFamily="2" charset="-122"/>
              </a:rPr>
              <a:t>研究的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趋势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软硬件交界面上</a:t>
            </a:r>
            <a:r>
              <a:rPr lang="zh-CN" altLang="en-US" b="1" dirty="0" smtClean="0">
                <a:latin typeface="宋体" pitchFamily="2" charset="-122"/>
              </a:rPr>
              <a:t>移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2771800" y="908720"/>
            <a:ext cx="619281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软件和硬件是一个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u="sng" dirty="0" smtClean="0">
                <a:latin typeface="宋体" pitchFamily="2" charset="-122"/>
              </a:rPr>
              <a:t>软件的功能</a:t>
            </a:r>
            <a:r>
              <a:rPr lang="zh-CN" altLang="en-US" sz="2000" b="1" dirty="0" smtClean="0">
                <a:latin typeface="宋体" pitchFamily="2" charset="-122"/>
              </a:rPr>
              <a:t>靠硬件实现、</a:t>
            </a:r>
            <a:r>
              <a:rPr lang="zh-CN" altLang="en-US" sz="2000" b="1" u="sng" dirty="0" smtClean="0">
                <a:latin typeface="宋体" pitchFamily="2" charset="-122"/>
              </a:rPr>
              <a:t>硬件的性能</a:t>
            </a:r>
            <a:r>
              <a:rPr lang="zh-CN" altLang="en-US" sz="2000" b="1" dirty="0" smtClean="0">
                <a:latin typeface="宋体" pitchFamily="2" charset="-122"/>
              </a:rPr>
              <a:t>靠软件反映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42"/>
          <p:cNvSpPr txBox="1">
            <a:spLocks noChangeArrowheads="1"/>
          </p:cNvSpPr>
          <p:nvPr/>
        </p:nvSpPr>
        <p:spPr bwMode="auto">
          <a:xfrm>
            <a:off x="179264" y="908720"/>
            <a:ext cx="4392612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计算机组成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Organization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计算机实现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Implementation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相互关系：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51520" y="1555900"/>
            <a:ext cx="3458991" cy="2449164"/>
            <a:chOff x="538460" y="1628800"/>
            <a:chExt cx="3458991" cy="2449164"/>
          </a:xfrm>
        </p:grpSpPr>
        <p:sp>
          <p:nvSpPr>
            <p:cNvPr id="69" name="Text Box 218"/>
            <p:cNvSpPr txBox="1">
              <a:spLocks noChangeArrowheads="1"/>
            </p:cNvSpPr>
            <p:nvPr/>
          </p:nvSpPr>
          <p:spPr bwMode="auto">
            <a:xfrm>
              <a:off x="1620515" y="2996952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70" name="Text Box 219"/>
            <p:cNvSpPr txBox="1">
              <a:spLocks noChangeArrowheads="1"/>
            </p:cNvSpPr>
            <p:nvPr/>
          </p:nvSpPr>
          <p:spPr bwMode="auto">
            <a:xfrm>
              <a:off x="1620515" y="3356992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71" name="AutoShape 222"/>
            <p:cNvSpPr>
              <a:spLocks/>
            </p:cNvSpPr>
            <p:nvPr/>
          </p:nvSpPr>
          <p:spPr bwMode="auto">
            <a:xfrm>
              <a:off x="1501945" y="3050293"/>
              <a:ext cx="45719" cy="1008112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23"/>
            <p:cNvSpPr txBox="1">
              <a:spLocks noChangeArrowheads="1"/>
            </p:cNvSpPr>
            <p:nvPr/>
          </p:nvSpPr>
          <p:spPr bwMode="auto">
            <a:xfrm>
              <a:off x="972418" y="3429000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73" name="AutoShape 224"/>
            <p:cNvSpPr>
              <a:spLocks/>
            </p:cNvSpPr>
            <p:nvPr/>
          </p:nvSpPr>
          <p:spPr bwMode="auto">
            <a:xfrm>
              <a:off x="1495259" y="1674520"/>
              <a:ext cx="52405" cy="93451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25"/>
            <p:cNvSpPr txBox="1">
              <a:spLocks noChangeArrowheads="1"/>
            </p:cNvSpPr>
            <p:nvPr/>
          </p:nvSpPr>
          <p:spPr bwMode="auto">
            <a:xfrm>
              <a:off x="970831" y="198599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75" name="Text Box 226"/>
            <p:cNvSpPr txBox="1">
              <a:spLocks noChangeArrowheads="1"/>
            </p:cNvSpPr>
            <p:nvPr/>
          </p:nvSpPr>
          <p:spPr bwMode="auto">
            <a:xfrm>
              <a:off x="1620515" y="198757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76" name="Text Box 229"/>
            <p:cNvSpPr txBox="1">
              <a:spLocks noChangeArrowheads="1"/>
            </p:cNvSpPr>
            <p:nvPr/>
          </p:nvSpPr>
          <p:spPr bwMode="auto">
            <a:xfrm>
              <a:off x="1620515" y="162880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77" name="Text Box 237"/>
            <p:cNvSpPr txBox="1">
              <a:spLocks noChangeArrowheads="1"/>
            </p:cNvSpPr>
            <p:nvPr/>
          </p:nvSpPr>
          <p:spPr bwMode="auto">
            <a:xfrm>
              <a:off x="1620515" y="235269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78" name="Line 249"/>
            <p:cNvSpPr>
              <a:spLocks noChangeShapeType="1"/>
            </p:cNvSpPr>
            <p:nvPr/>
          </p:nvSpPr>
          <p:spPr bwMode="auto">
            <a:xfrm>
              <a:off x="2700015" y="285293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248"/>
            <p:cNvSpPr>
              <a:spLocks noChangeArrowheads="1"/>
            </p:cNvSpPr>
            <p:nvPr/>
          </p:nvSpPr>
          <p:spPr bwMode="auto">
            <a:xfrm>
              <a:off x="1403648" y="2708796"/>
              <a:ext cx="2593803" cy="144140"/>
            </a:xfrm>
            <a:prstGeom prst="parallelogram">
              <a:avLst>
                <a:gd name="adj" fmla="val 120619"/>
              </a:avLst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0" name="Text Box 255"/>
            <p:cNvSpPr txBox="1">
              <a:spLocks noChangeArrowheads="1"/>
            </p:cNvSpPr>
            <p:nvPr/>
          </p:nvSpPr>
          <p:spPr bwMode="auto">
            <a:xfrm>
              <a:off x="538460" y="2492896"/>
              <a:ext cx="865188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软硬件交界面</a:t>
              </a:r>
            </a:p>
          </p:txBody>
        </p:sp>
        <p:sp>
          <p:nvSpPr>
            <p:cNvPr id="81" name="Line 244"/>
            <p:cNvSpPr>
              <a:spLocks noChangeShapeType="1"/>
            </p:cNvSpPr>
            <p:nvPr/>
          </p:nvSpPr>
          <p:spPr bwMode="auto">
            <a:xfrm>
              <a:off x="2700015" y="2640034"/>
              <a:ext cx="0" cy="1409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46"/>
            <p:cNvSpPr>
              <a:spLocks noChangeShapeType="1"/>
            </p:cNvSpPr>
            <p:nvPr/>
          </p:nvSpPr>
          <p:spPr bwMode="auto">
            <a:xfrm flipH="1">
              <a:off x="2699172" y="3644875"/>
              <a:ext cx="620" cy="144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47"/>
            <p:cNvSpPr txBox="1">
              <a:spLocks noChangeArrowheads="1"/>
            </p:cNvSpPr>
            <p:nvPr/>
          </p:nvSpPr>
          <p:spPr bwMode="auto">
            <a:xfrm>
              <a:off x="1619672" y="3789040"/>
              <a:ext cx="2159000" cy="288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物理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zh-CN" altLang="en-US" sz="1800" b="1" dirty="0">
                  <a:latin typeface="宋体" pitchFamily="2" charset="-122"/>
                </a:rPr>
                <a:t>机器</a:t>
              </a:r>
            </a:p>
          </p:txBody>
        </p:sp>
      </p:grpSp>
      <p:sp>
        <p:nvSpPr>
          <p:cNvPr id="45" name="Oval 287"/>
          <p:cNvSpPr>
            <a:spLocks noChangeArrowheads="1"/>
          </p:cNvSpPr>
          <p:nvPr/>
        </p:nvSpPr>
        <p:spPr bwMode="auto">
          <a:xfrm>
            <a:off x="4521936" y="5919858"/>
            <a:ext cx="1562232" cy="46147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404664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三、计算机结构与组成</a:t>
            </a:r>
          </a:p>
        </p:txBody>
      </p: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3636465" y="2978388"/>
            <a:ext cx="71439" cy="576000"/>
          </a:xfrm>
          <a:prstGeom prst="leftBrace">
            <a:avLst>
              <a:gd name="adj1" fmla="val 46204"/>
              <a:gd name="adj2" fmla="val 52903"/>
            </a:avLst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3763341" y="2996952"/>
            <a:ext cx="4337051" cy="574675"/>
            <a:chOff x="2938" y="2524"/>
            <a:chExt cx="2732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38" y="2694"/>
              <a:ext cx="327" cy="1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</a:t>
              </a:r>
              <a:r>
                <a:rPr lang="zh-CN" altLang="en-US" sz="2000" b="1" dirty="0" smtClean="0">
                  <a:latin typeface="宋体" pitchFamily="2" charset="-122"/>
                </a:rPr>
                <a:t>排队及</a:t>
              </a:r>
              <a:r>
                <a:rPr lang="zh-CN" altLang="en-US" sz="2000" b="1" dirty="0">
                  <a:latin typeface="宋体" pitchFamily="2" charset="-122"/>
                </a:rPr>
                <a:t>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90" y="2554"/>
              <a:ext cx="49" cy="317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3564408" y="3645024"/>
            <a:ext cx="3671888" cy="287337"/>
            <a:chOff x="2790" y="3068"/>
            <a:chExt cx="2313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 flipV="1">
              <a:off x="2790" y="3178"/>
              <a:ext cx="453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78" y="3113"/>
              <a:ext cx="46" cy="136"/>
            </a:xfrm>
            <a:prstGeom prst="leftBrace">
              <a:avLst>
                <a:gd name="adj1" fmla="val 24638"/>
                <a:gd name="adj2" fmla="val 48924"/>
              </a:avLst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3350144" y="2276872"/>
            <a:ext cx="4894264" cy="652462"/>
            <a:chOff x="2698" y="2024"/>
            <a:chExt cx="3083" cy="411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411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dash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数据表示、</a:t>
              </a:r>
              <a:r>
                <a:rPr lang="zh-CN" altLang="en-US" sz="2000" b="1" dirty="0">
                  <a:latin typeface="宋体" pitchFamily="2" charset="-122"/>
                </a:rPr>
                <a:t>寻址方式、</a:t>
              </a:r>
              <a:r>
                <a:rPr lang="zh-CN" altLang="en-US" sz="2000" b="1" dirty="0" smtClean="0">
                  <a:latin typeface="宋体" pitchFamily="2" charset="-122"/>
                </a:rPr>
                <a:t>指令集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 smtClean="0">
                  <a:latin typeface="宋体" pitchFamily="2" charset="-122"/>
                </a:rPr>
                <a:t>系统，信息</a:t>
              </a:r>
              <a:r>
                <a:rPr lang="zh-CN" altLang="en-US" sz="2000" b="1" dirty="0">
                  <a:latin typeface="宋体" pitchFamily="2" charset="-122"/>
                </a:rPr>
                <a:t>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5" y="2026"/>
              <a:ext cx="49" cy="406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698" y="2229"/>
              <a:ext cx="588" cy="6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267744" y="5877272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硬件的功能设计→逻辑实现→物理实现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5" name="Text Box 242"/>
          <p:cNvSpPr txBox="1">
            <a:spLocks noChangeArrowheads="1"/>
          </p:cNvSpPr>
          <p:nvPr/>
        </p:nvSpPr>
        <p:spPr bwMode="auto">
          <a:xfrm>
            <a:off x="3923679" y="908720"/>
            <a:ext cx="50408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机器语言程序员</a:t>
            </a:r>
            <a:r>
              <a:rPr lang="zh-CN" altLang="en-US" b="1" dirty="0" smtClean="0">
                <a:latin typeface="宋体" pitchFamily="2" charset="-122"/>
              </a:rPr>
              <a:t>看到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latin typeface="宋体" pitchFamily="2" charset="-122"/>
              </a:rPr>
              <a:t>属性</a:t>
            </a:r>
            <a:r>
              <a:rPr lang="zh-CN" altLang="en-US" b="1" dirty="0" smtClean="0">
                <a:latin typeface="宋体" pitchFamily="2" charset="-122"/>
              </a:rPr>
              <a:t>，包括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6" name="Text Box 256"/>
          <p:cNvSpPr txBox="1">
            <a:spLocks noChangeArrowheads="1"/>
          </p:cNvSpPr>
          <p:nvPr/>
        </p:nvSpPr>
        <p:spPr bwMode="auto">
          <a:xfrm>
            <a:off x="3995936" y="4005064"/>
            <a:ext cx="4968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硬件设计人员</a:t>
            </a:r>
            <a:r>
              <a:rPr lang="zh-CN" altLang="en-US" b="1" dirty="0" smtClean="0">
                <a:latin typeface="宋体" pitchFamily="2" charset="-122"/>
              </a:rPr>
              <a:t>看到的</a:t>
            </a:r>
            <a:r>
              <a:rPr lang="zh-CN" altLang="en-US" b="1" u="sng" dirty="0"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latin typeface="宋体" pitchFamily="2" charset="-122"/>
              </a:rPr>
              <a:t>属性</a:t>
            </a:r>
            <a:r>
              <a:rPr lang="zh-CN" altLang="en-US" b="1" dirty="0" smtClean="0">
                <a:latin typeface="宋体" pitchFamily="2" charset="-122"/>
              </a:rPr>
              <a:t>，是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逻辑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7" name="Text Box 256"/>
          <p:cNvSpPr txBox="1">
            <a:spLocks noChangeArrowheads="1"/>
          </p:cNvSpPr>
          <p:nvPr/>
        </p:nvSpPr>
        <p:spPr bwMode="auto">
          <a:xfrm>
            <a:off x="4211960" y="4933617"/>
            <a:ext cx="47880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硬件制造人员</a:t>
            </a:r>
            <a:r>
              <a:rPr lang="zh-CN" altLang="en-US" b="1" dirty="0" smtClean="0">
                <a:latin typeface="宋体" pitchFamily="2" charset="-122"/>
              </a:rPr>
              <a:t>看到的</a:t>
            </a:r>
            <a:r>
              <a:rPr lang="zh-CN" altLang="en-US" b="1" u="sng" dirty="0"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latin typeface="宋体" pitchFamily="2" charset="-122"/>
              </a:rPr>
              <a:t>属性</a:t>
            </a:r>
            <a:r>
              <a:rPr lang="zh-CN" altLang="en-US" b="1" dirty="0" smtClean="0">
                <a:latin typeface="宋体" pitchFamily="2" charset="-122"/>
              </a:rPr>
              <a:t>，是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机组成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8045" y="1413232"/>
            <a:ext cx="5362427" cy="866815"/>
            <a:chOff x="3458045" y="1412016"/>
            <a:chExt cx="5362427" cy="86681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4932040" y="1916832"/>
              <a:ext cx="388843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又称为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ISA</a:t>
              </a:r>
              <a:r>
                <a:rPr lang="en-US" altLang="zh-CN" sz="1800" dirty="0" smtClean="0">
                  <a:latin typeface="宋体" pitchFamily="2" charset="-122"/>
                </a:rPr>
                <a:t>(</a:t>
              </a:r>
              <a:r>
                <a:rPr lang="en-US" altLang="zh-CN" sz="1800" dirty="0" smtClean="0">
                  <a:latin typeface="+mn-lt"/>
                </a:rPr>
                <a:t>Instruction </a:t>
              </a:r>
              <a:r>
                <a:rPr lang="en-US" altLang="zh-CN" sz="1800" dirty="0">
                  <a:latin typeface="+mn-lt"/>
                </a:rPr>
                <a:t>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>
              <a:off x="4067944" y="2056758"/>
              <a:ext cx="864096" cy="4535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6"/>
            <p:cNvSpPr>
              <a:spLocks noChangeShapeType="1"/>
            </p:cNvSpPr>
            <p:nvPr/>
          </p:nvSpPr>
          <p:spPr bwMode="auto">
            <a:xfrm>
              <a:off x="3458045" y="1412016"/>
              <a:ext cx="609899" cy="64474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86"/>
            <p:cNvSpPr>
              <a:spLocks noChangeShapeType="1"/>
            </p:cNvSpPr>
            <p:nvPr/>
          </p:nvSpPr>
          <p:spPr bwMode="auto">
            <a:xfrm flipV="1">
              <a:off x="4499992" y="2068879"/>
              <a:ext cx="93952" cy="20995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7949" grpId="0" animBg="1"/>
      <p:bldP spid="64" grpId="0"/>
      <p:bldP spid="65" grpId="0"/>
      <p:bldP spid="66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</a:t>
            </a:r>
            <a:r>
              <a:rPr lang="en-US" altLang="zh-CN" sz="3000" b="1" dirty="0" smtClean="0">
                <a:latin typeface="宋体" pitchFamily="2" charset="-122"/>
              </a:rPr>
              <a:t>1.5 </a:t>
            </a:r>
            <a:r>
              <a:rPr lang="zh-CN" altLang="en-US" sz="3000" b="1" dirty="0" smtClean="0">
                <a:latin typeface="宋体" pitchFamily="2" charset="-122"/>
              </a:rPr>
              <a:t>计算机的工作过程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一、计算机的工作方式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971600" y="1891511"/>
            <a:ext cx="6984776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存储程序方式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667684"/>
            <a:ext cx="69127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下条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指令地址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编程时：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执行时：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下条指令地址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03848" y="5827330"/>
            <a:ext cx="590465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7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44198"/>
              </p:ext>
            </p:extLst>
          </p:nvPr>
        </p:nvGraphicFramePr>
        <p:xfrm>
          <a:off x="683568" y="4149080"/>
          <a:ext cx="4680520" cy="1695838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  <a:gridCol w="1512168"/>
              </a:tblGrid>
              <a:tr h="545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暂用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语言描述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执行顺序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下条指令地址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+=6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17841"/>
              </p:ext>
            </p:extLst>
          </p:nvPr>
        </p:nvGraphicFramePr>
        <p:xfrm>
          <a:off x="6084169" y="4149080"/>
          <a:ext cx="2736303" cy="1678668"/>
        </p:xfrm>
        <a:graphic>
          <a:graphicData uri="http://schemas.openxmlformats.org/drawingml/2006/table">
            <a:tbl>
              <a:tblPr/>
              <a:tblGrid>
                <a:gridCol w="1224135"/>
                <a:gridCol w="1512168"/>
              </a:tblGrid>
              <a:tr h="473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物理地址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itchFamily="18" charset="0"/>
                        </a:rPr>
                        <a:t>2003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AutoShape 338"/>
          <p:cNvSpPr>
            <a:spLocks/>
          </p:cNvSpPr>
          <p:nvPr/>
        </p:nvSpPr>
        <p:spPr bwMode="auto">
          <a:xfrm>
            <a:off x="7092280" y="2852936"/>
            <a:ext cx="1872208" cy="308422"/>
          </a:xfrm>
          <a:prstGeom prst="borderCallout2">
            <a:avLst>
              <a:gd name="adj1" fmla="val 50595"/>
              <a:gd name="adj2" fmla="val -496"/>
              <a:gd name="adj3" fmla="val 49423"/>
              <a:gd name="adj4" fmla="val -8018"/>
              <a:gd name="adj5" fmla="val 149571"/>
              <a:gd name="adj6" fmla="val -4358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</a:rPr>
              <a:t>程序空间的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抽象</a:t>
            </a:r>
            <a:endParaRPr lang="zh-CN" altLang="en-US" sz="18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工作</a:t>
            </a:r>
            <a:r>
              <a:rPr lang="zh-CN" altLang="en-US" sz="2200" b="1" dirty="0">
                <a:latin typeface="+mn-ea"/>
                <a:ea typeface="+mn-ea"/>
              </a:rPr>
              <a:t>方式</a:t>
            </a:r>
            <a:r>
              <a:rPr lang="zh-CN" altLang="en-US" sz="2200" b="1" dirty="0" smtClean="0">
                <a:latin typeface="+mn-ea"/>
                <a:ea typeface="+mn-ea"/>
              </a:rPr>
              <a:t>的实现，程序执行的过程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准备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执行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843808" y="1914217"/>
            <a:ext cx="511256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程序及数据</a:t>
            </a:r>
            <a:r>
              <a:rPr lang="zh-CN" altLang="en-US" sz="2000" b="1" u="sng" dirty="0" smtClean="0">
                <a:latin typeface="宋体" pitchFamily="2" charset="-122"/>
              </a:rPr>
              <a:t>预先</a:t>
            </a:r>
            <a:r>
              <a:rPr lang="zh-CN" altLang="en-US" sz="2000" b="1" u="sng" dirty="0" smtClean="0">
                <a:solidFill>
                  <a:srgbClr val="0070C0"/>
                </a:solidFill>
                <a:latin typeface="宋体" pitchFamily="2" charset="-122"/>
              </a:rPr>
              <a:t>存放</a:t>
            </a:r>
            <a:r>
              <a:rPr lang="zh-CN" altLang="en-US" sz="2000" b="1" dirty="0" smtClean="0">
                <a:latin typeface="宋体" pitchFamily="2" charset="-122"/>
              </a:rPr>
              <a:t>在存储器中；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机器</a:t>
            </a:r>
            <a:r>
              <a:rPr lang="zh-CN" altLang="en-US" sz="2000" b="1" u="sng" dirty="0">
                <a:latin typeface="宋体" pitchFamily="2" charset="-122"/>
              </a:rPr>
              <a:t>工作时</a:t>
            </a:r>
            <a:r>
              <a:rPr lang="zh-CN" altLang="en-US" sz="2000" b="1" dirty="0">
                <a:latin typeface="宋体" pitchFamily="2" charset="-122"/>
              </a:rPr>
              <a:t>，自动、</a:t>
            </a:r>
            <a:r>
              <a:rPr lang="zh-CN" altLang="en-US" sz="2000" b="1" u="sng" dirty="0">
                <a:latin typeface="宋体" pitchFamily="2" charset="-122"/>
              </a:rPr>
              <a:t>逐条</a:t>
            </a:r>
            <a:r>
              <a:rPr lang="zh-CN" altLang="en-US" sz="2000" b="1" dirty="0">
                <a:latin typeface="宋体" pitchFamily="2" charset="-122"/>
              </a:rPr>
              <a:t>地</a:t>
            </a:r>
            <a:r>
              <a:rPr lang="zh-CN" altLang="en-US" sz="2000" b="1" u="sng" dirty="0" smtClean="0">
                <a:solidFill>
                  <a:srgbClr val="0070C0"/>
                </a:solidFill>
                <a:latin typeface="宋体" pitchFamily="2" charset="-122"/>
              </a:rPr>
              <a:t>取出并执行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36096" y="4682804"/>
            <a:ext cx="504056" cy="656195"/>
            <a:chOff x="5076056" y="4703372"/>
            <a:chExt cx="504056" cy="656195"/>
          </a:xfrm>
        </p:grpSpPr>
        <p:sp>
          <p:nvSpPr>
            <p:cNvPr id="6" name="右箭头 5"/>
            <p:cNvSpPr/>
            <p:nvPr/>
          </p:nvSpPr>
          <p:spPr bwMode="auto">
            <a:xfrm>
              <a:off x="5076056" y="4941168"/>
              <a:ext cx="504056" cy="224596"/>
            </a:xfrm>
            <a:prstGeom prst="rightArrow">
              <a:avLst>
                <a:gd name="adj1" fmla="val 33789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Text Box 223"/>
            <p:cNvSpPr txBox="1">
              <a:spLocks noChangeArrowheads="1"/>
            </p:cNvSpPr>
            <p:nvPr/>
          </p:nvSpPr>
          <p:spPr bwMode="auto">
            <a:xfrm>
              <a:off x="5134241" y="4703372"/>
              <a:ext cx="251619" cy="6561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装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入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052067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635896" y="3140968"/>
            <a:ext cx="55081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指令在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中的地址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～首个</a:t>
            </a:r>
            <a:r>
              <a:rPr lang="zh-CN" altLang="en-US" sz="1800" b="1" dirty="0">
                <a:latin typeface="宋体" pitchFamily="2" charset="-122"/>
              </a:rPr>
              <a:t>单元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指令在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硬件</a:t>
            </a:r>
            <a:r>
              <a:rPr lang="en-US" altLang="zh-CN" sz="2000" b="1" dirty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中的地址 </a:t>
            </a:r>
            <a:endParaRPr lang="en-US" altLang="zh-CN" sz="2200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72000" y="4869160"/>
            <a:ext cx="3312368" cy="1728160"/>
            <a:chOff x="4283968" y="4869160"/>
            <a:chExt cx="3312368" cy="1728160"/>
          </a:xfrm>
        </p:grpSpPr>
        <p:sp>
          <p:nvSpPr>
            <p:cNvPr id="26" name="Text Box 354"/>
            <p:cNvSpPr txBox="1">
              <a:spLocks noChangeArrowheads="1"/>
            </p:cNvSpPr>
            <p:nvPr/>
          </p:nvSpPr>
          <p:spPr bwMode="auto">
            <a:xfrm>
              <a:off x="4954221" y="6309320"/>
              <a:ext cx="2570107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访存时需进行</a:t>
              </a:r>
              <a:r>
                <a:rPr lang="zh-CN" altLang="en-US" sz="1800" b="1" u="sng" dirty="0" smtClean="0">
                  <a:solidFill>
                    <a:srgbClr val="990099"/>
                  </a:solidFill>
                  <a:latin typeface="宋体" pitchFamily="2" charset="-122"/>
                </a:rPr>
                <a:t>地址变换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4283968" y="5145196"/>
              <a:ext cx="864096" cy="116539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5457868" y="4869160"/>
              <a:ext cx="626300" cy="144142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7164288" y="5229200"/>
              <a:ext cx="432048" cy="107885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6" grpId="0"/>
      <p:bldP spid="21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195736" y="4384232"/>
            <a:ext cx="5544616" cy="1925088"/>
            <a:chOff x="2195736" y="4024192"/>
            <a:chExt cx="5544616" cy="1925088"/>
          </a:xfrm>
        </p:grpSpPr>
        <p:sp>
          <p:nvSpPr>
            <p:cNvPr id="78" name="Text Box 354"/>
            <p:cNvSpPr txBox="1">
              <a:spLocks noChangeArrowheads="1"/>
            </p:cNvSpPr>
            <p:nvPr/>
          </p:nvSpPr>
          <p:spPr bwMode="auto">
            <a:xfrm>
              <a:off x="2195736" y="5590506"/>
              <a:ext cx="2376264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9" name="Text Box 354"/>
            <p:cNvSpPr txBox="1">
              <a:spLocks noChangeArrowheads="1"/>
            </p:cNvSpPr>
            <p:nvPr/>
          </p:nvSpPr>
          <p:spPr bwMode="auto">
            <a:xfrm>
              <a:off x="6232320" y="5589240"/>
              <a:ext cx="85596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354"/>
            <p:cNvSpPr txBox="1">
              <a:spLocks noChangeArrowheads="1"/>
            </p:cNvSpPr>
            <p:nvPr/>
          </p:nvSpPr>
          <p:spPr bwMode="auto">
            <a:xfrm>
              <a:off x="7088286" y="5589240"/>
              <a:ext cx="648072" cy="3587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Text Box 354"/>
            <p:cNvSpPr txBox="1">
              <a:spLocks noChangeArrowheads="1"/>
            </p:cNvSpPr>
            <p:nvPr/>
          </p:nvSpPr>
          <p:spPr bwMode="auto">
            <a:xfrm>
              <a:off x="6228184" y="5589240"/>
              <a:ext cx="1512168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/REGs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2" name="Text Box 352"/>
            <p:cNvSpPr txBox="1">
              <a:spLocks noChangeArrowheads="1"/>
            </p:cNvSpPr>
            <p:nvPr/>
          </p:nvSpPr>
          <p:spPr bwMode="auto">
            <a:xfrm>
              <a:off x="2195736" y="4599938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3" name="Text Box 365"/>
            <p:cNvSpPr txBox="1">
              <a:spLocks noChangeArrowheads="1"/>
            </p:cNvSpPr>
            <p:nvPr/>
          </p:nvSpPr>
          <p:spPr bwMode="auto">
            <a:xfrm>
              <a:off x="3507839" y="4599938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4" name="Text Box 408"/>
            <p:cNvSpPr txBox="1">
              <a:spLocks noChangeArrowheads="1"/>
            </p:cNvSpPr>
            <p:nvPr/>
          </p:nvSpPr>
          <p:spPr bwMode="auto">
            <a:xfrm>
              <a:off x="4932040" y="4594219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439"/>
            <p:cNvSpPr txBox="1">
              <a:spLocks noChangeArrowheads="1"/>
            </p:cNvSpPr>
            <p:nvPr/>
          </p:nvSpPr>
          <p:spPr bwMode="auto">
            <a:xfrm>
              <a:off x="3670908" y="4095880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86" name="Text Box 460"/>
            <p:cNvSpPr txBox="1">
              <a:spLocks noChangeArrowheads="1"/>
            </p:cNvSpPr>
            <p:nvPr/>
          </p:nvSpPr>
          <p:spPr bwMode="auto">
            <a:xfrm>
              <a:off x="6300192" y="4024192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7" name="Text Box 460"/>
            <p:cNvSpPr txBox="1">
              <a:spLocks noChangeArrowheads="1"/>
            </p:cNvSpPr>
            <p:nvPr/>
          </p:nvSpPr>
          <p:spPr bwMode="auto">
            <a:xfrm>
              <a:off x="6315869" y="4491763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7704856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 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工作方式之程序执行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分析：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7743" y="980728"/>
            <a:ext cx="6408713" cy="603499"/>
            <a:chOff x="2051719" y="1340768"/>
            <a:chExt cx="640871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2051719" y="1340768"/>
              <a:ext cx="4536505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2195736" y="1467609"/>
              <a:ext cx="1224186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2195736" y="1646997"/>
              <a:ext cx="6264696" cy="283"/>
            </a:xfrm>
            <a:prstGeom prst="bentConnector5">
              <a:avLst>
                <a:gd name="adj1" fmla="val -1738"/>
                <a:gd name="adj2" fmla="val 139561837"/>
                <a:gd name="adj3" fmla="val 10364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2304923" y="1628800"/>
            <a:ext cx="6371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顺序型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dirty="0" smtClean="0">
                <a:latin typeface="宋体" pitchFamily="2" charset="-122"/>
              </a:rPr>
              <a:t>计算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zh-CN" altLang="en-US" sz="1800" b="1" u="sng" dirty="0">
                <a:latin typeface="宋体" pitchFamily="2" charset="-122"/>
              </a:rPr>
              <a:t>指令内容</a:t>
            </a:r>
            <a:r>
              <a:rPr lang="zh-CN" altLang="en-US" sz="1800" b="1" dirty="0">
                <a:latin typeface="宋体" pitchFamily="2" charset="-122"/>
              </a:rPr>
              <a:t>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可提前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转移型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dirty="0" smtClean="0">
                <a:latin typeface="宋体" pitchFamily="2" charset="-122"/>
              </a:rPr>
              <a:t>计算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zh-CN" altLang="en-US" sz="1800" b="1" u="sng" dirty="0">
                <a:latin typeface="宋体" pitchFamily="2" charset="-122"/>
              </a:rPr>
              <a:t>数据操作</a:t>
            </a:r>
            <a:r>
              <a:rPr lang="zh-CN" altLang="en-US" sz="1800" b="1" dirty="0">
                <a:latin typeface="宋体" pitchFamily="2" charset="-122"/>
              </a:rPr>
              <a:t>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可提前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1759" y="2775227"/>
            <a:ext cx="5184577" cy="869797"/>
            <a:chOff x="2195735" y="3428999"/>
            <a:chExt cx="518457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2195735" y="3428999"/>
              <a:ext cx="518457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2339752" y="3501008"/>
              <a:ext cx="122418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1800201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7" y="3680396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951844" y="3892441"/>
              <a:ext cx="22591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2339752" y="3680396"/>
              <a:ext cx="4896545" cy="12700"/>
            </a:xfrm>
            <a:prstGeom prst="bentConnector5">
              <a:avLst>
                <a:gd name="adj1" fmla="val -4799"/>
                <a:gd name="adj2" fmla="val -2616071"/>
                <a:gd name="adj3" fmla="val 1046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92441"/>
              <a:ext cx="1800201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067944" y="5625606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2771796" y="5608050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4572000" y="532185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5724128" y="5103992"/>
            <a:ext cx="360040" cy="573499"/>
            <a:chOff x="4286248" y="4427544"/>
            <a:chExt cx="360040" cy="573499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4286248" y="4995631"/>
              <a:ext cx="360040" cy="5412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084168" y="5238412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084168" y="5102404"/>
            <a:ext cx="231701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452320" y="5250573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084168" y="5393612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4644008" y="4293096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6626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2735796" y="4636101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2069976" y="3717032"/>
            <a:ext cx="58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</a:t>
            </a:r>
            <a:r>
              <a:rPr lang="zh-CN" altLang="en-US" b="1" dirty="0" smtClean="0">
                <a:latin typeface="宋体" pitchFamily="2" charset="-122"/>
              </a:rPr>
              <a:t>进行相应操作，指令转移时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904071"/>
            <a:ext cx="7777113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准备阶段：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工作方式之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程序存放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由</a:t>
            </a:r>
            <a:r>
              <a:rPr lang="zh-CN" altLang="en-US" sz="1800" b="1" u="sng" dirty="0" smtClean="0">
                <a:latin typeface="宋体" pitchFamily="2" charset="-122"/>
              </a:rPr>
              <a:t>操作系统</a:t>
            </a:r>
            <a:r>
              <a:rPr lang="zh-CN" altLang="en-US" sz="1800" b="1" dirty="0" smtClean="0">
                <a:latin typeface="宋体" pitchFamily="2" charset="-122"/>
              </a:rPr>
              <a:t>负责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阶段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工作方式之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程序执行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由操作序列组成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7809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实现指令约定操作，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指令转移时重写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转①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263" y="1841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装入</a:t>
            </a:r>
            <a:r>
              <a:rPr lang="zh-CN" altLang="en-US" b="1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假设入口为</a:t>
            </a:r>
            <a:r>
              <a:rPr lang="en-US" altLang="zh-CN" sz="2000" b="1" i="1" dirty="0" smtClean="0">
                <a:latin typeface="+mn-lt"/>
              </a:rPr>
              <a:t>y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dirty="0" smtClean="0">
                <a:latin typeface="宋体" pitchFamily="2" charset="-122"/>
              </a:rPr>
              <a:t>程序入口地址</a:t>
            </a:r>
            <a:r>
              <a:rPr lang="en-US" altLang="zh-CN" sz="2000" b="1" dirty="0" smtClean="0">
                <a:latin typeface="宋体" pitchFamily="2" charset="-122"/>
              </a:rPr>
              <a:t>(PC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i="1" dirty="0" smtClean="0">
                <a:latin typeface="+mn-lt"/>
              </a:rPr>
              <a:t>y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71306" y="4221088"/>
            <a:ext cx="5689126" cy="707385"/>
            <a:chOff x="2267994" y="4233784"/>
            <a:chExt cx="5689126" cy="707385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372200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147717" y="4508253"/>
              <a:ext cx="115247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转移</a:t>
              </a:r>
              <a:r>
                <a:rPr lang="zh-CN" altLang="en-US" sz="1600" b="1" dirty="0" smtClean="0">
                  <a:latin typeface="宋体" pitchFamily="2" charset="-122"/>
                </a:rPr>
                <a:t>型指令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165032" y="4233784"/>
              <a:ext cx="792088" cy="2753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076056" y="4795590"/>
              <a:ext cx="1296490" cy="218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>
              <a:off x="2267994" y="4293091"/>
              <a:ext cx="4896295" cy="1270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164288" y="4305792"/>
              <a:ext cx="1" cy="27533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8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二、程序</a:t>
            </a:r>
            <a:r>
              <a:rPr lang="zh-CN" altLang="en-US" sz="2400" dirty="0" smtClean="0"/>
              <a:t>执行的过程</a:t>
            </a:r>
            <a:endParaRPr lang="zh-CN" altLang="en-US" sz="2400" dirty="0"/>
          </a:p>
        </p:txBody>
      </p:sp>
      <p:sp>
        <p:nvSpPr>
          <p:cNvPr id="59" name="AutoShape 338"/>
          <p:cNvSpPr>
            <a:spLocks/>
          </p:cNvSpPr>
          <p:nvPr/>
        </p:nvSpPr>
        <p:spPr bwMode="auto">
          <a:xfrm>
            <a:off x="3995936" y="1124744"/>
            <a:ext cx="2232248" cy="265172"/>
          </a:xfrm>
          <a:prstGeom prst="borderCallout2">
            <a:avLst>
              <a:gd name="adj1" fmla="val 53684"/>
              <a:gd name="adj2" fmla="val 100405"/>
              <a:gd name="adj3" fmla="val 52983"/>
              <a:gd name="adj4" fmla="val 109514"/>
              <a:gd name="adj5" fmla="val 160292"/>
              <a:gd name="adj6" fmla="val 11510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b" anchorCtr="0"/>
          <a:lstStyle/>
          <a:p>
            <a:pPr lvl="0" algn="ctr"/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Operating System, OS</a:t>
            </a:r>
            <a:endParaRPr lang="zh-CN" altLang="en-US" sz="1800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5576" y="4496422"/>
            <a:ext cx="7632824" cy="1512169"/>
            <a:chOff x="971624" y="4653135"/>
            <a:chExt cx="7632824" cy="1512169"/>
          </a:xfrm>
        </p:grpSpPr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7091560" y="5157194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67" name="Text Box 113"/>
            <p:cNvSpPr txBox="1">
              <a:spLocks noChangeArrowheads="1"/>
            </p:cNvSpPr>
            <p:nvPr/>
          </p:nvSpPr>
          <p:spPr bwMode="auto">
            <a:xfrm>
              <a:off x="1908447" y="5155183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69" name="Text Box 115"/>
            <p:cNvSpPr txBox="1">
              <a:spLocks noChangeArrowheads="1"/>
            </p:cNvSpPr>
            <p:nvPr/>
          </p:nvSpPr>
          <p:spPr bwMode="auto">
            <a:xfrm>
              <a:off x="5363616" y="4725144"/>
              <a:ext cx="431800" cy="100811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2627784" y="4653136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71" name="Text Box 129"/>
            <p:cNvSpPr txBox="1">
              <a:spLocks noChangeArrowheads="1"/>
            </p:cNvSpPr>
            <p:nvPr/>
          </p:nvSpPr>
          <p:spPr bwMode="auto">
            <a:xfrm>
              <a:off x="3995216" y="5157887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2" name="Text Box 133"/>
            <p:cNvSpPr txBox="1">
              <a:spLocks noChangeArrowheads="1"/>
            </p:cNvSpPr>
            <p:nvPr/>
          </p:nvSpPr>
          <p:spPr bwMode="auto">
            <a:xfrm>
              <a:off x="971625" y="4653138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74" name="Text Box 134"/>
            <p:cNvSpPr txBox="1">
              <a:spLocks noChangeArrowheads="1"/>
            </p:cNvSpPr>
            <p:nvPr/>
          </p:nvSpPr>
          <p:spPr bwMode="auto">
            <a:xfrm>
              <a:off x="971624" y="5475706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75" name="Text Box 135"/>
            <p:cNvSpPr txBox="1">
              <a:spLocks noChangeArrowheads="1"/>
            </p:cNvSpPr>
            <p:nvPr/>
          </p:nvSpPr>
          <p:spPr bwMode="auto">
            <a:xfrm>
              <a:off x="3129905" y="5475704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2339751" y="5445275"/>
              <a:ext cx="1" cy="359989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41"/>
            <p:cNvCxnSpPr/>
            <p:nvPr/>
          </p:nvCxnSpPr>
          <p:spPr bwMode="auto">
            <a:xfrm rot="16200000" flipH="1" flipV="1">
              <a:off x="2412776" y="4580606"/>
              <a:ext cx="502047" cy="647106"/>
            </a:xfrm>
            <a:prstGeom prst="bentConnector3">
              <a:avLst>
                <a:gd name="adj1" fmla="val -424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44"/>
            <p:cNvCxnSpPr>
              <a:endCxn id="70" idx="2"/>
            </p:cNvCxnSpPr>
            <p:nvPr/>
          </p:nvCxnSpPr>
          <p:spPr bwMode="auto">
            <a:xfrm flipV="1">
              <a:off x="2340223" y="5013498"/>
              <a:ext cx="647130" cy="574778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4499272" y="5445276"/>
              <a:ext cx="248" cy="35998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71" idx="3"/>
            </p:cNvCxnSpPr>
            <p:nvPr/>
          </p:nvCxnSpPr>
          <p:spPr bwMode="auto">
            <a:xfrm>
              <a:off x="4858816" y="5301556"/>
              <a:ext cx="504800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5795416" y="5373267"/>
              <a:ext cx="129649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667624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811640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8099672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354"/>
            <p:cNvSpPr txBox="1">
              <a:spLocks noChangeArrowheads="1"/>
            </p:cNvSpPr>
            <p:nvPr/>
          </p:nvSpPr>
          <p:spPr bwMode="auto">
            <a:xfrm>
              <a:off x="1907704" y="5806530"/>
              <a:ext cx="295111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86" name="Text Box 354"/>
            <p:cNvSpPr txBox="1">
              <a:spLocks noChangeArrowheads="1"/>
            </p:cNvSpPr>
            <p:nvPr/>
          </p:nvSpPr>
          <p:spPr bwMode="auto">
            <a:xfrm>
              <a:off x="7095696" y="5805264"/>
              <a:ext cx="85596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7" name="Text Box 354"/>
            <p:cNvSpPr txBox="1">
              <a:spLocks noChangeArrowheads="1"/>
            </p:cNvSpPr>
            <p:nvPr/>
          </p:nvSpPr>
          <p:spPr bwMode="auto">
            <a:xfrm>
              <a:off x="7951662" y="5805264"/>
              <a:ext cx="648072" cy="3587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8" name="Text Box 354"/>
            <p:cNvSpPr txBox="1">
              <a:spLocks noChangeArrowheads="1"/>
            </p:cNvSpPr>
            <p:nvPr/>
          </p:nvSpPr>
          <p:spPr bwMode="auto">
            <a:xfrm>
              <a:off x="7091560" y="5805264"/>
              <a:ext cx="1512168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/REGs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141"/>
            <p:cNvCxnSpPr/>
            <p:nvPr/>
          </p:nvCxnSpPr>
          <p:spPr bwMode="auto">
            <a:xfrm>
              <a:off x="5795416" y="5475704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41"/>
            <p:cNvCxnSpPr/>
            <p:nvPr/>
          </p:nvCxnSpPr>
          <p:spPr bwMode="auto">
            <a:xfrm>
              <a:off x="5796136" y="5589240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41"/>
            <p:cNvCxnSpPr/>
            <p:nvPr/>
          </p:nvCxnSpPr>
          <p:spPr bwMode="auto">
            <a:xfrm>
              <a:off x="5796136" y="5676753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115615" y="6093296"/>
            <a:ext cx="763284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操作</a:t>
            </a:r>
            <a:r>
              <a:rPr lang="zh-CN" altLang="en-US" sz="2000" b="1" u="sng" dirty="0" smtClean="0">
                <a:latin typeface="宋体" pitchFamily="2" charset="-122"/>
              </a:rPr>
              <a:t>按序进行</a:t>
            </a:r>
            <a:r>
              <a:rPr lang="zh-CN" altLang="en-US" sz="2000" b="1" dirty="0">
                <a:latin typeface="宋体" pitchFamily="2" charset="-122"/>
              </a:rPr>
              <a:t>如何实现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r>
              <a:rPr lang="zh-CN" altLang="en-US" sz="1800" b="1" dirty="0" smtClean="0">
                <a:latin typeface="宋体" pitchFamily="2" charset="-122"/>
              </a:rPr>
              <a:t>转①如何</a:t>
            </a:r>
            <a:r>
              <a:rPr lang="zh-CN" altLang="en-US" sz="1800" b="1" dirty="0">
                <a:latin typeface="宋体" pitchFamily="2" charset="-122"/>
              </a:rPr>
              <a:t>实现</a:t>
            </a:r>
            <a:r>
              <a:rPr lang="zh-CN" altLang="en-US" sz="1800" b="1" dirty="0" smtClean="0">
                <a:latin typeface="宋体" pitchFamily="2" charset="-122"/>
              </a:rPr>
              <a:t>？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类比：</a:t>
            </a:r>
            <a:r>
              <a:rPr lang="zh-CN" altLang="en-US" sz="1800" b="1" dirty="0" smtClean="0">
                <a:latin typeface="宋体" pitchFamily="2" charset="-122"/>
              </a:rPr>
              <a:t>按课表上课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、程序执行过程示例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*模型机结构：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可实现所支持指令的功能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0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83" name="Group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97678"/>
              </p:ext>
            </p:extLst>
          </p:nvPr>
        </p:nvGraphicFramePr>
        <p:xfrm>
          <a:off x="1403647" y="4725144"/>
          <a:ext cx="6984777" cy="1625236"/>
        </p:xfrm>
        <a:graphic>
          <a:graphicData uri="http://schemas.openxmlformats.org/drawingml/2006/table">
            <a:tbl>
              <a:tblPr/>
              <a:tblGrid>
                <a:gridCol w="864097"/>
                <a:gridCol w="2160240"/>
                <a:gridCol w="3960440"/>
              </a:tblGrid>
              <a:tr h="34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指令名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指令功能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取数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AC←M[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单元内容到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存数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内容存到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单元中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AC←(AC)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M[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单元内容相加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程序执行结束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05662" y="1343622"/>
            <a:ext cx="7814810" cy="3237506"/>
            <a:chOff x="1005662" y="1343622"/>
            <a:chExt cx="7814810" cy="3237506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336063" y="1655173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1048030" y="3232511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192046" y="1439149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3064254" y="3533079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840118" y="3531497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577562" y="3531495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866733" y="1614156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787232" y="1515717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995070" y="1515717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856714" y="2233517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200158" y="2586719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696474" y="2161509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552086" y="1693165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4145092" y="2663784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205347" y="2663784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580849" y="1669718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2056142" y="3088495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494743" y="3170195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364165" y="3170194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793810" y="3170195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580849" y="1587155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580849" y="2015783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795295" y="1587155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795295" y="1872907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217746" y="2159005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rot="5400000" flipH="1" flipV="1">
              <a:off x="3120770" y="2679277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292726" y="2520442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507151" y="2741454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493949" y="302731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364958" y="3026525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/>
            <p:nvPr/>
          </p:nvCxnSpPr>
          <p:spPr bwMode="auto">
            <a:xfrm rot="5400000">
              <a:off x="2105356" y="1781957"/>
              <a:ext cx="761246" cy="283611"/>
            </a:xfrm>
            <a:prstGeom prst="bentConnector3">
              <a:avLst>
                <a:gd name="adj1" fmla="val 10005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2056141" y="2010655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1045922" y="2449371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2056142" y="2447261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975832" y="2788481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414594" y="3520778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552086" y="3241628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640317" y="3531495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318704" y="3890275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8071679" y="1389944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927216" y="3104457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649132" y="1389945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296832" y="1820160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368270" y="2112260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584170" y="1742372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512732" y="2971097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936470" y="1675697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296832" y="1963035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296832" y="2683760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657195" y="2755197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800070" y="2755197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304895" y="2755197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882620" y="2683760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393670" y="1389945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/>
            <p:nvPr/>
          </p:nvCxnSpPr>
          <p:spPr bwMode="auto">
            <a:xfrm rot="5400000" flipH="1" flipV="1">
              <a:off x="5059769" y="3013575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/>
            <p:nvPr/>
          </p:nvCxnSpPr>
          <p:spPr bwMode="auto">
            <a:xfrm rot="5400000" flipH="1" flipV="1">
              <a:off x="6029732" y="3407276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715151" y="3603729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334433" y="3675167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8119324" y="3675961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905013" y="3675959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190762" y="2961581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405871" y="2960787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1005662" y="3891863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696102" y="3108275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8070" y="4223942"/>
              <a:ext cx="7382746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称为累加器，既存放源操作数、又存放目的操作数的寄存器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920238" y="1439149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3064824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344172" y="2872471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559404" y="2879809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273530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488760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912126" y="2447261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912126" y="3088495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1005662" y="1343622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87" name="直接箭头连接符 216"/>
            <p:cNvCxnSpPr/>
            <p:nvPr/>
          </p:nvCxnSpPr>
          <p:spPr bwMode="auto">
            <a:xfrm flipV="1">
              <a:off x="1763688" y="1543139"/>
              <a:ext cx="864096" cy="112035"/>
            </a:xfrm>
            <a:prstGeom prst="bentConnector3">
              <a:avLst>
                <a:gd name="adj1" fmla="val -70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教学要求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数字逻辑电路，程序设计基础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理论教学</a:t>
            </a:r>
            <a:r>
              <a:rPr lang="en-US" altLang="zh-CN" sz="2000" b="1" dirty="0">
                <a:latin typeface="宋体" pitchFamily="2" charset="-122"/>
              </a:rPr>
              <a:t>(64</a:t>
            </a:r>
            <a:r>
              <a:rPr lang="zh-CN" altLang="en-US" sz="2000" b="1" dirty="0">
                <a:latin typeface="宋体" pitchFamily="2" charset="-122"/>
              </a:rPr>
              <a:t>学时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＋实验教学</a:t>
            </a:r>
            <a:r>
              <a:rPr lang="en-US" altLang="zh-CN" sz="2000" b="1" dirty="0" smtClean="0">
                <a:latin typeface="宋体" pitchFamily="2" charset="-122"/>
              </a:rPr>
              <a:t>(16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任国林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第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版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电子工业出版社</a:t>
            </a:r>
            <a:r>
              <a:rPr lang="en-US" altLang="zh-CN" b="1" dirty="0" smtClean="0">
                <a:latin typeface="宋体" pitchFamily="2" charset="-122"/>
              </a:rPr>
              <a:t>, ISBN 978-7-121-33462-7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考勤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作业</a:t>
            </a:r>
            <a:r>
              <a:rPr lang="en-US" altLang="zh-CN" sz="2000" b="1" dirty="0" smtClean="0">
                <a:latin typeface="宋体" pitchFamily="2" charset="-122"/>
              </a:rPr>
              <a:t>(20%)</a:t>
            </a:r>
            <a:r>
              <a:rPr lang="zh-CN" altLang="en-US" b="1" dirty="0" smtClean="0">
                <a:latin typeface="宋体" pitchFamily="2" charset="-122"/>
              </a:rPr>
              <a:t>＋实验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15%)</a:t>
            </a:r>
            <a:r>
              <a:rPr lang="zh-CN" altLang="en-US" b="1" dirty="0" smtClean="0">
                <a:latin typeface="宋体" pitchFamily="2" charset="-122"/>
              </a:rPr>
              <a:t>＋测验</a:t>
            </a:r>
            <a:r>
              <a:rPr lang="en-US" altLang="zh-CN" sz="2000" b="1" dirty="0" smtClean="0">
                <a:latin typeface="宋体" pitchFamily="2" charset="-122"/>
              </a:rPr>
              <a:t>(15%)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b="1" dirty="0">
                <a:latin typeface="宋体" pitchFamily="2" charset="-122"/>
              </a:rPr>
              <a:t>考试</a:t>
            </a:r>
            <a:r>
              <a:rPr lang="en-US" altLang="zh-CN" sz="2000" b="1" dirty="0" smtClean="0">
                <a:latin typeface="宋体" pitchFamily="2" charset="-122"/>
              </a:rPr>
              <a:t>(50%)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49"/>
          <p:cNvSpPr txBox="1">
            <a:spLocks noChangeArrowheads="1"/>
          </p:cNvSpPr>
          <p:nvPr/>
        </p:nvSpPr>
        <p:spPr bwMode="auto">
          <a:xfrm>
            <a:off x="971600" y="4366845"/>
            <a:ext cx="7200800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数电要求：逻辑函数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表示及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化简，基本的组合逻辑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时序逻辑电路使用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软件要求：了解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语言的数据类型、语句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功能、程序组成及执行过程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3456224" y="5985631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转</a:t>
            </a:r>
            <a:r>
              <a:rPr lang="zh-CN" altLang="en-US" sz="1600" dirty="0" smtClean="0">
                <a:solidFill>
                  <a:schemeClr val="bg2"/>
                </a:solidFill>
                <a:latin typeface="+mn-ea"/>
                <a:ea typeface="+mn-ea"/>
              </a:rPr>
              <a:t>学习思考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 Box 349"/>
          <p:cNvSpPr txBox="1">
            <a:spLocks noChangeArrowheads="1"/>
          </p:cNvSpPr>
          <p:nvPr/>
        </p:nvSpPr>
        <p:spPr bwMode="auto">
          <a:xfrm>
            <a:off x="971600" y="5230941"/>
            <a:ext cx="5976664" cy="43088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课程群：</a:t>
            </a:r>
            <a:r>
              <a:rPr lang="zh-CN" altLang="en-US" sz="2200" b="1" dirty="0" smtClean="0">
                <a:latin typeface="宋体" pitchFamily="2" charset="-122"/>
              </a:rPr>
              <a:t>名称</a:t>
            </a:r>
            <a:r>
              <a:rPr lang="en-US" altLang="zh-CN" sz="2200" b="1" dirty="0" smtClean="0">
                <a:latin typeface="宋体" pitchFamily="2" charset="-122"/>
              </a:rPr>
              <a:t>CO-2020-09019</a:t>
            </a:r>
            <a:r>
              <a:rPr lang="zh-CN" altLang="en-US" sz="2200" b="1" dirty="0" smtClean="0">
                <a:latin typeface="宋体" pitchFamily="2" charset="-122"/>
              </a:rPr>
              <a:t>，群号</a:t>
            </a:r>
            <a:r>
              <a:rPr lang="en-US" altLang="zh-CN" sz="2200" b="1" dirty="0" smtClean="0">
                <a:latin typeface="宋体" pitchFamily="2" charset="-122"/>
              </a:rPr>
              <a:t>940592601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32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522124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的执行过程：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准备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943044" y="799544"/>
            <a:ext cx="399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假设</a:t>
            </a:r>
            <a:r>
              <a:rPr lang="zh-CN" altLang="en-US" b="1" dirty="0" smtClean="0">
                <a:latin typeface="宋体" pitchFamily="2" charset="-122"/>
              </a:rPr>
              <a:t>逻辑地址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2000</a:t>
            </a:r>
            <a:r>
              <a:rPr lang="zh-CN" altLang="en-US" b="1" dirty="0" smtClean="0">
                <a:latin typeface="宋体" pitchFamily="2" charset="-122"/>
              </a:rPr>
              <a:t>开始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装入</a:t>
            </a:r>
            <a:r>
              <a:rPr lang="zh-CN" altLang="en-US" b="1" dirty="0">
                <a:latin typeface="宋体" pitchFamily="2" charset="-122"/>
              </a:rPr>
              <a:t>位置假设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2000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则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2000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5923464" y="764703"/>
            <a:ext cx="2825000" cy="1800201"/>
            <a:chOff x="7625091" y="3637293"/>
            <a:chExt cx="2825000" cy="1800201"/>
          </a:xfrm>
        </p:grpSpPr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8288799" y="3656644"/>
              <a:ext cx="2160000" cy="1780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108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M[</a:t>
              </a:r>
              <a:r>
                <a:rPr lang="en-US" altLang="zh-CN" sz="1800" b="1" dirty="0" smtClean="0">
                  <a:solidFill>
                    <a:srgbClr val="0070C0"/>
                  </a:solidFill>
                  <a:latin typeface="宋体" pitchFamily="2" charset="-122"/>
                </a:rPr>
                <a:t>2004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M[2005]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M[2006]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停机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x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b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y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7625091" y="3637293"/>
              <a:ext cx="664760" cy="1800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2004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2005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2006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flipV="1">
              <a:off x="8290091" y="3928861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8290091" y="4159889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8290091" y="4405586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8290091" y="4652707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8290091" y="4898190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8290091" y="5148296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4" name="Text Box 65"/>
          <p:cNvSpPr txBox="1">
            <a:spLocks noChangeArrowheads="1"/>
          </p:cNvSpPr>
          <p:nvPr/>
        </p:nvSpPr>
        <p:spPr bwMode="auto">
          <a:xfrm>
            <a:off x="3779913" y="3072380"/>
            <a:ext cx="2156820" cy="32400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(IR)</a:t>
            </a:r>
            <a:r>
              <a:rPr lang="en-US" altLang="zh-CN" sz="1800" b="1" baseline="-18000" dirty="0" err="1" smtClean="0">
                <a:latin typeface="宋体" pitchFamily="2" charset="-122"/>
              </a:rPr>
              <a:t>Ad</a:t>
            </a:r>
            <a:r>
              <a:rPr lang="en-US" altLang="zh-CN" sz="1800" b="1" dirty="0" err="1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err="1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145" name="直接连接符 10"/>
          <p:cNvCxnSpPr>
            <a:stCxn id="144" idx="3"/>
            <a:endCxn id="158" idx="1"/>
          </p:cNvCxnSpPr>
          <p:nvPr/>
        </p:nvCxnSpPr>
        <p:spPr bwMode="auto">
          <a:xfrm flipH="1">
            <a:off x="827584" y="3234380"/>
            <a:ext cx="5109149" cy="716660"/>
          </a:xfrm>
          <a:prstGeom prst="bentConnector5">
            <a:avLst>
              <a:gd name="adj1" fmla="val -4474"/>
              <a:gd name="adj2" fmla="val 67721"/>
              <a:gd name="adj3" fmla="val 10447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直接连接符 10"/>
          <p:cNvCxnSpPr>
            <a:stCxn id="154" idx="3"/>
            <a:endCxn id="166" idx="1"/>
          </p:cNvCxnSpPr>
          <p:nvPr/>
        </p:nvCxnSpPr>
        <p:spPr bwMode="auto">
          <a:xfrm flipH="1">
            <a:off x="827584" y="3957167"/>
            <a:ext cx="6120680" cy="713953"/>
          </a:xfrm>
          <a:prstGeom prst="bentConnector5">
            <a:avLst>
              <a:gd name="adj1" fmla="val -3735"/>
              <a:gd name="adj2" fmla="val 67788"/>
              <a:gd name="adj3" fmla="val 103735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7" name="组合 146"/>
          <p:cNvGrpSpPr/>
          <p:nvPr/>
        </p:nvGrpSpPr>
        <p:grpSpPr>
          <a:xfrm>
            <a:off x="827584" y="3074090"/>
            <a:ext cx="2952328" cy="568084"/>
            <a:chOff x="357158" y="3138688"/>
            <a:chExt cx="2952328" cy="568084"/>
          </a:xfrm>
        </p:grpSpPr>
        <p:sp>
          <p:nvSpPr>
            <p:cNvPr id="148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9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185758" cy="32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(IR)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</p:txBody>
        </p:sp>
        <p:sp>
          <p:nvSpPr>
            <p:cNvPr id="150" name="Text Box 65"/>
            <p:cNvSpPr txBox="1">
              <a:spLocks noChangeArrowheads="1"/>
            </p:cNvSpPr>
            <p:nvPr/>
          </p:nvSpPr>
          <p:spPr bwMode="auto">
            <a:xfrm>
              <a:off x="684708" y="3454772"/>
              <a:ext cx="1439020" cy="252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151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5680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827584" y="3789040"/>
            <a:ext cx="6120680" cy="587839"/>
            <a:chOff x="1364130" y="4153070"/>
            <a:chExt cx="6120680" cy="587839"/>
          </a:xfrm>
        </p:grpSpPr>
        <p:sp>
          <p:nvSpPr>
            <p:cNvPr id="154" name="Text Box 65"/>
            <p:cNvSpPr txBox="1">
              <a:spLocks noChangeArrowheads="1"/>
            </p:cNvSpPr>
            <p:nvPr/>
          </p:nvSpPr>
          <p:spPr bwMode="auto">
            <a:xfrm>
              <a:off x="4316458" y="4159197"/>
              <a:ext cx="3168352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>
                  <a:latin typeface="宋体" pitchFamily="2" charset="-122"/>
                </a:rPr>
                <a:t>Ad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156" name="Text Box 65"/>
            <p:cNvSpPr txBox="1">
              <a:spLocks noChangeArrowheads="1"/>
            </p:cNvSpPr>
            <p:nvPr/>
          </p:nvSpPr>
          <p:spPr bwMode="auto">
            <a:xfrm>
              <a:off x="5684610" y="4488909"/>
              <a:ext cx="928694" cy="2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1364130" y="4153070"/>
              <a:ext cx="2952328" cy="568084"/>
              <a:chOff x="357158" y="3138688"/>
              <a:chExt cx="2952328" cy="568084"/>
            </a:xfrm>
          </p:grpSpPr>
          <p:sp>
            <p:nvSpPr>
              <p:cNvPr id="15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59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</a:t>
                </a:r>
                <a:r>
                  <a:rPr lang="en-US" altLang="zh-CN" sz="1800" b="1" dirty="0" smtClean="0">
                    <a:latin typeface="宋体" pitchFamily="2" charset="-122"/>
                  </a:rPr>
                  <a:t>IR)</a:t>
                </a:r>
                <a:r>
                  <a:rPr lang="en-US" altLang="zh-CN" sz="1800" b="1" baseline="-18000" dirty="0" smtClean="0">
                    <a:latin typeface="宋体" pitchFamily="2" charset="-122"/>
                  </a:rPr>
                  <a:t>OP</a:t>
                </a:r>
                <a:r>
                  <a:rPr lang="en-US" altLang="zh-CN" sz="1800" b="1" dirty="0" smtClean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60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477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61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2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676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827584" y="4509120"/>
            <a:ext cx="4608512" cy="577567"/>
            <a:chOff x="1364130" y="4941168"/>
            <a:chExt cx="4608512" cy="577567"/>
          </a:xfrm>
        </p:grpSpPr>
        <p:sp>
          <p:nvSpPr>
            <p:cNvPr id="164" name="Text Box 65"/>
            <p:cNvSpPr txBox="1">
              <a:spLocks noChangeArrowheads="1"/>
            </p:cNvSpPr>
            <p:nvPr/>
          </p:nvSpPr>
          <p:spPr bwMode="auto">
            <a:xfrm>
              <a:off x="4316458" y="4942735"/>
              <a:ext cx="1656184" cy="57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IR)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Ad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AC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zh-CN" altLang="en-US" sz="1800" dirty="0" smtClean="0">
                  <a:solidFill>
                    <a:schemeClr val="accent2"/>
                  </a:solidFill>
                  <a:latin typeface="宋体" pitchFamily="2" charset="-122"/>
                </a:rPr>
                <a:t>┘</a:t>
              </a:r>
              <a:endParaRPr lang="en-US" altLang="zh-CN" sz="1800" dirty="0" smtClean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364130" y="4941168"/>
              <a:ext cx="2952328" cy="572074"/>
              <a:chOff x="357158" y="3138688"/>
              <a:chExt cx="2952328" cy="572074"/>
            </a:xfrm>
          </p:grpSpPr>
          <p:sp>
            <p:nvSpPr>
              <p:cNvPr id="166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6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</a:t>
                </a:r>
                <a:r>
                  <a:rPr lang="en-US" altLang="zh-CN" sz="1800" b="1" dirty="0" smtClean="0">
                    <a:latin typeface="宋体" pitchFamily="2" charset="-122"/>
                  </a:rPr>
                  <a:t>IR)</a:t>
                </a:r>
                <a:r>
                  <a:rPr lang="en-US" altLang="zh-CN" sz="1800" b="1" baseline="-18000" dirty="0" smtClean="0">
                    <a:latin typeface="宋体" pitchFamily="2" charset="-122"/>
                  </a:rPr>
                  <a:t>OP</a:t>
                </a:r>
                <a:r>
                  <a:rPr lang="en-US" altLang="zh-CN" sz="1800" b="1" dirty="0" smtClean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6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876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7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686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827584" y="5229200"/>
            <a:ext cx="3816424" cy="597988"/>
            <a:chOff x="1364130" y="5733256"/>
            <a:chExt cx="3816424" cy="597988"/>
          </a:xfrm>
        </p:grpSpPr>
        <p:sp>
          <p:nvSpPr>
            <p:cNvPr id="173" name="Text Box 65"/>
            <p:cNvSpPr txBox="1">
              <a:spLocks noChangeArrowheads="1"/>
            </p:cNvSpPr>
            <p:nvPr/>
          </p:nvSpPr>
          <p:spPr bwMode="auto">
            <a:xfrm>
              <a:off x="4316458" y="5736106"/>
              <a:ext cx="864096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364130" y="5733256"/>
              <a:ext cx="2952328" cy="597988"/>
              <a:chOff x="357158" y="3138688"/>
              <a:chExt cx="2952328" cy="597988"/>
            </a:xfrm>
          </p:grpSpPr>
          <p:sp>
            <p:nvSpPr>
              <p:cNvPr id="179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979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  <p:sp>
            <p:nvSpPr>
              <p:cNvPr id="175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76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</a:t>
                </a:r>
                <a:r>
                  <a:rPr lang="en-US" altLang="zh-CN" sz="1800" b="1" dirty="0" smtClean="0">
                    <a:latin typeface="宋体" pitchFamily="2" charset="-122"/>
                  </a:rPr>
                  <a:t>IR)</a:t>
                </a:r>
                <a:r>
                  <a:rPr lang="en-US" altLang="zh-CN" sz="1800" b="1" baseline="-18000" dirty="0" smtClean="0">
                    <a:latin typeface="宋体" pitchFamily="2" charset="-122"/>
                  </a:rPr>
                  <a:t>OP</a:t>
                </a:r>
                <a:r>
                  <a:rPr lang="en-US" altLang="zh-CN" sz="1800" b="1" dirty="0" smtClean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77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876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78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7452320" y="299695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(PC)=2001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(AC)=x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1" name="Text Box 36"/>
          <p:cNvSpPr txBox="1">
            <a:spLocks noChangeArrowheads="1"/>
          </p:cNvSpPr>
          <p:nvPr/>
        </p:nvSpPr>
        <p:spPr bwMode="auto">
          <a:xfrm>
            <a:off x="7452320" y="371703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(PC)=2002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(AC)=</a:t>
            </a:r>
            <a:r>
              <a:rPr lang="en-US" altLang="zh-CN" sz="2000" b="1" dirty="0" err="1" smtClean="0">
                <a:latin typeface="宋体" pitchFamily="2" charset="-122"/>
              </a:rPr>
              <a:t>x+b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" name="Text Box 36"/>
          <p:cNvSpPr txBox="1">
            <a:spLocks noChangeArrowheads="1"/>
          </p:cNvSpPr>
          <p:nvPr/>
        </p:nvSpPr>
        <p:spPr bwMode="auto">
          <a:xfrm>
            <a:off x="7452320" y="443711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(PC)=2003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M[&amp;y]=</a:t>
            </a:r>
            <a:r>
              <a:rPr lang="en-US" altLang="zh-CN" sz="2000" b="1" dirty="0" err="1" smtClean="0">
                <a:latin typeface="宋体" pitchFamily="2" charset="-122"/>
              </a:rPr>
              <a:t>x+b</a:t>
            </a:r>
            <a:endParaRPr lang="zh-CN" altLang="en-US" sz="2000" b="1" dirty="0">
              <a:latin typeface="宋体" pitchFamily="2" charset="-122"/>
            </a:endParaRPr>
          </a:p>
        </p:txBody>
      </p:sp>
      <p:cxnSp>
        <p:nvCxnSpPr>
          <p:cNvPr id="217" name="直接连接符 10"/>
          <p:cNvCxnSpPr>
            <a:stCxn id="164" idx="3"/>
            <a:endCxn id="175" idx="1"/>
          </p:cNvCxnSpPr>
          <p:nvPr/>
        </p:nvCxnSpPr>
        <p:spPr bwMode="auto">
          <a:xfrm flipH="1">
            <a:off x="827584" y="4798687"/>
            <a:ext cx="4608512" cy="592513"/>
          </a:xfrm>
          <a:prstGeom prst="bentConnector5">
            <a:avLst>
              <a:gd name="adj1" fmla="val -4960"/>
              <a:gd name="adj2" fmla="val 60633"/>
              <a:gd name="adj3" fmla="val 104960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946651" y="2636912"/>
            <a:ext cx="7078791" cy="322326"/>
          </a:xfrm>
          <a:prstGeom prst="rect">
            <a:avLst/>
          </a:prstGeom>
          <a:solidFill>
            <a:srgbClr val="CCCCFF">
              <a:alpha val="8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指令执行过程的操作                  执行结果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部件内容的变化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80112" y="5190777"/>
            <a:ext cx="3384376" cy="1190551"/>
            <a:chOff x="5580112" y="5262785"/>
            <a:chExt cx="3384376" cy="1190551"/>
          </a:xfrm>
        </p:grpSpPr>
        <p:sp>
          <p:nvSpPr>
            <p:cNvPr id="184" name="Text Box 705"/>
            <p:cNvSpPr txBox="1">
              <a:spLocks noChangeArrowheads="1"/>
            </p:cNvSpPr>
            <p:nvPr/>
          </p:nvSpPr>
          <p:spPr bwMode="auto">
            <a:xfrm>
              <a:off x="5874601" y="6171692"/>
              <a:ext cx="2520663" cy="1275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5" name="直接连接符 56"/>
            <p:cNvCxnSpPr>
              <a:endCxn id="195" idx="1"/>
            </p:cNvCxnSpPr>
            <p:nvPr/>
          </p:nvCxnSpPr>
          <p:spPr bwMode="auto">
            <a:xfrm rot="16200000" flipV="1">
              <a:off x="6895024" y="5694011"/>
              <a:ext cx="496417" cy="282013"/>
            </a:xfrm>
            <a:prstGeom prst="bentConnector4">
              <a:avLst>
                <a:gd name="adj1" fmla="val -465"/>
                <a:gd name="adj2" fmla="val 15688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86" name="Text Box 174"/>
            <p:cNvSpPr txBox="1">
              <a:spLocks noChangeArrowheads="1"/>
            </p:cNvSpPr>
            <p:nvPr/>
          </p:nvSpPr>
          <p:spPr bwMode="auto">
            <a:xfrm>
              <a:off x="8604448" y="5262785"/>
              <a:ext cx="360040" cy="103646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宋体" pitchFamily="2" charset="-122"/>
                </a:rPr>
                <a:t>主存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87" name="Rectangle 175"/>
            <p:cNvSpPr>
              <a:spLocks noChangeArrowheads="1"/>
            </p:cNvSpPr>
            <p:nvPr/>
          </p:nvSpPr>
          <p:spPr bwMode="auto">
            <a:xfrm>
              <a:off x="5580112" y="5311193"/>
              <a:ext cx="2880320" cy="9880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78" descr="轮廓式菱形"/>
            <p:cNvSpPr>
              <a:spLocks noChangeArrowheads="1"/>
            </p:cNvSpPr>
            <p:nvPr/>
          </p:nvSpPr>
          <p:spPr bwMode="auto">
            <a:xfrm>
              <a:off x="6752190" y="5365818"/>
              <a:ext cx="1643074" cy="761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79" descr="瓦形"/>
            <p:cNvSpPr>
              <a:spLocks noChangeArrowheads="1"/>
            </p:cNvSpPr>
            <p:nvPr/>
          </p:nvSpPr>
          <p:spPr bwMode="auto">
            <a:xfrm>
              <a:off x="5652120" y="5363146"/>
              <a:ext cx="1008112" cy="76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Text Box 190"/>
            <p:cNvSpPr txBox="1">
              <a:spLocks noChangeArrowheads="1"/>
            </p:cNvSpPr>
            <p:nvPr/>
          </p:nvSpPr>
          <p:spPr bwMode="auto">
            <a:xfrm>
              <a:off x="5796136" y="5867202"/>
              <a:ext cx="481848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191" name="AutoShape 191"/>
            <p:cNvSpPr>
              <a:spLocks noChangeArrowheads="1"/>
            </p:cNvSpPr>
            <p:nvPr/>
          </p:nvSpPr>
          <p:spPr bwMode="auto">
            <a:xfrm rot="10800000">
              <a:off x="5874602" y="5507162"/>
              <a:ext cx="720080" cy="2160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2" name="Text Box 201"/>
            <p:cNvSpPr txBox="1">
              <a:spLocks noChangeArrowheads="1"/>
            </p:cNvSpPr>
            <p:nvPr/>
          </p:nvSpPr>
          <p:spPr bwMode="auto">
            <a:xfrm>
              <a:off x="7002224" y="5795194"/>
              <a:ext cx="571503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93" name="Text Box 202"/>
            <p:cNvSpPr txBox="1">
              <a:spLocks noChangeArrowheads="1"/>
            </p:cNvSpPr>
            <p:nvPr/>
          </p:nvSpPr>
          <p:spPr bwMode="auto">
            <a:xfrm>
              <a:off x="7668344" y="5795194"/>
              <a:ext cx="54862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94" name="Text Box 203"/>
            <p:cNvSpPr txBox="1">
              <a:spLocks noChangeArrowheads="1"/>
            </p:cNvSpPr>
            <p:nvPr/>
          </p:nvSpPr>
          <p:spPr bwMode="auto">
            <a:xfrm>
              <a:off x="7668344" y="5478808"/>
              <a:ext cx="35719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95" name="Text Box 209"/>
            <p:cNvSpPr txBox="1">
              <a:spLocks noChangeArrowheads="1"/>
            </p:cNvSpPr>
            <p:nvPr/>
          </p:nvSpPr>
          <p:spPr bwMode="auto">
            <a:xfrm>
              <a:off x="7002225" y="5478809"/>
              <a:ext cx="571502" cy="216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196" name="直接连接符 56"/>
            <p:cNvCxnSpPr>
              <a:stCxn id="190" idx="1"/>
            </p:cNvCxnSpPr>
            <p:nvPr/>
          </p:nvCxnSpPr>
          <p:spPr bwMode="auto">
            <a:xfrm rot="10800000">
              <a:off x="5702070" y="5421662"/>
              <a:ext cx="94066" cy="535540"/>
            </a:xfrm>
            <a:prstGeom prst="bentConnector2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 w="med" len="sm"/>
            </a:ln>
            <a:effectLst/>
          </p:spPr>
        </p:cxnSp>
        <p:cxnSp>
          <p:nvCxnSpPr>
            <p:cNvPr id="197" name="直接连接符 56"/>
            <p:cNvCxnSpPr/>
            <p:nvPr/>
          </p:nvCxnSpPr>
          <p:spPr bwMode="auto">
            <a:xfrm>
              <a:off x="6012160" y="6047152"/>
              <a:ext cx="0" cy="1245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连接符 56"/>
            <p:cNvCxnSpPr/>
            <p:nvPr/>
          </p:nvCxnSpPr>
          <p:spPr bwMode="auto">
            <a:xfrm flipV="1">
              <a:off x="6012160" y="5723187"/>
              <a:ext cx="0" cy="13719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99" name="直接连接符 56"/>
            <p:cNvCxnSpPr/>
            <p:nvPr/>
          </p:nvCxnSpPr>
          <p:spPr bwMode="auto">
            <a:xfrm flipV="1">
              <a:off x="6430719" y="5723186"/>
              <a:ext cx="1" cy="44850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0" name="直接连接符 56"/>
            <p:cNvCxnSpPr>
              <a:stCxn id="195" idx="2"/>
              <a:endCxn id="192" idx="0"/>
            </p:cNvCxnSpPr>
            <p:nvPr/>
          </p:nvCxnSpPr>
          <p:spPr bwMode="auto">
            <a:xfrm>
              <a:off x="7287976" y="5694809"/>
              <a:ext cx="0" cy="10038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1" name="直接连接符 56"/>
            <p:cNvCxnSpPr/>
            <p:nvPr/>
          </p:nvCxnSpPr>
          <p:spPr bwMode="auto">
            <a:xfrm flipV="1">
              <a:off x="7740352" y="5363146"/>
              <a:ext cx="0" cy="11566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2" name="直接连接符 56"/>
            <p:cNvCxnSpPr/>
            <p:nvPr/>
          </p:nvCxnSpPr>
          <p:spPr bwMode="auto">
            <a:xfrm flipH="1">
              <a:off x="6516216" y="5613491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3" name="直接连接符 56"/>
            <p:cNvCxnSpPr/>
            <p:nvPr/>
          </p:nvCxnSpPr>
          <p:spPr bwMode="auto">
            <a:xfrm flipV="1">
              <a:off x="7812360" y="5694810"/>
              <a:ext cx="0" cy="9424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4" name="直接连接符 56"/>
            <p:cNvCxnSpPr>
              <a:endCxn id="193" idx="2"/>
            </p:cNvCxnSpPr>
            <p:nvPr/>
          </p:nvCxnSpPr>
          <p:spPr bwMode="auto">
            <a:xfrm flipV="1">
              <a:off x="7942654" y="6011194"/>
              <a:ext cx="0" cy="16044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5" name="直接连接符 56"/>
            <p:cNvCxnSpPr/>
            <p:nvPr/>
          </p:nvCxnSpPr>
          <p:spPr bwMode="auto">
            <a:xfrm rot="5400000">
              <a:off x="6360123" y="6371532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6" name="直接连接符 56"/>
            <p:cNvCxnSpPr/>
            <p:nvPr/>
          </p:nvCxnSpPr>
          <p:spPr bwMode="auto">
            <a:xfrm rot="5400000">
              <a:off x="7538850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连接符 56"/>
            <p:cNvCxnSpPr/>
            <p:nvPr/>
          </p:nvCxnSpPr>
          <p:spPr bwMode="auto">
            <a:xfrm rot="5400000">
              <a:off x="6895908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8" name="直接连接符 56"/>
            <p:cNvCxnSpPr/>
            <p:nvPr/>
          </p:nvCxnSpPr>
          <p:spPr bwMode="auto">
            <a:xfrm rot="16200000" flipH="1">
              <a:off x="8028744" y="5883957"/>
              <a:ext cx="376440" cy="198913"/>
            </a:xfrm>
            <a:prstGeom prst="bentConnector3">
              <a:avLst>
                <a:gd name="adj1" fmla="val -1925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连接符 56"/>
            <p:cNvCxnSpPr/>
            <p:nvPr/>
          </p:nvCxnSpPr>
          <p:spPr bwMode="auto">
            <a:xfrm>
              <a:off x="7297095" y="5362006"/>
              <a:ext cx="0" cy="11931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210" name="Text Box 190"/>
            <p:cNvSpPr txBox="1">
              <a:spLocks noChangeArrowheads="1"/>
            </p:cNvSpPr>
            <p:nvPr/>
          </p:nvSpPr>
          <p:spPr bwMode="auto">
            <a:xfrm>
              <a:off x="5988790" y="5507162"/>
              <a:ext cx="498356" cy="2160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ALU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11" name="直接连接符 56"/>
            <p:cNvCxnSpPr>
              <a:stCxn id="192" idx="2"/>
            </p:cNvCxnSpPr>
            <p:nvPr/>
          </p:nvCxnSpPr>
          <p:spPr bwMode="auto">
            <a:xfrm>
              <a:off x="7287976" y="6011194"/>
              <a:ext cx="0" cy="16044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连接符 56"/>
            <p:cNvCxnSpPr/>
            <p:nvPr/>
          </p:nvCxnSpPr>
          <p:spPr bwMode="auto">
            <a:xfrm flipV="1">
              <a:off x="7956376" y="5362006"/>
              <a:ext cx="0" cy="11680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5580112" y="6440442"/>
              <a:ext cx="33843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4" name="直接连接符 56"/>
            <p:cNvCxnSpPr/>
            <p:nvPr/>
          </p:nvCxnSpPr>
          <p:spPr bwMode="auto">
            <a:xfrm flipV="1">
              <a:off x="8676456" y="6299250"/>
              <a:ext cx="0" cy="15408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5" name="直接连接符 56"/>
            <p:cNvCxnSpPr/>
            <p:nvPr/>
          </p:nvCxnSpPr>
          <p:spPr bwMode="auto">
            <a:xfrm flipV="1">
              <a:off x="8788384" y="6300936"/>
              <a:ext cx="0" cy="15071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6" name="直接连接符 56"/>
            <p:cNvCxnSpPr/>
            <p:nvPr/>
          </p:nvCxnSpPr>
          <p:spPr bwMode="auto">
            <a:xfrm rot="5400000">
              <a:off x="8821884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连接符 56"/>
            <p:cNvCxnSpPr>
              <a:endCxn id="210" idx="0"/>
            </p:cNvCxnSpPr>
            <p:nvPr/>
          </p:nvCxnSpPr>
          <p:spPr bwMode="auto">
            <a:xfrm>
              <a:off x="5702069" y="5420407"/>
              <a:ext cx="535899" cy="86755"/>
            </a:xfrm>
            <a:prstGeom prst="bentConnector2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0" name="AutoShape 338"/>
          <p:cNvSpPr>
            <a:spLocks/>
          </p:cNvSpPr>
          <p:nvPr/>
        </p:nvSpPr>
        <p:spPr bwMode="auto">
          <a:xfrm>
            <a:off x="6295478" y="427524"/>
            <a:ext cx="1876922" cy="265172"/>
          </a:xfrm>
          <a:prstGeom prst="borderCallout2">
            <a:avLst>
              <a:gd name="adj1" fmla="val 50491"/>
              <a:gd name="adj2" fmla="val 40"/>
              <a:gd name="adj3" fmla="val 52983"/>
              <a:gd name="adj4" fmla="val -15530"/>
              <a:gd name="adj5" fmla="val 355059"/>
              <a:gd name="adj6" fmla="val -4998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Times New Roman"/>
              </a:rPr>
              <a:t>绕开地址变换问题</a:t>
            </a:r>
            <a:endParaRPr lang="zh-CN" altLang="en-US" sz="16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81" grpId="0"/>
      <p:bldP spid="182" grpId="0"/>
      <p:bldP spid="89" grpId="0" animBg="1"/>
      <p:bldP spid="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551689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本节课堂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sym typeface="Microsoft Yahei"/>
              </a:rPr>
              <a:t>练习（多选题）：</a:t>
            </a:r>
            <a:endParaRPr lang="en-US" altLang="zh-CN" b="1" dirty="0"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1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、使用逻辑地址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(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不是物理地址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)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编程的原因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有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主存容量可变    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程序装入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位置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未知  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C.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允许程序空间≥主存空间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2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是指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46088" indent="-446088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sym typeface="Microsoft Yahei"/>
              </a:rPr>
              <a:t> </a:t>
            </a:r>
            <a:r>
              <a:rPr lang="en-US" altLang="zh-CN" sz="2200" b="1" dirty="0" smtClean="0">
                <a:latin typeface="宋体" pitchFamily="2" charset="-122"/>
                <a:sym typeface="Microsoft Yahei"/>
              </a:rPr>
              <a:t>     A. </a:t>
            </a:r>
            <a:r>
              <a:rPr lang="zh-CN" altLang="en-US" sz="2200" b="1" dirty="0" smtClean="0">
                <a:latin typeface="宋体" pitchFamily="2" charset="-122"/>
                <a:sym typeface="Microsoft Yahei"/>
              </a:rPr>
              <a:t>指令</a:t>
            </a:r>
            <a:r>
              <a:rPr lang="zh-CN" altLang="en-US" sz="2200" b="1" dirty="0">
                <a:latin typeface="宋体" pitchFamily="2" charset="-122"/>
                <a:sym typeface="Microsoft Yahei"/>
              </a:rPr>
              <a:t>所占</a:t>
            </a:r>
            <a:r>
              <a:rPr lang="zh-CN" altLang="en-US" sz="2200" b="1" dirty="0" smtClean="0">
                <a:latin typeface="宋体" pitchFamily="2" charset="-122"/>
                <a:sym typeface="Microsoft Yahei"/>
              </a:rPr>
              <a:t>存储单元数  </a:t>
            </a:r>
            <a:r>
              <a:rPr lang="en-US" altLang="zh-CN" sz="2200" b="1" dirty="0" smtClean="0">
                <a:latin typeface="宋体" pitchFamily="2" charset="-122"/>
                <a:sym typeface="Microsoft Yahei"/>
              </a:rPr>
              <a:t>B. </a:t>
            </a:r>
            <a:r>
              <a:rPr lang="zh-CN" altLang="en-US" sz="2200" b="1" dirty="0" smtClean="0">
                <a:latin typeface="宋体" pitchFamily="2" charset="-122"/>
                <a:sym typeface="Microsoft Yahei"/>
              </a:rPr>
              <a:t>指令所占二进制位数  </a:t>
            </a:r>
            <a:r>
              <a:rPr lang="en-US" altLang="zh-CN" sz="2200" b="1" dirty="0" smtClean="0">
                <a:latin typeface="宋体" pitchFamily="2" charset="-122"/>
                <a:sym typeface="Microsoft Yahei"/>
              </a:rPr>
              <a:t>C.</a:t>
            </a:r>
            <a:r>
              <a:rPr lang="zh-CN" altLang="en-US" sz="2200" b="1" dirty="0" smtClean="0">
                <a:latin typeface="宋体" pitchFamily="2" charset="-122"/>
                <a:sym typeface="Microsoft Yahei"/>
              </a:rPr>
              <a:t> 数值</a:t>
            </a:r>
            <a:r>
              <a:rPr lang="en-US" altLang="zh-CN" sz="2200" b="1" dirty="0" smtClean="0">
                <a:latin typeface="宋体" pitchFamily="2" charset="-122"/>
                <a:sym typeface="Microsoft Yahei"/>
              </a:rPr>
              <a:t>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3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、转移型指令的下条指令地址计算，可以提前进行的原因是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计算与指令内容无关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计算与数据操作无关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其他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4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、指令执行过程中，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操作按序进行的实现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方法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是</a:t>
            </a:r>
            <a:endParaRPr lang="en-US" altLang="zh-CN" sz="2200" b="1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操作定时进行 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操作与时序信号绑定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sym typeface="Microsoft Yahei"/>
              </a:rPr>
              <a:t>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其他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5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、程序执行过程中的循环，其实现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方法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是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时序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信号具有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周期性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B.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操作与时序信号绑定  </a:t>
            </a:r>
            <a:r>
              <a:rPr lang="en-US" altLang="zh-CN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C.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sym typeface="Microsoft Yahei"/>
              </a:rPr>
              <a:t>其他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531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1.6 </a:t>
            </a:r>
            <a:r>
              <a:rPr lang="zh-CN" altLang="en-US" sz="2800" b="1" dirty="0" smtClean="0">
                <a:latin typeface="宋体" pitchFamily="2" charset="-122"/>
              </a:rPr>
              <a:t>计算机的</a:t>
            </a:r>
            <a:r>
              <a:rPr lang="zh-CN" altLang="en-US" sz="2800" b="1" dirty="0">
                <a:latin typeface="宋体" pitchFamily="2" charset="-122"/>
              </a:rPr>
              <a:t>性能指标</a:t>
            </a: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981889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 smtClean="0">
                <a:latin typeface="+mn-ea"/>
                <a:ea typeface="+mn-ea"/>
              </a:rPr>
              <a:t>硬件技术指标，计算机性能指标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389" y="1916832"/>
            <a:ext cx="2304380" cy="407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 marL="2598738" indent="-2598738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907703" y="3133417"/>
            <a:ext cx="70569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整数运算</a:t>
            </a:r>
            <a:r>
              <a:rPr lang="zh-CN" altLang="en-US" b="1" dirty="0" smtClean="0">
                <a:latin typeface="宋体" pitchFamily="2" charset="-122"/>
              </a:rPr>
              <a:t>的性能；  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T</a:t>
            </a:r>
            <a:r>
              <a:rPr lang="en-US" altLang="zh-CN" sz="1800" b="1" baseline="-18000" dirty="0" smtClean="0">
                <a:latin typeface="宋体" pitchFamily="2" charset="-122"/>
              </a:rPr>
              <a:t>32</a:t>
            </a:r>
            <a:r>
              <a:rPr lang="zh-CN" altLang="en-US" sz="1800" b="1" baseline="-18000" dirty="0" smtClean="0">
                <a:latin typeface="宋体" pitchFamily="2" charset="-122"/>
              </a:rPr>
              <a:t>位加法</a:t>
            </a:r>
            <a:r>
              <a:rPr lang="zh-CN" altLang="en-US" sz="1800" b="1" dirty="0" smtClean="0">
                <a:latin typeface="宋体" pitchFamily="2" charset="-122"/>
              </a:rPr>
              <a:t>＜</a:t>
            </a:r>
            <a:r>
              <a:rPr lang="en-US" altLang="zh-CN" sz="1800" b="1" dirty="0" smtClean="0">
                <a:latin typeface="宋体" pitchFamily="2" charset="-122"/>
              </a:rPr>
              <a:t>2×T</a:t>
            </a:r>
            <a:r>
              <a:rPr lang="en-US" altLang="zh-CN" sz="1800" b="1" baseline="-18000" dirty="0" smtClean="0">
                <a:latin typeface="宋体" pitchFamily="2" charset="-122"/>
              </a:rPr>
              <a:t>16</a:t>
            </a:r>
            <a:r>
              <a:rPr lang="zh-CN" altLang="en-US" sz="1800" b="1" baseline="-18000" dirty="0" smtClean="0">
                <a:latin typeface="宋体" pitchFamily="2" charset="-122"/>
              </a:rPr>
              <a:t>位加法</a:t>
            </a:r>
            <a:endParaRPr lang="en-US" altLang="zh-CN" sz="1800" b="1" baseline="-18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决定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、数据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、数据通路</a:t>
            </a:r>
            <a:r>
              <a:rPr lang="zh-CN" altLang="en-US" b="1" dirty="0" smtClean="0">
                <a:latin typeface="宋体" pitchFamily="2" charset="-122"/>
              </a:rPr>
              <a:t>的位数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(P177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图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5.7)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7580" y="1916832"/>
            <a:ext cx="705703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u="sng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←指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整数运算     </a:t>
            </a:r>
            <a:r>
              <a:rPr lang="zh-CN" altLang="en-US" sz="1800" b="1" dirty="0" smtClean="0">
                <a:latin typeface="宋体" pitchFamily="2" charset="-122"/>
              </a:rPr>
              <a:t>←早期</a:t>
            </a:r>
            <a:r>
              <a:rPr lang="en-US" altLang="zh-CN" sz="1800" b="1" dirty="0" smtClean="0">
                <a:latin typeface="宋体" pitchFamily="2" charset="-122"/>
              </a:rPr>
              <a:t>:</a:t>
            </a:r>
            <a:r>
              <a:rPr lang="zh-CN" altLang="en-US" sz="1800" b="1" dirty="0" smtClean="0">
                <a:latin typeface="宋体" pitchFamily="2" charset="-122"/>
              </a:rPr>
              <a:t>浮点运算</a:t>
            </a:r>
            <a:r>
              <a:rPr lang="zh-CN" altLang="en-US" sz="1800" b="1" dirty="0" smtClean="0">
                <a:latin typeface="宋体" pitchFamily="2" charset="-122"/>
                <a:sym typeface="Symbol"/>
              </a:rPr>
              <a:t>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CPU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，如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i="1" dirty="0"/>
              <a:t>n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机器字长为</a:t>
            </a:r>
            <a:r>
              <a:rPr lang="en-US" altLang="zh-CN" sz="2200" i="1" dirty="0" smtClean="0">
                <a:latin typeface="+mn-lt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位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979588" y="4149080"/>
            <a:ext cx="6985024" cy="22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主时钟脉冲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常记为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b="1" i="1" dirty="0" smtClean="0"/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宽度</a:t>
            </a:r>
            <a:r>
              <a:rPr lang="zh-CN" altLang="en-US" sz="2000" b="1" dirty="0" smtClean="0">
                <a:latin typeface="宋体" pitchFamily="2" charset="-122"/>
              </a:rPr>
              <a:t>＝最基本的原子操作的时延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1GHz=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en-US" altLang="zh-CN" b="1" baseline="30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MHz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1MHz=1×10</a:t>
            </a:r>
            <a:r>
              <a:rPr lang="en-US" altLang="zh-CN" b="1" baseline="30000" dirty="0" smtClean="0">
                <a:latin typeface="宋体" pitchFamily="2" charset="-122"/>
              </a:rPr>
              <a:t>3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kHz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1kHz=1×10</a:t>
            </a:r>
            <a:r>
              <a:rPr lang="en-US" altLang="zh-CN" b="1" baseline="30000" dirty="0" smtClean="0">
                <a:latin typeface="宋体" pitchFamily="2" charset="-122"/>
              </a:rPr>
              <a:t>3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Hz</a:t>
            </a:r>
          </a:p>
          <a:p>
            <a:pPr marL="2598738" indent="-2598738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 smtClean="0">
                <a:latin typeface="宋体" pitchFamily="2" charset="-122"/>
              </a:rPr>
              <a:t>反映</a:t>
            </a:r>
            <a:r>
              <a:rPr lang="zh-CN" altLang="en-US" b="1" u="sng" dirty="0">
                <a:latin typeface="宋体" pitchFamily="2" charset="-122"/>
              </a:rPr>
              <a:t>主时钟</a:t>
            </a:r>
            <a:r>
              <a:rPr lang="zh-CN" altLang="en-US" b="1" u="sng" dirty="0" smtClean="0">
                <a:latin typeface="宋体" pitchFamily="2" charset="-122"/>
              </a:rPr>
              <a:t>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即主时钟脉冲的宽度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的性能；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  <a:spcBef>
                <a:spcPts val="200"/>
              </a:spcBef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dirty="0" smtClean="0">
                <a:latin typeface="宋体" pitchFamily="2" charset="-122"/>
              </a:rPr>
              <a:t>└─</a:t>
            </a:r>
            <a:r>
              <a:rPr lang="zh-CN" altLang="en-US" b="1" dirty="0" smtClean="0">
                <a:latin typeface="宋体" pitchFamily="2" charset="-122"/>
              </a:rPr>
              <a:t>常记为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/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964612" cy="274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可配置</a:t>
            </a:r>
            <a:endParaRPr lang="en-US" altLang="zh-CN" b="1" u="sng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dirty="0" smtClean="0">
                <a:latin typeface="宋体" pitchFamily="2" charset="-122"/>
              </a:rPr>
              <a:t>┌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dirty="0">
                <a:solidFill>
                  <a:srgbClr val="FF3399"/>
                </a:solidFill>
              </a:rPr>
              <a:t>R</a:t>
            </a:r>
            <a:r>
              <a:rPr lang="en-US" altLang="zh-CN" sz="2000" dirty="0"/>
              <a:t>andom </a:t>
            </a:r>
            <a:r>
              <a:rPr lang="en-US" altLang="zh-CN" sz="2000" dirty="0">
                <a:solidFill>
                  <a:srgbClr val="FF3399"/>
                </a:solidFill>
              </a:rPr>
              <a:t>A</a:t>
            </a:r>
            <a:r>
              <a:rPr lang="en-US" altLang="zh-CN" sz="2000" dirty="0"/>
              <a:t>ccess </a:t>
            </a:r>
            <a:r>
              <a:rPr lang="en-US" altLang="zh-CN" sz="2000" dirty="0">
                <a:solidFill>
                  <a:srgbClr val="FF3399"/>
                </a:solidFill>
              </a:rPr>
              <a:t>M</a:t>
            </a:r>
            <a:r>
              <a:rPr lang="en-US" altLang="zh-CN" sz="2000" dirty="0"/>
              <a:t>emory</a:t>
            </a:r>
            <a:r>
              <a:rPr lang="zh-CN" altLang="en-US" sz="2000" b="1" dirty="0" smtClean="0"/>
              <a:t>，指用</a:t>
            </a:r>
            <a:r>
              <a:rPr lang="zh-CN" altLang="en-US" sz="2000" b="1" u="sng" dirty="0" smtClean="0"/>
              <a:t>译码器</a:t>
            </a:r>
            <a:r>
              <a:rPr lang="zh-CN" altLang="en-US" sz="2000" b="1" dirty="0" smtClean="0"/>
              <a:t>识别</a:t>
            </a:r>
            <a:r>
              <a:rPr lang="zh-CN" altLang="en-US" sz="2000" b="1" dirty="0"/>
              <a:t>地址</a:t>
            </a:r>
            <a:r>
              <a:rPr lang="zh-CN" altLang="en-US" sz="2000" b="1" dirty="0" smtClean="0"/>
              <a:t>的</a:t>
            </a:r>
            <a:r>
              <a:rPr lang="en-US" altLang="zh-CN" sz="2000" b="1" dirty="0">
                <a:latin typeface="+mn-ea"/>
                <a:ea typeface="+mn-ea"/>
              </a:rPr>
              <a:t>MEM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相关：                          </a:t>
            </a:r>
            <a:r>
              <a:rPr lang="zh-CN" altLang="en-US" sz="1800" b="1" dirty="0" smtClean="0">
                <a:latin typeface="宋体" pitchFamily="2" charset="-122"/>
              </a:rPr>
              <a:t>←主存、</a:t>
            </a:r>
            <a:r>
              <a:rPr lang="en-US" altLang="zh-CN" sz="1800" b="1" dirty="0" smtClean="0">
                <a:latin typeface="宋体" pitchFamily="2" charset="-122"/>
              </a:rPr>
              <a:t>OS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其   余：                          </a:t>
            </a:r>
            <a:r>
              <a:rPr lang="zh-CN" altLang="en-US" sz="1800" b="1" dirty="0" smtClean="0">
                <a:latin typeface="宋体" pitchFamily="2" charset="-122"/>
              </a:rPr>
              <a:t>←磁盘、网络等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3059832" y="1087576"/>
            <a:ext cx="4104456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1GB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baseline="30000" dirty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MB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KB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baseline="30000" dirty="0" smtClean="0"/>
              <a:t> 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宋体" pitchFamily="2" charset="-122"/>
              </a:rPr>
              <a:t> 1GB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MB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KB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1GiB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/>
              <a:t> </a:t>
            </a:r>
            <a:r>
              <a:rPr lang="en-US" altLang="zh-CN" b="1" dirty="0" err="1" smtClean="0">
                <a:latin typeface="宋体" pitchFamily="2" charset="-122"/>
              </a:rPr>
              <a:t>MiB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baseline="30000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KiB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baseline="30000" dirty="0" smtClean="0"/>
              <a:t> </a:t>
            </a:r>
            <a:r>
              <a:rPr lang="en-US" altLang="zh-CN" b="1" dirty="0">
                <a:latin typeface="宋体" pitchFamily="2" charset="-122"/>
              </a:rPr>
              <a:t>B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179388" y="2994331"/>
            <a:ext cx="432066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主存地址空间：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  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可寻址空间：</a:t>
            </a:r>
            <a:endParaRPr lang="zh-CN" altLang="en-US" b="1" spc="-50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339801" y="3990137"/>
            <a:ext cx="3816375" cy="2305298"/>
            <a:chOff x="3779515" y="4077072"/>
            <a:chExt cx="3816375" cy="2305298"/>
          </a:xfrm>
        </p:grpSpPr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6731794" y="4294486"/>
              <a:ext cx="360040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79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36231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8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4755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16"/>
            <p:cNvSpPr>
              <a:spLocks/>
            </p:cNvSpPr>
            <p:nvPr/>
          </p:nvSpPr>
          <p:spPr bwMode="auto">
            <a:xfrm>
              <a:off x="7091834" y="4365996"/>
              <a:ext cx="100905" cy="1584177"/>
            </a:xfrm>
            <a:prstGeom prst="rightBrace">
              <a:avLst>
                <a:gd name="adj1" fmla="val 31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7235850" y="4654526"/>
              <a:ext cx="360040" cy="1079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6076" y="4135195"/>
            <a:ext cx="2232249" cy="2160588"/>
            <a:chOff x="4184784" y="4372446"/>
            <a:chExt cx="2232249" cy="2160588"/>
          </a:xfrm>
        </p:grpSpPr>
        <p:sp>
          <p:nvSpPr>
            <p:cNvPr id="94" name="Text Box 27"/>
            <p:cNvSpPr txBox="1">
              <a:spLocks noChangeArrowheads="1"/>
            </p:cNvSpPr>
            <p:nvPr/>
          </p:nvSpPr>
          <p:spPr bwMode="auto">
            <a:xfrm>
              <a:off x="4184785" y="4372446"/>
              <a:ext cx="324036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5" name="AutoShape 41"/>
            <p:cNvSpPr>
              <a:spLocks/>
            </p:cNvSpPr>
            <p:nvPr/>
          </p:nvSpPr>
          <p:spPr bwMode="auto">
            <a:xfrm rot="16200000">
              <a:off x="5660441" y="5561111"/>
              <a:ext cx="73025" cy="1296143"/>
            </a:xfrm>
            <a:prstGeom prst="rightBrace">
              <a:avLst>
                <a:gd name="adj1" fmla="val 4800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4977046" y="6245696"/>
              <a:ext cx="143998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39"/>
            <p:cNvCxnSpPr/>
            <p:nvPr/>
          </p:nvCxnSpPr>
          <p:spPr bwMode="auto">
            <a:xfrm rot="10800000" flipH="1" flipV="1">
              <a:off x="4184784" y="5345695"/>
              <a:ext cx="792261" cy="1043670"/>
            </a:xfrm>
            <a:prstGeom prst="bentConnector3">
              <a:avLst>
                <a:gd name="adj1" fmla="val -28854"/>
              </a:avLst>
            </a:prstGeom>
            <a:noFill/>
            <a:ln w="15875" cap="flat" cmpd="sng" algn="ctr">
              <a:solidFill>
                <a:srgbClr val="C00000"/>
              </a:solidFill>
              <a:prstDash val="sysDash"/>
              <a:round/>
              <a:headEnd type="arrow" w="med" len="sm"/>
              <a:tailEnd type="arrow" w="med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1764109" y="4134153"/>
            <a:ext cx="395796" cy="1946498"/>
            <a:chOff x="4320418" y="4220046"/>
            <a:chExt cx="395796" cy="1946498"/>
          </a:xfrm>
        </p:grpSpPr>
        <p:sp>
          <p:nvSpPr>
            <p:cNvPr id="99" name="AutoShape 22"/>
            <p:cNvSpPr>
              <a:spLocks/>
            </p:cNvSpPr>
            <p:nvPr/>
          </p:nvSpPr>
          <p:spPr bwMode="auto">
            <a:xfrm rot="10800000">
              <a:off x="4643189" y="4364955"/>
              <a:ext cx="73025" cy="1584325"/>
            </a:xfrm>
            <a:prstGeom prst="rightBrace">
              <a:avLst>
                <a:gd name="adj1" fmla="val 55380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4320418" y="4220046"/>
              <a:ext cx="324036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1" name="AutoShape 338"/>
          <p:cNvSpPr>
            <a:spLocks/>
          </p:cNvSpPr>
          <p:nvPr/>
        </p:nvSpPr>
        <p:spPr bwMode="auto">
          <a:xfrm>
            <a:off x="323528" y="3523578"/>
            <a:ext cx="720080" cy="2123090"/>
          </a:xfrm>
          <a:prstGeom prst="borderCallout2">
            <a:avLst>
              <a:gd name="adj1" fmla="val 8072"/>
              <a:gd name="adj2" fmla="val 99012"/>
              <a:gd name="adj3" fmla="val 8259"/>
              <a:gd name="adj4" fmla="val 147693"/>
              <a:gd name="adj5" fmla="val 42358"/>
              <a:gd name="adj6" fmla="val 267657"/>
            </a:avLst>
          </a:prstGeom>
          <a:noFill/>
          <a:ln w="12700">
            <a:solidFill>
              <a:srgbClr val="0066FF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eaVert"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主存地址范围</a:t>
            </a:r>
            <a:endParaRPr lang="en-US" altLang="zh-CN" sz="1800" b="1">
              <a:solidFill>
                <a:srgbClr val="000000"/>
              </a:solidFill>
              <a:latin typeface="宋体" pitchFamily="2" charset="-122"/>
            </a:endParaRPr>
          </a:p>
          <a:p>
            <a:pPr lvl="0" algn="ctr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地址空间的一部分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02" name="AutoShape 22"/>
          <p:cNvSpPr>
            <a:spLocks/>
          </p:cNvSpPr>
          <p:nvPr/>
        </p:nvSpPr>
        <p:spPr bwMode="auto">
          <a:xfrm rot="10800000">
            <a:off x="2246124" y="4288382"/>
            <a:ext cx="73025" cy="756000"/>
          </a:xfrm>
          <a:prstGeom prst="rightBrace">
            <a:avLst>
              <a:gd name="adj1" fmla="val 55380"/>
              <a:gd name="adj2" fmla="val 50000"/>
            </a:avLst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4139829" y="2946247"/>
            <a:ext cx="482465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主存</a:t>
            </a:r>
            <a:r>
              <a:rPr lang="zh-CN" altLang="en-US" b="1" u="sng" dirty="0" smtClean="0">
                <a:latin typeface="宋体" pitchFamily="2" charset="-122"/>
              </a:rPr>
              <a:t>最大容量时</a:t>
            </a:r>
            <a:r>
              <a:rPr lang="zh-CN" altLang="en-US" b="1" dirty="0" smtClean="0">
                <a:latin typeface="宋体" pitchFamily="2" charset="-122"/>
              </a:rPr>
              <a:t>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由地址引脚</a:t>
            </a:r>
            <a:r>
              <a:rPr lang="zh-CN" altLang="en-US" b="1" u="sng" dirty="0" smtClean="0">
                <a:latin typeface="宋体" pitchFamily="2" charset="-122"/>
              </a:rPr>
              <a:t>构成</a:t>
            </a:r>
            <a:r>
              <a:rPr lang="zh-CN" altLang="en-US" b="1" dirty="0" smtClean="0">
                <a:latin typeface="宋体" pitchFamily="2" charset="-122"/>
              </a:rPr>
              <a:t>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spc="-50" dirty="0" smtClean="0">
                <a:latin typeface="宋体" pitchFamily="2" charset="-122"/>
              </a:rPr>
              <a:t>               </a:t>
            </a:r>
            <a:r>
              <a:rPr lang="zh-CN" altLang="en-US" sz="2000" spc="-50" dirty="0" smtClean="0">
                <a:latin typeface="宋体" pitchFamily="2" charset="-122"/>
              </a:rPr>
              <a:t>└─</a:t>
            </a:r>
            <a:r>
              <a:rPr lang="zh-CN" altLang="en-US" sz="2000" b="1" spc="-50" dirty="0" smtClean="0">
                <a:latin typeface="宋体" pitchFamily="2" charset="-122"/>
              </a:rPr>
              <a:t>大小＝</a:t>
            </a:r>
            <a:r>
              <a:rPr lang="zh-CN" altLang="en-US" sz="2000" b="1" spc="-50" dirty="0">
                <a:latin typeface="宋体" pitchFamily="2" charset="-122"/>
              </a:rPr>
              <a:t>主存</a:t>
            </a:r>
            <a:r>
              <a:rPr lang="zh-CN" altLang="en-US" sz="2000" b="1" spc="-50" dirty="0" smtClean="0">
                <a:latin typeface="宋体" pitchFamily="2" charset="-122"/>
              </a:rPr>
              <a:t>地址空间</a:t>
            </a:r>
            <a:endParaRPr lang="zh-CN" altLang="en-US" sz="2000" b="1" spc="-50" dirty="0">
              <a:latin typeface="宋体" pitchFamily="2" charset="-122"/>
            </a:endParaRPr>
          </a:p>
        </p:txBody>
      </p:sp>
      <p:sp>
        <p:nvSpPr>
          <p:cNvPr id="104" name="Text Box 140"/>
          <p:cNvSpPr txBox="1">
            <a:spLocks noChangeArrowheads="1"/>
          </p:cNvSpPr>
          <p:nvPr/>
        </p:nvSpPr>
        <p:spPr bwMode="auto">
          <a:xfrm>
            <a:off x="6516216" y="4437113"/>
            <a:ext cx="2304256" cy="1800199"/>
          </a:xfrm>
          <a:prstGeom prst="rect">
            <a:avLst/>
          </a:prstGeom>
          <a:noFill/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71463" indent="-271463">
              <a:lnSpc>
                <a:spcPct val="120000"/>
              </a:lnSpc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地址空间：</a:t>
            </a:r>
            <a:r>
              <a:rPr lang="zh-CN" altLang="en-US" sz="1800" b="1" dirty="0" smtClean="0">
                <a:latin typeface="宋体" pitchFamily="2" charset="-122"/>
              </a:rPr>
              <a:t>非负整数地址的</a:t>
            </a:r>
            <a:r>
              <a:rPr lang="zh-CN" altLang="en-US" sz="1800" b="1" dirty="0">
                <a:latin typeface="宋体" pitchFamily="2" charset="-122"/>
              </a:rPr>
              <a:t>有序</a:t>
            </a:r>
            <a:r>
              <a:rPr lang="zh-CN" altLang="en-US" sz="1800" b="1" dirty="0" smtClean="0">
                <a:latin typeface="宋体" pitchFamily="2" charset="-122"/>
              </a:rPr>
              <a:t>集合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--</a:t>
            </a:r>
            <a:r>
              <a:rPr lang="en-US" altLang="zh-CN" sz="1800" b="1" i="1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位或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en-US" altLang="zh-CN" sz="1800" b="1" i="1" baseline="30000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endParaRPr lang="en-US" altLang="zh-CN" sz="1800" b="1" dirty="0" smtClean="0">
              <a:latin typeface="宋体" pitchFamily="2" charset="-122"/>
            </a:endParaRPr>
          </a:p>
          <a:p>
            <a:pPr marL="266700" indent="-266700">
              <a:lnSpc>
                <a:spcPct val="120000"/>
              </a:lnSpc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线性地址空间：</a:t>
            </a:r>
            <a:r>
              <a:rPr lang="zh-CN" altLang="en-US" sz="1800" b="1" dirty="0" smtClean="0"/>
              <a:t>地址空间中的整数连续</a:t>
            </a:r>
            <a:r>
              <a:rPr lang="en-US" altLang="zh-CN" sz="1800" b="1" i="1" u="none" dirty="0" smtClean="0">
                <a:latin typeface="宋体" pitchFamily="2" charset="-122"/>
              </a:rPr>
              <a:t>  </a:t>
            </a:r>
            <a:endParaRPr lang="en-US" altLang="zh-CN" sz="1800" b="1" u="none" dirty="0">
              <a:latin typeface="宋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308304" y="1556792"/>
            <a:ext cx="1728067" cy="936104"/>
            <a:chOff x="5220072" y="3825008"/>
            <a:chExt cx="1728067" cy="936104"/>
          </a:xfrm>
        </p:grpSpPr>
        <p:sp>
          <p:nvSpPr>
            <p:cNvPr id="117" name="Text Box 65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1728067" cy="3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1TB</a:t>
              </a:r>
              <a:r>
                <a:rPr lang="zh-CN" altLang="en-US" sz="1800" b="1" dirty="0" smtClean="0">
                  <a:latin typeface="宋体" pitchFamily="2" charset="-122"/>
                </a:rPr>
                <a:t>硬盘＝</a:t>
              </a:r>
              <a:r>
                <a:rPr lang="en-US" altLang="zh-CN" sz="1800" b="1" dirty="0" smtClean="0">
                  <a:latin typeface="宋体" pitchFamily="2" charset="-122"/>
                </a:rPr>
                <a:t>931GB</a:t>
              </a:r>
            </a:p>
          </p:txBody>
        </p:sp>
        <p:cxnSp>
          <p:nvCxnSpPr>
            <p:cNvPr id="118" name="直接箭头连接符 10"/>
            <p:cNvCxnSpPr/>
            <p:nvPr/>
          </p:nvCxnSpPr>
          <p:spPr bwMode="auto">
            <a:xfrm flipH="1">
              <a:off x="5580112" y="4257056"/>
              <a:ext cx="183366" cy="16496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直接箭头连接符 11"/>
            <p:cNvCxnSpPr/>
            <p:nvPr/>
          </p:nvCxnSpPr>
          <p:spPr bwMode="auto">
            <a:xfrm>
              <a:off x="6414594" y="3825008"/>
              <a:ext cx="317646" cy="59701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1907704" y="2492896"/>
            <a:ext cx="40684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反映主存、辅存的最大容量</a:t>
            </a:r>
            <a:endParaRPr lang="zh-CN" altLang="en-US" b="1" spc="-50" dirty="0">
              <a:latin typeface="宋体" pitchFamily="2" charset="-122"/>
            </a:endParaRPr>
          </a:p>
        </p:txBody>
      </p:sp>
      <p:sp>
        <p:nvSpPr>
          <p:cNvPr id="47" name="AutoShape 62">
            <a:hlinkClick r:id="rId3" action="ppaction://hlinkpres?slideindex=24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238501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172337" y="2330896"/>
            <a:ext cx="864033" cy="407259"/>
            <a:chOff x="8172337" y="2330896"/>
            <a:chExt cx="864033" cy="407259"/>
          </a:xfrm>
        </p:grpSpPr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8172337" y="2492896"/>
              <a:ext cx="864033" cy="245259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931GiB</a:t>
              </a: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8437510" y="2330896"/>
              <a:ext cx="533545" cy="0"/>
            </a:xfrm>
            <a:prstGeom prst="line">
              <a:avLst/>
            </a:prstGeom>
            <a:noFill/>
            <a:ln w="31750" cap="flat" cmpd="dbl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1" grpId="0" animBg="1"/>
      <p:bldP spid="102" grpId="0" animBg="1"/>
      <p:bldP spid="104" grpId="0" animBg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u="sng" dirty="0" smtClean="0">
                <a:latin typeface="宋体" pitchFamily="2" charset="-122"/>
              </a:rPr>
              <a:t>从提交到完成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r>
              <a:rPr lang="en-US" altLang="zh-CN" b="1" dirty="0" smtClean="0">
                <a:latin typeface="宋体" pitchFamily="2" charset="-122"/>
              </a:rPr>
              <a:t>(＝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baseline="-20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、计算机的性能指标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计算机的性能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计算机硬件</a:t>
            </a:r>
            <a:r>
              <a:rPr lang="zh-CN" altLang="en-US" b="1" dirty="0">
                <a:latin typeface="宋体" pitchFamily="2" charset="-122"/>
              </a:rPr>
              <a:t>的性能，通过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956668" y="5373216"/>
            <a:ext cx="69358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单任务系统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总体</a:t>
            </a:r>
            <a:r>
              <a:rPr lang="zh-CN" altLang="en-US" b="1" dirty="0" smtClean="0">
                <a:latin typeface="宋体" pitchFamily="2" charset="-122"/>
              </a:rPr>
              <a:t>性能，或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zh-CN" altLang="en-US" sz="2000" b="1" dirty="0" smtClean="0">
                <a:latin typeface="宋体" pitchFamily="2" charset="-122"/>
              </a:rPr>
              <a:t>算法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zh-CN" altLang="en-US" sz="2000" b="1" dirty="0" smtClean="0">
                <a:latin typeface="宋体" pitchFamily="2" charset="-122"/>
              </a:rPr>
              <a:t>编译程序、</a:t>
            </a:r>
            <a:r>
              <a:rPr lang="en-US" altLang="zh-CN" sz="2000" b="1" dirty="0" smtClean="0">
                <a:latin typeface="宋体" pitchFamily="2" charset="-122"/>
              </a:rPr>
              <a:t>ISA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zh-CN" altLang="en-US" sz="2000" b="1" dirty="0" smtClean="0">
                <a:latin typeface="宋体" pitchFamily="2" charset="-122"/>
              </a:rPr>
              <a:t>组成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1903338"/>
            <a:ext cx="8713785" cy="2317750"/>
            <a:chOff x="113" y="1439"/>
            <a:chExt cx="5489" cy="1460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489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   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执行的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r>
                <a:rPr lang="zh-CN" altLang="en-US" sz="2000" b="1" u="sng" dirty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数</a:t>
              </a:r>
              <a:r>
                <a:rPr lang="en-US" altLang="zh-CN" sz="1800" b="1" dirty="0" smtClean="0">
                  <a:latin typeface="宋体" pitchFamily="2" charset="-122"/>
                </a:rPr>
                <a:t>(≠</a:t>
              </a:r>
              <a:r>
                <a:rPr lang="zh-CN" altLang="en-US" sz="1800" b="1" dirty="0" smtClean="0">
                  <a:latin typeface="宋体" pitchFamily="2" charset="-122"/>
                </a:rPr>
                <a:t>代码指令条数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主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时钟周期</a:t>
              </a:r>
              <a:r>
                <a:rPr lang="en-US" altLang="zh-CN" sz="1800" b="1" dirty="0" smtClean="0">
                  <a:latin typeface="宋体" pitchFamily="2" charset="-122"/>
                </a:rPr>
                <a:t>(=1/</a:t>
              </a:r>
              <a:r>
                <a:rPr lang="en-US" altLang="zh-CN" sz="1800" i="1" dirty="0" smtClean="0">
                  <a:latin typeface="+mn-lt"/>
                </a:rPr>
                <a:t>f</a:t>
              </a:r>
              <a:r>
                <a:rPr lang="en-US" altLang="zh-CN" sz="1800" b="1" dirty="0" smtClean="0">
                  <a:latin typeface="宋体" pitchFamily="2" charset="-122"/>
                </a:rPr>
                <a:t> 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dirty="0" smtClean="0">
                  <a:latin typeface="+mn-lt"/>
                </a:rPr>
                <a:t>Cycles per Instruction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执行一</a:t>
              </a:r>
              <a:r>
                <a:rPr lang="zh-CN" altLang="en-US" sz="2000" b="1" dirty="0" smtClean="0">
                  <a:latin typeface="宋体" pitchFamily="2" charset="-122"/>
                </a:rPr>
                <a:t>条指令所需的</a:t>
              </a:r>
              <a:r>
                <a:rPr lang="en-US" altLang="zh-CN" sz="2000" b="1" i="1" u="sng" dirty="0" smtClean="0">
                  <a:solidFill>
                    <a:srgbClr val="990099"/>
                  </a:solidFill>
                  <a:latin typeface="宋体" pitchFamily="2" charset="-122"/>
                </a:rPr>
                <a:t>T</a:t>
              </a:r>
              <a:r>
                <a:rPr lang="en-US" altLang="zh-CN" sz="2000" b="1" u="sng" baseline="-18000" dirty="0" smtClean="0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数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平均值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051393"/>
                </p:ext>
              </p:extLst>
            </p:nvPr>
          </p:nvGraphicFramePr>
          <p:xfrm>
            <a:off x="3288" y="1439"/>
            <a:ext cx="11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88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439"/>
                          <a:ext cx="1180" cy="4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330698" y="4149080"/>
            <a:ext cx="7705798" cy="133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指磁盘访问、</a:t>
            </a:r>
            <a:r>
              <a:rPr lang="en-US" altLang="zh-CN" b="1" dirty="0">
                <a:latin typeface="宋体" pitchFamily="2" charset="-122"/>
              </a:rPr>
              <a:t>OS</a:t>
            </a:r>
            <a:r>
              <a:rPr lang="zh-CN" altLang="en-US" b="1" dirty="0">
                <a:latin typeface="宋体" pitchFamily="2" charset="-122"/>
              </a:rPr>
              <a:t>开销等</a:t>
            </a:r>
            <a:r>
              <a:rPr lang="zh-CN" altLang="en-US" b="1" dirty="0" smtClean="0">
                <a:latin typeface="宋体" pitchFamily="2" charset="-122"/>
              </a:rPr>
              <a:t>时间     </a:t>
            </a:r>
            <a:r>
              <a:rPr lang="zh-CN" altLang="en-US" sz="1800" b="1" dirty="0" smtClean="0">
                <a:solidFill>
                  <a:srgbClr val="0066FF"/>
                </a:solidFill>
                <a:latin typeface="宋体" pitchFamily="2" charset="-122"/>
              </a:rPr>
              <a:t>←期间不执行程序</a:t>
            </a:r>
            <a:endParaRPr lang="en-US" altLang="zh-CN" sz="1800" b="1" dirty="0" smtClean="0">
              <a:solidFill>
                <a:srgbClr val="0066FF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+mn-ea"/>
                <a:ea typeface="+mn-ea"/>
              </a:rPr>
              <a:t>           (</a:t>
            </a:r>
            <a:r>
              <a:rPr lang="zh-CN" altLang="en-US" sz="1800" b="1" dirty="0" smtClean="0">
                <a:latin typeface="+mn-ea"/>
                <a:ea typeface="+mn-ea"/>
              </a:rPr>
              <a:t>如磁盘→主存</a:t>
            </a:r>
            <a:r>
              <a:rPr lang="en-US" altLang="zh-CN" sz="1800" b="1" dirty="0" smtClean="0">
                <a:latin typeface="+mn-ea"/>
                <a:ea typeface="+mn-ea"/>
              </a:rPr>
              <a:t>) (</a:t>
            </a:r>
            <a:r>
              <a:rPr lang="zh-CN" altLang="en-US" sz="1800" b="1" dirty="0" smtClean="0">
                <a:latin typeface="+mn-ea"/>
                <a:ea typeface="+mn-ea"/>
              </a:rPr>
              <a:t>如进程调度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优化：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期间，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单任务系统→多任务系统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u="sng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1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1988840"/>
            <a:ext cx="2520280" cy="40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等待时间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3174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</a:t>
            </a:r>
            <a:r>
              <a:rPr lang="zh-CN" altLang="en-US" b="1" dirty="0" smtClean="0">
                <a:latin typeface="宋体" pitchFamily="2" charset="-122"/>
              </a:rPr>
              <a:t>，指令执行时间分别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，执行了</a:t>
            </a:r>
            <a:r>
              <a:rPr lang="en-US" altLang="zh-CN" b="1" dirty="0" smtClean="0">
                <a:latin typeface="宋体" pitchFamily="2" charset="-122"/>
              </a:rPr>
              <a:t>30000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zh-CN" altLang="en-US" b="1" dirty="0" smtClean="0">
                <a:latin typeface="宋体" pitchFamily="2" charset="-122"/>
              </a:rPr>
              <a:t>指令、</a:t>
            </a:r>
            <a:r>
              <a:rPr lang="en-US" altLang="zh-CN" b="1" dirty="0" smtClean="0">
                <a:latin typeface="宋体" pitchFamily="2" charset="-122"/>
              </a:rPr>
              <a:t>70000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指令，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时间、平均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331516" y="2132856"/>
            <a:ext cx="68408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30000×5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70000×8</a:t>
            </a:r>
            <a:r>
              <a:rPr lang="en-US" altLang="zh-CN" b="1" dirty="0" smtClean="0">
                <a:latin typeface="宋体" pitchFamily="2" charset="-122"/>
              </a:rPr>
              <a:t>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355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30000/100000×5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70000/100000×8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7.1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306192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和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55451" y="4437400"/>
            <a:ext cx="8209161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代码中指令数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zh-CN" altLang="en-US" sz="2000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en-US" altLang="zh-CN" sz="2000" b="1" baseline="-18000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条；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latin typeface="宋体" pitchFamily="2" charset="-122"/>
              </a:rPr>
              <a:t>执行</a:t>
            </a:r>
            <a:r>
              <a:rPr lang="zh-CN" altLang="en-US" b="1" spc="-50" dirty="0">
                <a:latin typeface="宋体" pitchFamily="2" charset="-122"/>
              </a:rPr>
              <a:t>的指令数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b="1" spc="-50" dirty="0" smtClean="0">
                <a:latin typeface="+mn-lt"/>
              </a:rPr>
              <a:t> </a:t>
            </a:r>
            <a:r>
              <a:rPr lang="en-US" altLang="zh-CN" dirty="0" smtClean="0"/>
              <a:t>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50" dirty="0" smtClean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spc="-50" dirty="0" smtClean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+mn-lt"/>
              </a:rPr>
              <a:t>  </a:t>
            </a:r>
            <a:r>
              <a:rPr lang="en-US" altLang="zh-CN" dirty="0" err="1" smtClean="0"/>
              <a:t>ⅠⅠ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所</a:t>
            </a:r>
            <a:r>
              <a:rPr lang="zh-CN" altLang="en-US" b="1" dirty="0">
                <a:latin typeface="宋体" pitchFamily="2" charset="-122"/>
              </a:rPr>
              <a:t>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07904" y="4936846"/>
            <a:ext cx="52567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(10%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30+90%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1)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 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(20%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30+80%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1)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 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75856" y="5877560"/>
            <a:ext cx="56887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(1.17*2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5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8)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43.93</a:t>
            </a:r>
            <a:r>
              <a:rPr lang="zh-CN" altLang="en-US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latin typeface="宋体" pitchFamily="2" charset="-122"/>
              </a:rPr>
              <a:t>2</a:t>
            </a:r>
            <a:r>
              <a:rPr lang="en-US" altLang="zh-CN" b="1" spc="-50" baseline="30000" dirty="0" smtClean="0">
                <a:latin typeface="宋体" pitchFamily="2" charset="-122"/>
              </a:rPr>
              <a:t>20 </a:t>
            </a:r>
            <a:r>
              <a:rPr lang="zh-CN" altLang="en-US" b="1" spc="-50" dirty="0" smtClean="0">
                <a:latin typeface="宋体" pitchFamily="2" charset="-122"/>
              </a:rPr>
              <a:t>个</a:t>
            </a:r>
            <a:endParaRPr lang="en-US" altLang="zh-CN" b="1" spc="-50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355976" y="4459178"/>
            <a:ext cx="38519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 smtClean="0">
                <a:solidFill>
                  <a:srgbClr val="C00000"/>
                </a:solidFill>
                <a:latin typeface="宋体" pitchFamily="2" charset="-122"/>
              </a:rPr>
              <a:t>0.3</a:t>
            </a:r>
            <a:r>
              <a:rPr lang="en-US" altLang="zh-CN" b="1" spc="-50" dirty="0" smtClean="0">
                <a:latin typeface="宋体" pitchFamily="2" charset="-122"/>
              </a:rPr>
              <a:t>*</a:t>
            </a:r>
            <a:r>
              <a:rPr lang="en-US" altLang="zh-CN" b="1" spc="-5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spc="-50" baseline="30000" dirty="0" smtClean="0">
                <a:solidFill>
                  <a:srgbClr val="FF3399"/>
                </a:solidFill>
                <a:latin typeface="宋体" pitchFamily="2" charset="-122"/>
              </a:rPr>
              <a:t>20</a:t>
            </a:r>
            <a:r>
              <a:rPr lang="en-US" altLang="zh-CN" b="1" spc="-5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spc="-50" dirty="0" smtClean="0">
                <a:latin typeface="宋体" pitchFamily="2" charset="-122"/>
              </a:rPr>
              <a:t>        </a:t>
            </a:r>
            <a:r>
              <a:rPr lang="zh-CN" altLang="en-US" sz="1800" b="1" spc="-50" dirty="0" smtClean="0">
                <a:latin typeface="宋体" pitchFamily="2" charset="-122"/>
              </a:rPr>
              <a:t>  </a:t>
            </a:r>
            <a:r>
              <a:rPr lang="zh-CN" altLang="en-US" sz="1400" b="1" spc="-50" dirty="0" smtClean="0">
                <a:latin typeface="宋体" pitchFamily="2" charset="-122"/>
              </a:rPr>
              <a:t>  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AutoShape 62">
            <a:hlinkClick r:id="rId3" action="ppaction://hlinkpres?slideindex=7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238501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dirty="0" smtClean="0">
                <a:latin typeface="+mn-lt"/>
              </a:rPr>
              <a:t>Instruction Set Architecture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331516" y="2692840"/>
            <a:ext cx="741694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设 </a:t>
            </a:r>
            <a:r>
              <a:rPr lang="zh-CN" altLang="en-US" b="1" dirty="0">
                <a:latin typeface="宋体" pitchFamily="2" charset="-122"/>
              </a:rPr>
              <a:t>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上运行的时钟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i="1" dirty="0" smtClean="0"/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1.5×</a:t>
            </a:r>
            <a:r>
              <a:rPr lang="en-US" altLang="zh-CN" i="1" dirty="0" smtClean="0"/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i="1" dirty="0" smtClean="0"/>
              <a:t> 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/>
              <a:t>N</a:t>
            </a:r>
            <a:r>
              <a:rPr lang="en-US" altLang="zh-CN" b="1" dirty="0">
                <a:latin typeface="宋体" pitchFamily="2" charset="-122"/>
              </a:rPr>
              <a:t>2×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sym typeface="Symbol"/>
              </a:rPr>
              <a:t> </a:t>
            </a:r>
            <a:r>
              <a:rPr lang="en-US" altLang="zh-CN" b="1" dirty="0">
                <a:sym typeface="Symbol"/>
              </a:rPr>
              <a:t> 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则 </a:t>
            </a:r>
            <a:r>
              <a:rPr lang="en-US" altLang="zh-CN" i="1" dirty="0" smtClean="0"/>
              <a:t>f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>
                <a:latin typeface="宋体" pitchFamily="2" charset="-122"/>
              </a:rPr>
              <a:t>＝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3491880" y="3146192"/>
            <a:ext cx="511256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en-US" altLang="zh-CN" b="1" dirty="0" smtClean="0"/>
              <a:t>×</a:t>
            </a:r>
            <a:r>
              <a:rPr lang="en-US" altLang="zh-CN" b="1" dirty="0" smtClean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20G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6s/30G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0.2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ns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dirty="0">
                <a:latin typeface="宋体" pitchFamily="2" charset="-122"/>
              </a:rPr>
              <a:t>0.2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ns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5GHz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499709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4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403648" y="1706116"/>
            <a:ext cx="746254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代替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MIPS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96358" y="1700808"/>
            <a:ext cx="194434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933996" y="5329669"/>
            <a:ext cx="69584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反映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zh-CN" altLang="en-US" b="1" u="sng" dirty="0" smtClean="0"/>
              <a:t>多任务系统</a:t>
            </a:r>
            <a:r>
              <a:rPr lang="zh-CN" altLang="en-US" b="1" dirty="0" smtClean="0"/>
              <a:t>的</a:t>
            </a:r>
            <a:r>
              <a:rPr lang="zh-CN" altLang="en-US" b="1" u="sng" dirty="0" smtClean="0"/>
              <a:t>总体</a:t>
            </a:r>
            <a:r>
              <a:rPr lang="zh-CN" altLang="en-US" b="1" u="sng" dirty="0"/>
              <a:t>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3241437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404664"/>
            <a:ext cx="873601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 smtClean="0">
                <a:latin typeface="宋体" pitchFamily="2" charset="-122"/>
              </a:rPr>
              <a:t>单位</a:t>
            </a:r>
            <a:r>
              <a:rPr lang="zh-CN" altLang="en-US" b="1" u="sng" dirty="0">
                <a:latin typeface="宋体" pitchFamily="2" charset="-122"/>
              </a:rPr>
              <a:t>时间内</a:t>
            </a:r>
            <a:r>
              <a:rPr lang="zh-CN" altLang="en-US" b="1" dirty="0">
                <a:latin typeface="宋体" pitchFamily="2" charset="-122"/>
              </a:rPr>
              <a:t>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 smtClean="0"/>
              <a:t>＝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lt"/>
              </a:rPr>
              <a:t>∑</a:t>
            </a:r>
            <a:r>
              <a:rPr lang="en-US" altLang="zh-CN" b="1" i="1" dirty="0" smtClean="0">
                <a:latin typeface="+mn-ea"/>
                <a:ea typeface="+mn-ea"/>
              </a:rPr>
              <a:t>W</a:t>
            </a:r>
            <a:r>
              <a:rPr lang="en-US" altLang="zh-CN" b="1" i="1" baseline="-18000" dirty="0" smtClean="0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i="1" baseline="-18000" dirty="0" err="1" smtClean="0">
                <a:latin typeface="+mn-lt"/>
              </a:rPr>
              <a:t>n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sz="2000" b="1" i="1" dirty="0" smtClean="0">
                <a:latin typeface="+mn-ea"/>
                <a:ea typeface="+mn-ea"/>
              </a:rPr>
              <a:t>W</a:t>
            </a:r>
            <a:r>
              <a:rPr lang="en-US" altLang="zh-CN" sz="2000" b="1" i="1" baseline="-18000" dirty="0" smtClean="0"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任务</a:t>
            </a:r>
            <a:r>
              <a:rPr lang="en-US" altLang="zh-CN" sz="2000" b="1" i="1" dirty="0" err="1" smtClean="0"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latin typeface="+mn-ea"/>
                <a:ea typeface="+mn-ea"/>
              </a:rPr>
              <a:t>的工作量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</a:p>
          <a:p>
            <a:pPr lvl="0">
              <a:lnSpc>
                <a:spcPct val="10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            </a:t>
            </a:r>
            <a:r>
              <a:rPr lang="en-US" altLang="zh-CN" sz="2000" b="1" i="1" dirty="0" err="1" smtClean="0">
                <a:latin typeface="+mn-ea"/>
                <a:ea typeface="+mn-ea"/>
              </a:rPr>
              <a:t>T</a:t>
            </a:r>
            <a:r>
              <a:rPr lang="en-US" altLang="zh-CN" sz="2000" b="1" i="1" baseline="-18000" dirty="0" err="1" smtClean="0">
                <a:latin typeface="+mn-lt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完成</a:t>
            </a:r>
            <a:r>
              <a:rPr lang="en-US" altLang="zh-CN" sz="2000" b="1" i="1" dirty="0" smtClean="0">
                <a:latin typeface="+mn-lt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个任务的</a:t>
            </a:r>
            <a:r>
              <a:rPr lang="zh-CN" altLang="en-US" sz="2000" b="1" dirty="0" smtClean="0">
                <a:latin typeface="+mn-ea"/>
                <a:ea typeface="+mn-ea"/>
              </a:rPr>
              <a:t>总时间（</a:t>
            </a:r>
            <a:r>
              <a:rPr lang="en-US" altLang="zh-CN" sz="2000" b="1" i="1" dirty="0" err="1" smtClean="0">
                <a:latin typeface="+mn-ea"/>
              </a:rPr>
              <a:t>T</a:t>
            </a:r>
            <a:r>
              <a:rPr lang="en-US" altLang="zh-CN" sz="2000" b="1" i="1" baseline="-18000" dirty="0" err="1" smtClean="0"/>
              <a:t>n</a:t>
            </a:r>
            <a:r>
              <a:rPr lang="zh-CN" altLang="en-US" sz="2000" b="1" dirty="0" smtClean="0"/>
              <a:t>＜</a:t>
            </a:r>
            <a:r>
              <a:rPr lang="zh-CN" altLang="en-US" sz="2000" b="1" dirty="0">
                <a:solidFill>
                  <a:srgbClr val="000000"/>
                </a:solidFill>
              </a:rPr>
              <a:t>∑</a:t>
            </a:r>
            <a:r>
              <a:rPr lang="en-US" altLang="zh-CN" sz="2000" b="1" i="1" dirty="0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sz="2000" b="1" baseline="-18000" dirty="0">
                <a:solidFill>
                  <a:srgbClr val="000000"/>
                </a:solidFill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84767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只为浮点操作能力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860514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87652"/>
              </p:ext>
            </p:extLst>
          </p:nvPr>
        </p:nvGraphicFramePr>
        <p:xfrm>
          <a:off x="1942851" y="2622882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2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622882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31568"/>
              </p:ext>
            </p:extLst>
          </p:nvPr>
        </p:nvGraphicFramePr>
        <p:xfrm>
          <a:off x="5082926" y="2593365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3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593365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9241"/>
              </p:ext>
            </p:extLst>
          </p:nvPr>
        </p:nvGraphicFramePr>
        <p:xfrm>
          <a:off x="1982788" y="4232299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4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232299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2">
            <a:hlinkClick r:id="rId10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4" grpId="0"/>
      <p:bldP spid="265222" grpId="0"/>
      <p:bldP spid="265232" grpId="0"/>
      <p:bldP spid="265247" grpId="0"/>
      <p:bldP spid="2652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4785926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本节课堂练习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sym typeface="Microsoft Yahei"/>
              </a:rPr>
              <a:t>：</a:t>
            </a:r>
            <a:endParaRPr lang="en-US" altLang="zh-CN" b="1" dirty="0"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  某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的</a:t>
            </a:r>
            <a:r>
              <a:rPr lang="zh-CN" altLang="en-US" sz="2200" b="1" dirty="0" smtClean="0">
                <a:latin typeface="+mn-ea"/>
              </a:rPr>
              <a:t>主频为</a:t>
            </a:r>
            <a:r>
              <a:rPr lang="en-US" altLang="zh-CN" sz="2200" b="1" dirty="0" smtClean="0">
                <a:latin typeface="+mn-ea"/>
              </a:rPr>
              <a:t>50MHz</a:t>
            </a:r>
            <a:r>
              <a:rPr lang="zh-CN" altLang="en-US" sz="2200" b="1" dirty="0" smtClean="0">
                <a:latin typeface="+mn-ea"/>
              </a:rPr>
              <a:t>，所</a:t>
            </a:r>
            <a:r>
              <a:rPr lang="zh-CN" altLang="en-US" sz="2200" b="1" dirty="0" smtClean="0">
                <a:latin typeface="+mn-ea"/>
                <a:ea typeface="+mn-ea"/>
              </a:rPr>
              <a:t>支持的指令有</a:t>
            </a:r>
            <a:r>
              <a:rPr lang="en-US" altLang="zh-CN" sz="2200" b="1" dirty="0" smtClean="0">
                <a:latin typeface="+mn-ea"/>
                <a:ea typeface="+mn-ea"/>
              </a:rPr>
              <a:t>X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Y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Z</a:t>
            </a:r>
            <a:r>
              <a:rPr lang="zh-CN" altLang="en-US" sz="2200" b="1" dirty="0" smtClean="0">
                <a:latin typeface="+mn-ea"/>
                <a:ea typeface="+mn-ea"/>
              </a:rPr>
              <a:t>三类，</a:t>
            </a:r>
            <a:r>
              <a:rPr lang="zh-CN" altLang="en-US" sz="2200" b="1" dirty="0">
                <a:latin typeface="+mn-ea"/>
                <a:ea typeface="+mn-ea"/>
              </a:rPr>
              <a:t>其</a:t>
            </a:r>
            <a:r>
              <a:rPr lang="en-US" altLang="zh-CN" sz="2200" b="1" dirty="0">
                <a:latin typeface="+mn-ea"/>
                <a:ea typeface="+mn-ea"/>
              </a:rPr>
              <a:t>CPI</a:t>
            </a:r>
            <a:r>
              <a:rPr lang="zh-CN" altLang="en-US" sz="2200" b="1" dirty="0">
                <a:latin typeface="+mn-ea"/>
                <a:ea typeface="+mn-ea"/>
              </a:rPr>
              <a:t>分别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6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8</a:t>
            </a:r>
            <a:r>
              <a:rPr lang="zh-CN" altLang="en-US" sz="2200" b="1" dirty="0" smtClean="0">
                <a:latin typeface="+mn-ea"/>
                <a:ea typeface="+mn-ea"/>
              </a:rPr>
              <a:t>。假设</a:t>
            </a:r>
            <a:r>
              <a:rPr lang="zh-CN" altLang="en-US" sz="2200" b="1" dirty="0">
                <a:latin typeface="+mn-ea"/>
                <a:ea typeface="+mn-ea"/>
              </a:rPr>
              <a:t>程序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dirty="0" smtClean="0">
                <a:latin typeface="+mn-ea"/>
                <a:ea typeface="+mn-ea"/>
              </a:rPr>
              <a:t>目标代码中，</a:t>
            </a:r>
            <a:r>
              <a:rPr lang="en-US" altLang="zh-CN" sz="2200" b="1" dirty="0">
                <a:latin typeface="+mn-ea"/>
                <a:ea typeface="+mn-ea"/>
              </a:rPr>
              <a:t>X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Z</a:t>
            </a:r>
            <a:r>
              <a:rPr lang="zh-CN" altLang="en-US" sz="2200" b="1" dirty="0" smtClean="0">
                <a:latin typeface="+mn-ea"/>
                <a:ea typeface="+mn-ea"/>
              </a:rPr>
              <a:t>类指令所占比例</a:t>
            </a:r>
            <a:r>
              <a:rPr lang="zh-CN" altLang="en-US" sz="2200" b="1" dirty="0">
                <a:latin typeface="+mn-ea"/>
                <a:ea typeface="+mn-ea"/>
              </a:rPr>
              <a:t>分别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50%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30%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20%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经过优化后，某类指令数量减少</a:t>
            </a:r>
            <a:r>
              <a:rPr lang="zh-CN" altLang="en-US" sz="2200" b="1" dirty="0" smtClean="0">
                <a:latin typeface="+mn-ea"/>
                <a:ea typeface="+mn-ea"/>
              </a:rPr>
              <a:t>了</a:t>
            </a:r>
            <a:r>
              <a:rPr lang="en-US" altLang="zh-CN" sz="2200" b="1" dirty="0" smtClean="0">
                <a:latin typeface="+mn-ea"/>
                <a:ea typeface="+mn-ea"/>
              </a:rPr>
              <a:t>20</a:t>
            </a:r>
            <a:r>
              <a:rPr lang="en-US" altLang="zh-CN" sz="2200" b="1" dirty="0">
                <a:latin typeface="+mn-ea"/>
                <a:ea typeface="+mn-ea"/>
              </a:rPr>
              <a:t>%</a:t>
            </a:r>
            <a:r>
              <a:rPr lang="zh-CN" altLang="en-US" sz="2200" b="1" dirty="0">
                <a:latin typeface="+mn-ea"/>
                <a:ea typeface="+mn-ea"/>
              </a:rPr>
              <a:t>，平均</a:t>
            </a:r>
            <a:r>
              <a:rPr lang="en-US" altLang="zh-CN" sz="2200" b="1" dirty="0">
                <a:latin typeface="+mn-ea"/>
                <a:ea typeface="+mn-ea"/>
              </a:rPr>
              <a:t>CPI</a:t>
            </a:r>
            <a:r>
              <a:rPr lang="zh-CN" altLang="en-US" sz="2200" b="1" dirty="0">
                <a:latin typeface="+mn-ea"/>
                <a:ea typeface="+mn-ea"/>
              </a:rPr>
              <a:t>减少</a:t>
            </a:r>
            <a:r>
              <a:rPr lang="zh-CN" altLang="en-US" sz="2200" b="1" dirty="0" smtClean="0">
                <a:latin typeface="+mn-ea"/>
                <a:ea typeface="+mn-ea"/>
              </a:rPr>
              <a:t>了</a:t>
            </a:r>
            <a:r>
              <a:rPr lang="en-US" altLang="zh-CN" sz="2200" b="1" dirty="0" smtClean="0">
                <a:latin typeface="+mn-ea"/>
                <a:ea typeface="+mn-ea"/>
              </a:rPr>
              <a:t>0.11</a:t>
            </a:r>
            <a:r>
              <a:rPr lang="zh-CN" altLang="en-US" sz="2200" b="1" dirty="0" smtClean="0">
                <a:latin typeface="+mn-ea"/>
                <a:ea typeface="+mn-ea"/>
              </a:rPr>
              <a:t>。回答下列问题：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）程序</a:t>
            </a:r>
            <a:r>
              <a:rPr lang="en-US" altLang="zh-CN" sz="2200" b="1" dirty="0" smtClean="0">
                <a:latin typeface="+mn-ea"/>
                <a:ea typeface="+mn-ea"/>
              </a:rPr>
              <a:t>P</a:t>
            </a:r>
            <a:r>
              <a:rPr lang="zh-CN" altLang="en-US" sz="2200" b="1" dirty="0" smtClean="0">
                <a:latin typeface="+mn-ea"/>
                <a:ea typeface="+mn-ea"/>
              </a:rPr>
              <a:t>优化</a:t>
            </a:r>
            <a:r>
              <a:rPr lang="zh-CN" altLang="en-US" sz="2200" b="1" dirty="0">
                <a:latin typeface="+mn-ea"/>
                <a:ea typeface="+mn-ea"/>
              </a:rPr>
              <a:t>前的平均</a:t>
            </a:r>
            <a:r>
              <a:rPr lang="en-US" altLang="zh-CN" sz="2200" b="1" dirty="0" smtClean="0">
                <a:latin typeface="+mn-ea"/>
                <a:ea typeface="+mn-ea"/>
              </a:rPr>
              <a:t>CPI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A. 5.4          B. 5.8        C. 6.6 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）程序</a:t>
            </a:r>
            <a:r>
              <a:rPr lang="en-US" altLang="zh-CN" sz="2200" b="1" dirty="0" smtClean="0">
                <a:latin typeface="+mn-ea"/>
                <a:ea typeface="+mn-ea"/>
              </a:rPr>
              <a:t>P</a:t>
            </a:r>
            <a:r>
              <a:rPr lang="zh-CN" altLang="en-US" sz="2200" b="1" dirty="0" smtClean="0">
                <a:latin typeface="+mn-ea"/>
                <a:ea typeface="+mn-ea"/>
              </a:rPr>
              <a:t>优化的指令类型为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smtClean="0">
                <a:latin typeface="+mn-ea"/>
                <a:ea typeface="+mn-ea"/>
              </a:rPr>
              <a:t>  A. </a:t>
            </a:r>
            <a:r>
              <a:rPr lang="en-US" altLang="zh-CN" sz="2200" b="1" dirty="0">
                <a:latin typeface="+mn-ea"/>
                <a:ea typeface="+mn-ea"/>
              </a:rPr>
              <a:t>X</a:t>
            </a:r>
            <a:r>
              <a:rPr lang="en-US" altLang="zh-CN" sz="2200" b="1" dirty="0" smtClean="0">
                <a:latin typeface="+mn-ea"/>
                <a:ea typeface="+mn-ea"/>
              </a:rPr>
              <a:t>            B. Y          C. Z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（</a:t>
            </a:r>
            <a:r>
              <a:rPr lang="en-US" altLang="zh-CN" sz="2200" b="1" dirty="0" smtClean="0"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latin typeface="+mn-ea"/>
                <a:ea typeface="+mn-ea"/>
              </a:rPr>
              <a:t>）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执行程序</a:t>
            </a:r>
            <a:r>
              <a:rPr lang="en-US" altLang="zh-CN" sz="2200" b="1" dirty="0" smtClean="0">
                <a:latin typeface="+mn-ea"/>
                <a:ea typeface="+mn-ea"/>
              </a:rPr>
              <a:t>P(</a:t>
            </a:r>
            <a:r>
              <a:rPr lang="zh-CN" altLang="en-US" sz="2200" b="1" dirty="0">
                <a:latin typeface="+mn-ea"/>
                <a:ea typeface="+mn-ea"/>
              </a:rPr>
              <a:t>优化</a:t>
            </a:r>
            <a:r>
              <a:rPr lang="zh-CN" altLang="en-US" sz="2200" b="1" dirty="0" smtClean="0">
                <a:latin typeface="+mn-ea"/>
                <a:ea typeface="+mn-ea"/>
              </a:rPr>
              <a:t>前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时的吞吐率</a:t>
            </a:r>
            <a:r>
              <a:rPr lang="en-US" altLang="zh-CN" sz="2200" b="1" dirty="0" smtClean="0">
                <a:latin typeface="+mn-ea"/>
                <a:ea typeface="+mn-ea"/>
              </a:rPr>
              <a:t>(MPIS</a:t>
            </a:r>
            <a:r>
              <a:rPr lang="zh-CN" altLang="en-US" sz="2200" b="1" dirty="0" smtClean="0">
                <a:latin typeface="+mn-ea"/>
                <a:ea typeface="+mn-ea"/>
              </a:rPr>
              <a:t>数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A</a:t>
            </a:r>
            <a:r>
              <a:rPr lang="en-US" altLang="zh-CN" sz="2200" b="1" dirty="0">
                <a:latin typeface="+mn-ea"/>
              </a:rPr>
              <a:t>. </a:t>
            </a:r>
            <a:r>
              <a:rPr lang="en-US" altLang="zh-CN" sz="2200" b="1" dirty="0" smtClean="0">
                <a:latin typeface="+mn-ea"/>
              </a:rPr>
              <a:t>0.108</a:t>
            </a:r>
            <a:r>
              <a:rPr lang="en-US" altLang="zh-CN" sz="2200" b="1" baseline="-25000" dirty="0" smtClean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MIPS   </a:t>
            </a:r>
            <a:r>
              <a:rPr lang="en-US" altLang="zh-CN" sz="2200" b="1" dirty="0">
                <a:latin typeface="+mn-ea"/>
              </a:rPr>
              <a:t>B. </a:t>
            </a:r>
            <a:r>
              <a:rPr lang="en-US" altLang="zh-CN" sz="2200" b="1" dirty="0" smtClean="0">
                <a:latin typeface="+mn-ea"/>
              </a:rPr>
              <a:t>9.26</a:t>
            </a:r>
            <a:r>
              <a:rPr lang="en-US" altLang="zh-CN" sz="2200" b="1" baseline="-25000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MIPS   C</a:t>
            </a:r>
            <a:r>
              <a:rPr lang="en-US" altLang="zh-CN" sz="2200" b="1" dirty="0">
                <a:latin typeface="+mn-ea"/>
              </a:rPr>
              <a:t>. </a:t>
            </a:r>
            <a:r>
              <a:rPr lang="en-US" altLang="zh-CN" sz="2200" b="1" dirty="0" smtClean="0">
                <a:latin typeface="+mn-ea"/>
              </a:rPr>
              <a:t>270</a:t>
            </a:r>
            <a:r>
              <a:rPr lang="en-US" altLang="zh-CN" sz="2200" b="1" baseline="-25000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MIPS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755453" y="5877272"/>
            <a:ext cx="388855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3399"/>
                </a:solidFill>
                <a:latin typeface="+mn-ea"/>
                <a:ea typeface="+mn-ea"/>
              </a:rPr>
              <a:t>、计算机的性能优化</a:t>
            </a:r>
            <a:endParaRPr lang="en-US" altLang="zh-CN" sz="2400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3399"/>
                </a:solidFill>
                <a:latin typeface="+mn-ea"/>
                <a:ea typeface="+mn-ea"/>
              </a:rPr>
              <a:t>(1) </a:t>
            </a:r>
            <a:r>
              <a:rPr lang="zh-CN" altLang="en-US" sz="2400" dirty="0">
                <a:solidFill>
                  <a:srgbClr val="FF3399"/>
                </a:solidFill>
                <a:latin typeface="+mn-ea"/>
                <a:ea typeface="+mn-ea"/>
              </a:rPr>
              <a:t>冯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</a:rPr>
              <a:t>·</a:t>
            </a:r>
            <a:r>
              <a:rPr lang="zh-CN" altLang="en-US" sz="2400" dirty="0">
                <a:solidFill>
                  <a:srgbClr val="FF3399"/>
                </a:solidFill>
                <a:latin typeface="+mn-ea"/>
                <a:ea typeface="+mn-ea"/>
              </a:rPr>
              <a:t>诺依曼计算机的性能</a:t>
            </a:r>
            <a:r>
              <a:rPr lang="zh-CN" altLang="en-US" sz="2400" dirty="0" smtClean="0">
                <a:solidFill>
                  <a:srgbClr val="FF3399"/>
                </a:solidFill>
                <a:latin typeface="+mn-ea"/>
                <a:ea typeface="+mn-ea"/>
              </a:rPr>
              <a:t>瓶颈</a:t>
            </a:r>
            <a:endParaRPr lang="en-US" altLang="zh-CN" sz="2400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1302434"/>
            <a:ext cx="3096467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①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执行瓶颈：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②存储器访问瓶颈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③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瓶颈：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19622" y="1772816"/>
            <a:ext cx="554486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存储器速度</a:t>
            </a:r>
            <a:r>
              <a:rPr lang="zh-CN" altLang="en-US" b="1" u="sng" dirty="0" smtClean="0">
                <a:latin typeface="宋体" pitchFamily="2" charset="-122"/>
              </a:rPr>
              <a:t>较慢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按逻辑地址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(</a:t>
            </a:r>
            <a:r>
              <a:rPr lang="zh-CN" altLang="en-US" sz="1800" b="1" dirty="0" smtClean="0">
                <a:latin typeface="宋体" pitchFamily="2" charset="-122"/>
              </a:rPr>
              <a:t>容量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速度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价格需求矛盾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程序</a:t>
            </a:r>
            <a:r>
              <a:rPr lang="zh-CN" altLang="en-US" sz="1800" b="1" dirty="0" smtClean="0">
                <a:latin typeface="宋体" pitchFamily="2" charset="-122"/>
              </a:rPr>
              <a:t>装入导致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87823" y="5467290"/>
            <a:ext cx="59046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与运算</a:t>
            </a:r>
            <a:r>
              <a:rPr lang="zh-CN" altLang="en-US" b="1" u="sng" dirty="0" smtClean="0">
                <a:latin typeface="宋体" pitchFamily="2" charset="-122"/>
              </a:rPr>
              <a:t>串行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以运算器为中心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2880160" y="6344977"/>
            <a:ext cx="287337" cy="50405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跳过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389" y="2420888"/>
            <a:ext cx="4176588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按逻辑地址访问示例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需求：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实现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27784" y="4571668"/>
            <a:ext cx="6264696" cy="366310"/>
            <a:chOff x="1403648" y="3140968"/>
            <a:chExt cx="6264696" cy="366310"/>
          </a:xfrm>
        </p:grpSpPr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5511524" y="3143248"/>
              <a:ext cx="2156820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(IR)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Ad</a:t>
              </a:r>
              <a:r>
                <a:rPr lang="en-US" altLang="zh-CN" sz="1800" b="1" dirty="0" err="1" smtClean="0">
                  <a:latin typeface="宋体" pitchFamily="2" charset="-122"/>
                </a:rPr>
                <a:t>→MEM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</a:t>
              </a:r>
              <a:r>
                <a:rPr lang="en-US" altLang="zh-CN" sz="1800" b="1" dirty="0" smtClean="0">
                  <a:latin typeface="宋体" pitchFamily="2" charset="-122"/>
                </a:rPr>
                <a:t>)→AC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1403648" y="314495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PC→MEM(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</a:t>
              </a:r>
              <a:r>
                <a:rPr lang="en-US" altLang="zh-CN" sz="1800" b="1" dirty="0" smtClean="0">
                  <a:latin typeface="宋体" pitchFamily="2" charset="-122"/>
                </a:rPr>
                <a:t>)→IR</a:t>
              </a:r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4325765" y="3147238"/>
              <a:ext cx="118575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(IR)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3174777" y="3140968"/>
              <a:ext cx="1181199" cy="36631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auto">
            <a:xfrm>
              <a:off x="1403649" y="3144958"/>
              <a:ext cx="2952328" cy="362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39752" y="2921754"/>
            <a:ext cx="6696744" cy="1512168"/>
            <a:chOff x="2195736" y="2564904"/>
            <a:chExt cx="6696744" cy="1512168"/>
          </a:xfrm>
        </p:grpSpPr>
        <p:grpSp>
          <p:nvGrpSpPr>
            <p:cNvPr id="25" name="组合 24"/>
            <p:cNvGrpSpPr/>
            <p:nvPr/>
          </p:nvGrpSpPr>
          <p:grpSpPr>
            <a:xfrm>
              <a:off x="2195736" y="2564904"/>
              <a:ext cx="3024336" cy="1512168"/>
              <a:chOff x="1181611" y="1412776"/>
              <a:chExt cx="3024336" cy="1512168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1979712" y="1824505"/>
                <a:ext cx="2226235" cy="1100439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AC</a:t>
                </a:r>
                <a:r>
                  <a:rPr lang="zh-CN" altLang="en-US" sz="1800" b="1" dirty="0" smtClean="0">
                    <a:latin typeface="宋体" pitchFamily="2" charset="-122"/>
                  </a:rPr>
                  <a:t>←</a:t>
                </a:r>
                <a:r>
                  <a:rPr lang="en-US" altLang="zh-CN" sz="1800" b="1" dirty="0" smtClean="0">
                    <a:latin typeface="宋体" pitchFamily="2" charset="-122"/>
                  </a:rPr>
                  <a:t>M[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  <a:r>
                  <a:rPr lang="en-US" altLang="zh-CN" sz="1800" b="1" dirty="0" smtClean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AC</a:t>
                </a:r>
                <a:r>
                  <a:rPr lang="zh-CN" altLang="en-US" sz="1800" b="1" dirty="0" smtClean="0">
                    <a:latin typeface="宋体" pitchFamily="2" charset="-122"/>
                  </a:rPr>
                  <a:t>←</a:t>
                </a:r>
                <a:r>
                  <a:rPr lang="en-US" altLang="zh-CN" sz="1800" b="1" dirty="0" smtClean="0">
                    <a:latin typeface="宋体" pitchFamily="2" charset="-122"/>
                  </a:rPr>
                  <a:t>(AC)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M[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0003</a:t>
                </a:r>
                <a:r>
                  <a:rPr lang="en-US" altLang="zh-CN" sz="1800" b="1" dirty="0" smtClean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 x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 …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1240444" y="1844825"/>
                <a:ext cx="735848" cy="10801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solidFill>
                      <a:srgbClr val="0070C0"/>
                    </a:solidFill>
                    <a:latin typeface="宋体" pitchFamily="2" charset="-122"/>
                  </a:rPr>
                  <a:t>0000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0001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0003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1979712" y="2109996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1979712" y="2390408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1979712" y="2659772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1181611" y="1412776"/>
                <a:ext cx="2952328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逻辑地址  </a:t>
                </a:r>
                <a:r>
                  <a:rPr lang="zh-CN" altLang="en-US" sz="20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程序</a:t>
                </a:r>
                <a:r>
                  <a:rPr lang="zh-CN" altLang="en-US" sz="2000" b="1" dirty="0">
                    <a:solidFill>
                      <a:srgbClr val="990099"/>
                    </a:solidFill>
                    <a:latin typeface="宋体" pitchFamily="2" charset="-122"/>
                  </a:rPr>
                  <a:t>存储器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874157" y="2564904"/>
              <a:ext cx="3018323" cy="1512168"/>
              <a:chOff x="5154077" y="1412776"/>
              <a:chExt cx="3018323" cy="1512168"/>
            </a:xfrm>
          </p:grpSpPr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5946165" y="1824505"/>
                <a:ext cx="2226235" cy="1100439"/>
              </a:xfrm>
              <a:prstGeom prst="rect">
                <a:avLst/>
              </a:prstGeom>
              <a:solidFill>
                <a:srgbClr val="CCE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AC</a:t>
                </a:r>
                <a:r>
                  <a:rPr lang="zh-CN" altLang="en-US" sz="1800" b="1" dirty="0" smtClean="0">
                    <a:latin typeface="宋体" pitchFamily="2" charset="-122"/>
                  </a:rPr>
                  <a:t>←</a:t>
                </a:r>
                <a:r>
                  <a:rPr lang="en-US" altLang="zh-CN" sz="1800" b="1" dirty="0" smtClean="0">
                    <a:latin typeface="宋体" pitchFamily="2" charset="-122"/>
                  </a:rPr>
                  <a:t>M[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  <a:r>
                  <a:rPr lang="en-US" altLang="zh-CN" sz="1800" b="1" dirty="0" smtClean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AC</a:t>
                </a:r>
                <a:r>
                  <a:rPr lang="zh-CN" altLang="en-US" sz="1800" b="1" dirty="0" smtClean="0">
                    <a:latin typeface="宋体" pitchFamily="2" charset="-122"/>
                  </a:rPr>
                  <a:t>←</a:t>
                </a:r>
                <a:r>
                  <a:rPr lang="en-US" altLang="zh-CN" sz="1800" b="1" dirty="0" smtClean="0">
                    <a:latin typeface="宋体" pitchFamily="2" charset="-122"/>
                  </a:rPr>
                  <a:t>(AC)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M[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0003</a:t>
                </a:r>
                <a:r>
                  <a:rPr lang="en-US" altLang="zh-CN" sz="1800" b="1" dirty="0" smtClean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 x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 …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5206897" y="1844825"/>
                <a:ext cx="735848" cy="10801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solidFill>
                      <a:srgbClr val="0070C0"/>
                    </a:solidFill>
                    <a:latin typeface="宋体" pitchFamily="2" charset="-122"/>
                  </a:rPr>
                  <a:t>2000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2001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solidFill>
                      <a:srgbClr val="C00000"/>
                    </a:solidFill>
                    <a:latin typeface="宋体" pitchFamily="2" charset="-122"/>
                  </a:rPr>
                  <a:t>2002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2003</a:t>
                </a:r>
              </a:p>
            </p:txBody>
          </p:sp>
          <p:cxnSp>
            <p:nvCxnSpPr>
              <p:cNvPr id="35" name="直接连接符 34"/>
              <p:cNvCxnSpPr/>
              <p:nvPr/>
            </p:nvCxnSpPr>
            <p:spPr bwMode="auto">
              <a:xfrm>
                <a:off x="5946165" y="2109996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5946165" y="2390408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5946165" y="2659772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5154077" y="1412776"/>
                <a:ext cx="2952328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物理地址     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  <a:latin typeface="宋体" pitchFamily="2" charset="-122"/>
                  </a:rPr>
                  <a:t>主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latin typeface="宋体" pitchFamily="2" charset="-122"/>
                  </a:rPr>
                  <a:t>存</a:t>
                </a:r>
                <a:endParaRPr lang="zh-CN" altLang="en-US" sz="2000" b="1" dirty="0">
                  <a:solidFill>
                    <a:srgbClr val="C00000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64088" y="3140968"/>
              <a:ext cx="504056" cy="656195"/>
              <a:chOff x="5076056" y="4703372"/>
              <a:chExt cx="504056" cy="656195"/>
            </a:xfrm>
          </p:grpSpPr>
          <p:sp>
            <p:nvSpPr>
              <p:cNvPr id="40" name="右箭头 39"/>
              <p:cNvSpPr/>
              <p:nvPr/>
            </p:nvSpPr>
            <p:spPr bwMode="auto">
              <a:xfrm>
                <a:off x="5076056" y="4941168"/>
                <a:ext cx="504056" cy="224596"/>
              </a:xfrm>
              <a:prstGeom prst="rightArrow">
                <a:avLst>
                  <a:gd name="adj1" fmla="val 33789"/>
                  <a:gd name="adj2" fmla="val 50000"/>
                </a:avLst>
              </a:prstGeom>
              <a:solidFill>
                <a:srgbClr val="FF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" name="Text Box 223"/>
              <p:cNvSpPr txBox="1">
                <a:spLocks noChangeArrowheads="1"/>
              </p:cNvSpPr>
              <p:nvPr/>
            </p:nvSpPr>
            <p:spPr bwMode="auto">
              <a:xfrm>
                <a:off x="5134241" y="4703372"/>
                <a:ext cx="251619" cy="65619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装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800" b="1" dirty="0" smtClean="0">
                    <a:latin typeface="宋体" pitchFamily="2" charset="-122"/>
                  </a:rPr>
                  <a:t>入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</p:grpSp>
      </p:grpSp>
      <p:cxnSp>
        <p:nvCxnSpPr>
          <p:cNvPr id="43" name="直接箭头连接符 42"/>
          <p:cNvCxnSpPr/>
          <p:nvPr/>
        </p:nvCxnSpPr>
        <p:spPr bwMode="auto">
          <a:xfrm flipH="1">
            <a:off x="7026285" y="3610084"/>
            <a:ext cx="779389" cy="1066976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oval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 flipV="1">
            <a:off x="6558235" y="4137000"/>
            <a:ext cx="1404154" cy="54006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oval" w="med" len="med"/>
            <a:tailEnd type="arrow"/>
          </a:ln>
          <a:effectLst/>
        </p:spPr>
      </p:cxn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267743" y="5001706"/>
            <a:ext cx="670275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 smtClean="0">
                <a:latin typeface="宋体" pitchFamily="2" charset="-122"/>
              </a:rPr>
              <a:t>地址变换</a:t>
            </a:r>
            <a:r>
              <a:rPr lang="zh-CN" altLang="en-US" sz="2200" b="1" dirty="0" smtClean="0">
                <a:latin typeface="宋体" pitchFamily="2" charset="-122"/>
              </a:rPr>
              <a:t>后再</a:t>
            </a:r>
            <a:r>
              <a:rPr lang="zh-CN" altLang="en-US" sz="2200" b="1" u="sng" dirty="0" smtClean="0">
                <a:latin typeface="宋体" pitchFamily="2" charset="-122"/>
              </a:rPr>
              <a:t>访问</a:t>
            </a:r>
            <a:r>
              <a:rPr lang="zh-CN" altLang="en-US" sz="2200" b="1" dirty="0" smtClean="0">
                <a:latin typeface="宋体" pitchFamily="2" charset="-122"/>
              </a:rPr>
              <a:t>，如物理地址＝基地址＋逻辑地址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131590" y="1290826"/>
            <a:ext cx="5832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u="sng" dirty="0" smtClean="0">
                <a:latin typeface="宋体" pitchFamily="2" charset="-122"/>
              </a:rPr>
              <a:t>串行</a:t>
            </a:r>
            <a:r>
              <a:rPr lang="zh-CN" altLang="en-US" b="1" dirty="0" smtClean="0">
                <a:latin typeface="宋体" pitchFamily="2" charset="-122"/>
              </a:rPr>
              <a:t>执行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下条指令地址由当前指令产生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2" name="AutoShape 62">
            <a:hlinkClick r:id="rId4" action="ppaction://hlinkpres?slideindex=25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19459" y="6462062"/>
            <a:ext cx="287337" cy="26988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48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822341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章 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9" y="397113"/>
            <a:ext cx="871309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2)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现代计算机的性能优化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针对性能瓶颈一一处理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*采用并行处理技术：</a:t>
            </a:r>
            <a:r>
              <a:rPr lang="zh-CN" altLang="en-US" b="1" dirty="0" smtClean="0">
                <a:latin typeface="宋体" pitchFamily="2" charset="-122"/>
              </a:rPr>
              <a:t>提高并行性</a:t>
            </a:r>
            <a:r>
              <a:rPr lang="zh-CN" altLang="en-US" b="1" dirty="0">
                <a:latin typeface="宋体" pitchFamily="2" charset="-122"/>
              </a:rPr>
              <a:t>，减少串行</a:t>
            </a:r>
            <a:r>
              <a:rPr lang="zh-CN" altLang="en-US" b="1" dirty="0" smtClean="0">
                <a:latin typeface="宋体" pitchFamily="2" charset="-122"/>
              </a:rPr>
              <a:t>损失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包括</a:t>
            </a:r>
            <a:r>
              <a:rPr lang="zh-CN" altLang="en-US" b="1" dirty="0">
                <a:latin typeface="宋体" pitchFamily="2" charset="-122"/>
              </a:rPr>
              <a:t>并行处理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流水线、操作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线程级并行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技术，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数据流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乱序执行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技术，前瞻执行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推测执行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*优化存储器结构：</a:t>
            </a:r>
            <a:r>
              <a:rPr lang="zh-CN" altLang="en-US" b="1" dirty="0">
                <a:latin typeface="宋体" pitchFamily="2" charset="-122"/>
              </a:rPr>
              <a:t>减少访存延迟，提高访存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增设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 err="1">
                <a:latin typeface="宋体" pitchFamily="2" charset="-122"/>
              </a:rPr>
              <a:t>T</a:t>
            </a:r>
            <a:r>
              <a:rPr lang="en-US" altLang="zh-CN" sz="2000" b="1" baseline="-14000" dirty="0" err="1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＜</a:t>
            </a:r>
            <a:r>
              <a:rPr lang="en-US" altLang="zh-CN" sz="2000" b="1" i="1" dirty="0">
                <a:latin typeface="宋体" pitchFamily="2" charset="-122"/>
              </a:rPr>
              <a:t>T</a:t>
            </a:r>
            <a:r>
              <a:rPr lang="zh-CN" altLang="en-US" sz="2000" b="1" baseline="-14000" dirty="0">
                <a:latin typeface="宋体" pitchFamily="2" charset="-122"/>
              </a:rPr>
              <a:t>主存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，采用哈佛结构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并行访问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采用多体交叉存储器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提高带宽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，优化地址变换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变换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访问并行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方式：</a:t>
            </a:r>
            <a:r>
              <a:rPr lang="zh-CN" altLang="en-US" b="1" dirty="0" smtClean="0">
                <a:latin typeface="宋体" pitchFamily="2" charset="-122"/>
              </a:rPr>
              <a:t>减少所占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时间，提高传输效率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中断、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、通道等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方式，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改进总线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增加宽度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级数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9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结构有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MIMD</a:t>
            </a:r>
            <a:r>
              <a:rPr lang="zh-CN" altLang="en-US" b="1" dirty="0" smtClean="0">
                <a:latin typeface="宋体" pitchFamily="2" charset="-122"/>
              </a:rPr>
              <a:t>四种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658007"/>
            <a:ext cx="4105275" cy="2082800"/>
            <a:chOff x="203" y="2750"/>
            <a:chExt cx="2586" cy="1312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930" y="3856"/>
              <a:ext cx="167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宏流水等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658007"/>
            <a:ext cx="4105275" cy="2082800"/>
            <a:chOff x="3016" y="2750"/>
            <a:chExt cx="2586" cy="1312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606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496626"/>
            <a:ext cx="3600450" cy="1939925"/>
            <a:chOff x="3061" y="751"/>
            <a:chExt cx="2268" cy="1222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606" y="1767"/>
              <a:ext cx="145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并行机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本课程的重点：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SISD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</a:t>
            </a:r>
            <a:r>
              <a:rPr lang="zh-CN" altLang="en-US" b="1" dirty="0" smtClean="0">
                <a:latin typeface="宋体" pitchFamily="2" charset="-122"/>
              </a:rPr>
              <a:t>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     </a:t>
            </a:r>
            <a:r>
              <a:rPr lang="zh-CN" altLang="en-US" sz="2000" b="1" dirty="0" smtClean="0">
                <a:latin typeface="宋体" pitchFamily="2" charset="-122"/>
              </a:rPr>
              <a:t>←硬件入门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496626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930" y="2271"/>
                <a:ext cx="1476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串行机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)</a:t>
                </a:r>
                <a:endParaRPr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dirty="0" smtClean="0"/>
                <a:t>IS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</a:t>
              </a:r>
              <a:r>
                <a:rPr lang="en-US" altLang="zh-CN" sz="2000" dirty="0" smtClean="0"/>
                <a:t>DS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3" name="AutoShape 338"/>
          <p:cNvSpPr>
            <a:spLocks/>
          </p:cNvSpPr>
          <p:nvPr/>
        </p:nvSpPr>
        <p:spPr bwMode="auto">
          <a:xfrm>
            <a:off x="5364088" y="620720"/>
            <a:ext cx="3168352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142526"/>
              <a:gd name="adj6" fmla="val -1898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Single Instruction Multiple Data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2826" y="6381328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857108" cy="593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b="1">
                <a:solidFill>
                  <a:srgbClr val="FF3399"/>
                </a:solidFill>
                <a:latin typeface="宋体" pitchFamily="2" charset="-122"/>
              </a:defRPr>
            </a:lvl1pPr>
          </a:lstStyle>
          <a:p>
            <a:r>
              <a:rPr lang="en-US" altLang="zh-CN" dirty="0" smtClean="0"/>
              <a:t>※</a:t>
            </a:r>
            <a:r>
              <a:rPr lang="zh-CN" altLang="en-US" dirty="0" smtClean="0"/>
              <a:t>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：课程</a:t>
            </a:r>
            <a:r>
              <a:rPr lang="zh-CN" altLang="en-US" dirty="0"/>
              <a:t>内容的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zh-CN" altLang="en-US" sz="2200" dirty="0" smtClean="0">
                <a:solidFill>
                  <a:srgbClr val="C00000"/>
                </a:solidFill>
              </a:rPr>
              <a:t>计算机</a:t>
            </a:r>
            <a:r>
              <a:rPr lang="zh-CN" altLang="en-US" sz="2200" dirty="0" smtClean="0">
                <a:solidFill>
                  <a:schemeClr val="tx1"/>
                </a:solidFill>
              </a:rPr>
              <a:t>的模型、硬件组成、工作过程、性能指标</a:t>
            </a:r>
            <a:endParaRPr lang="zh-CN" altLang="en-US" sz="2200" dirty="0">
              <a:solidFill>
                <a:schemeClr val="tx1"/>
              </a:solidFill>
            </a:endParaRPr>
          </a:p>
          <a:p>
            <a:endParaRPr lang="en-US" altLang="zh-CN" sz="2200" dirty="0" smtClean="0">
              <a:solidFill>
                <a:srgbClr val="C00000"/>
              </a:solidFill>
            </a:endParaRPr>
          </a:p>
          <a:p>
            <a:endParaRPr lang="en-US" altLang="zh-CN" sz="2200" dirty="0" smtClean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 smtClean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数据</a:t>
            </a:r>
            <a:r>
              <a:rPr lang="zh-CN" altLang="en-US" sz="2200" dirty="0" smtClean="0">
                <a:solidFill>
                  <a:schemeClr val="tx1"/>
                </a:solidFill>
              </a:rPr>
              <a:t>的表示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含编码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、运算组织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dirty="0" smtClean="0">
                <a:solidFill>
                  <a:schemeClr val="tx1"/>
                </a:solidFill>
              </a:rPr>
              <a:t>运算器的组成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  第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zh-CN" altLang="en-US" sz="2200" dirty="0" smtClean="0">
                <a:solidFill>
                  <a:srgbClr val="C00000"/>
                </a:solidFill>
              </a:rPr>
              <a:t>存储器</a:t>
            </a:r>
            <a:r>
              <a:rPr lang="zh-CN" altLang="en-US" sz="2200" dirty="0" smtClean="0">
                <a:solidFill>
                  <a:schemeClr val="tx1"/>
                </a:solidFill>
              </a:rPr>
              <a:t>的结构，</a:t>
            </a:r>
            <a:r>
              <a:rPr lang="zh-CN" altLang="en-US" sz="2200" dirty="0" smtClean="0">
                <a:solidFill>
                  <a:srgbClr val="000000"/>
                </a:solidFill>
              </a:rPr>
              <a:t>主存组成，</a:t>
            </a:r>
            <a:r>
              <a:rPr lang="en-US" altLang="zh-CN" sz="2200" dirty="0">
                <a:solidFill>
                  <a:srgbClr val="000000"/>
                </a:solidFill>
              </a:rPr>
              <a:t>Cache</a:t>
            </a:r>
            <a:r>
              <a:rPr lang="zh-CN" altLang="en-US" sz="2200" dirty="0">
                <a:solidFill>
                  <a:srgbClr val="000000"/>
                </a:solidFill>
              </a:rPr>
              <a:t>原理，虚存</a:t>
            </a:r>
            <a:r>
              <a:rPr lang="zh-CN" altLang="en-US" sz="2200" dirty="0" smtClean="0">
                <a:solidFill>
                  <a:srgbClr val="000000"/>
                </a:solidFill>
              </a:rPr>
              <a:t>概念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zh-CN" altLang="en-US" sz="2200" dirty="0" smtClean="0">
                <a:solidFill>
                  <a:srgbClr val="C00000"/>
                </a:solidFill>
              </a:rPr>
              <a:t>指令</a:t>
            </a:r>
            <a:r>
              <a:rPr lang="zh-CN" altLang="en-US" sz="2200" dirty="0" smtClean="0">
                <a:solidFill>
                  <a:schemeClr val="tx1"/>
                </a:solidFill>
              </a:rPr>
              <a:t>的表示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-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格式约定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，操作数位置的表示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存放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寻址方式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1257300" indent="-1257300">
              <a:lnSpc>
                <a:spcPct val="11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en-US" altLang="zh-CN" sz="2200" dirty="0">
                <a:solidFill>
                  <a:srgbClr val="C00000"/>
                </a:solidFill>
              </a:rPr>
              <a:t>CPU</a:t>
            </a:r>
            <a:r>
              <a:rPr lang="zh-CN" altLang="en-US" sz="2200" dirty="0">
                <a:solidFill>
                  <a:srgbClr val="000000"/>
                </a:solidFill>
              </a:rPr>
              <a:t>的组成及工作</a:t>
            </a:r>
            <a:r>
              <a:rPr lang="zh-CN" altLang="en-US" sz="2200" dirty="0" smtClean="0">
                <a:solidFill>
                  <a:srgbClr val="000000"/>
                </a:solidFill>
              </a:rPr>
              <a:t>流程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需求</a:t>
            </a:r>
            <a:r>
              <a:rPr lang="zh-CN" altLang="en-US" sz="1800" dirty="0" smtClean="0">
                <a:solidFill>
                  <a:srgbClr val="000000"/>
                </a:solidFill>
              </a:rPr>
              <a:t>细化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</a:rPr>
              <a:t>，</a:t>
            </a:r>
            <a:r>
              <a:rPr lang="zh-CN" altLang="en-US" sz="2200" dirty="0">
                <a:solidFill>
                  <a:srgbClr val="000000"/>
                </a:solidFill>
              </a:rPr>
              <a:t>数据</a:t>
            </a:r>
            <a:r>
              <a:rPr lang="zh-CN" altLang="en-US" sz="2200" dirty="0" smtClean="0">
                <a:solidFill>
                  <a:srgbClr val="000000"/>
                </a:solidFill>
              </a:rPr>
              <a:t>通路组织，控制单元组成，异常</a:t>
            </a:r>
            <a:r>
              <a:rPr lang="zh-CN" altLang="en-US" sz="2200" dirty="0">
                <a:solidFill>
                  <a:srgbClr val="000000"/>
                </a:solidFill>
              </a:rPr>
              <a:t>及</a:t>
            </a:r>
            <a:r>
              <a:rPr lang="zh-CN" altLang="en-US" sz="2200" dirty="0" smtClean="0">
                <a:solidFill>
                  <a:srgbClr val="000000"/>
                </a:solidFill>
              </a:rPr>
              <a:t>中断处理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中断</a:t>
            </a:r>
            <a:r>
              <a:rPr lang="zh-CN" altLang="en-US" sz="1800" dirty="0" smtClean="0">
                <a:solidFill>
                  <a:srgbClr val="000000"/>
                </a:solidFill>
              </a:rPr>
              <a:t>机构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r>
              <a:rPr lang="zh-CN" altLang="en-US" sz="2200" dirty="0">
                <a:solidFill>
                  <a:srgbClr val="000000"/>
                </a:solidFill>
              </a:rPr>
              <a:t>，</a:t>
            </a:r>
            <a:r>
              <a:rPr lang="zh-CN" altLang="en-US" sz="2200" dirty="0" smtClean="0">
                <a:solidFill>
                  <a:srgbClr val="000000"/>
                </a:solidFill>
              </a:rPr>
              <a:t>指令流水线原理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zh-CN" altLang="en-US" sz="2200" dirty="0" smtClean="0">
                <a:solidFill>
                  <a:srgbClr val="C00000"/>
                </a:solidFill>
              </a:rPr>
              <a:t>总线操作</a:t>
            </a:r>
            <a:r>
              <a:rPr lang="zh-CN" altLang="en-US" sz="2200" dirty="0">
                <a:solidFill>
                  <a:srgbClr val="000000"/>
                </a:solidFill>
              </a:rPr>
              <a:t>的</a:t>
            </a:r>
            <a:r>
              <a:rPr lang="zh-CN" altLang="en-US" sz="2200" dirty="0" smtClean="0">
                <a:solidFill>
                  <a:srgbClr val="000000"/>
                </a:solidFill>
              </a:rPr>
              <a:t>过程，总线的仲裁、定时与传输控制，</a:t>
            </a:r>
            <a:r>
              <a:rPr lang="zh-CN" altLang="en-US" sz="2200" dirty="0">
                <a:solidFill>
                  <a:srgbClr val="000000"/>
                </a:solidFill>
              </a:rPr>
              <a:t>总线结构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060575" indent="-2060575">
              <a:lnSpc>
                <a:spcPct val="110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第</a:t>
            </a:r>
            <a:r>
              <a:rPr lang="en-US" altLang="zh-CN" sz="2200" dirty="0" smtClean="0">
                <a:solidFill>
                  <a:srgbClr val="C00000"/>
                </a:solidFill>
              </a:rPr>
              <a:t>7</a:t>
            </a:r>
            <a:r>
              <a:rPr lang="zh-CN" altLang="en-US" sz="2200" dirty="0" smtClean="0">
                <a:solidFill>
                  <a:srgbClr val="C00000"/>
                </a:solidFill>
              </a:rPr>
              <a:t>章</a:t>
            </a:r>
            <a:r>
              <a:rPr lang="en-US" altLang="zh-CN" sz="2200" dirty="0" smtClean="0">
                <a:solidFill>
                  <a:srgbClr val="C00000"/>
                </a:solidFill>
              </a:rPr>
              <a:t>—</a:t>
            </a:r>
            <a:r>
              <a:rPr lang="en-US" altLang="zh-CN" sz="2200" dirty="0">
                <a:solidFill>
                  <a:srgbClr val="C00000"/>
                </a:solidFill>
              </a:rPr>
              <a:t>I/O</a:t>
            </a:r>
            <a:r>
              <a:rPr lang="zh-CN" altLang="en-US" sz="2200" dirty="0" smtClean="0">
                <a:solidFill>
                  <a:srgbClr val="C00000"/>
                </a:solidFill>
              </a:rPr>
              <a:t>系统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rgbClr val="000000"/>
                </a:solidFill>
              </a:rPr>
              <a:t>组成</a:t>
            </a:r>
            <a:r>
              <a:rPr lang="zh-CN" altLang="en-US" sz="2200" dirty="0">
                <a:solidFill>
                  <a:srgbClr val="000000"/>
                </a:solidFill>
              </a:rPr>
              <a:t>，</a:t>
            </a:r>
            <a:r>
              <a:rPr lang="zh-CN" altLang="en-US" sz="2200" dirty="0" smtClean="0">
                <a:solidFill>
                  <a:srgbClr val="000000"/>
                </a:solidFill>
              </a:rPr>
              <a:t>外设组成，</a:t>
            </a:r>
            <a:r>
              <a:rPr lang="en-US" altLang="zh-CN" sz="2200" dirty="0">
                <a:solidFill>
                  <a:srgbClr val="000000"/>
                </a:solidFill>
              </a:rPr>
              <a:t>I/O</a:t>
            </a:r>
            <a:r>
              <a:rPr lang="zh-CN" altLang="en-US" sz="2200" dirty="0" smtClean="0">
                <a:solidFill>
                  <a:srgbClr val="000000"/>
                </a:solidFill>
              </a:rPr>
              <a:t>接口原理，</a:t>
            </a:r>
            <a:r>
              <a:rPr lang="en-US" altLang="zh-CN" sz="2200" dirty="0">
                <a:solidFill>
                  <a:srgbClr val="000000"/>
                </a:solidFill>
              </a:rPr>
              <a:t>I/O</a:t>
            </a:r>
            <a:r>
              <a:rPr lang="zh-CN" altLang="en-US" sz="2200" dirty="0">
                <a:solidFill>
                  <a:srgbClr val="000000"/>
                </a:solidFill>
              </a:rPr>
              <a:t>方式的</a:t>
            </a:r>
            <a:r>
              <a:rPr lang="zh-CN" altLang="en-US" sz="2200" dirty="0" smtClean="0">
                <a:solidFill>
                  <a:srgbClr val="000000"/>
                </a:solidFill>
              </a:rPr>
              <a:t>组织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27584" y="1378028"/>
            <a:ext cx="4464496" cy="1762940"/>
            <a:chOff x="1619672" y="1519530"/>
            <a:chExt cx="4464496" cy="1762940"/>
          </a:xfrm>
        </p:grpSpPr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1691109" y="1519530"/>
              <a:ext cx="4321051" cy="25328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计算机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软件（</a:t>
              </a:r>
              <a:r>
                <a:rPr lang="zh-CN" altLang="en-US" sz="1600" b="1" u="sng" dirty="0" smtClean="0">
                  <a:solidFill>
                    <a:srgbClr val="000000"/>
                  </a:solidFill>
                  <a:latin typeface="宋体" pitchFamily="2" charset="-122"/>
                </a:rPr>
                <a:t>指令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序列及</a:t>
              </a:r>
              <a:r>
                <a:rPr lang="zh-CN" altLang="en-US" sz="1600" b="1" u="sng" dirty="0" smtClean="0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）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1978572" y="2006872"/>
              <a:ext cx="793228" cy="270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控制器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2771800" y="2006872"/>
              <a:ext cx="792088" cy="270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运算器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5004048" y="2006872"/>
              <a:ext cx="710390" cy="270000"/>
            </a:xfrm>
            <a:prstGeom prst="rect">
              <a:avLst/>
            </a:prstGeom>
            <a:solidFill>
              <a:srgbClr val="99CCFF">
                <a:alpha val="79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lang="zh-CN" altLang="en-US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4139952" y="2647273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3548497" y="2126586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</a:rPr>
                <a:t>系统总线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1691109" y="1912272"/>
              <a:ext cx="4321051" cy="1370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1753030" y="2942976"/>
              <a:ext cx="1018771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键盘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753031" y="2564904"/>
              <a:ext cx="1018770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USB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>
              <a:stCxn id="53" idx="2"/>
              <a:endCxn id="52" idx="0"/>
            </p:cNvCxnSpPr>
            <p:nvPr/>
          </p:nvCxnSpPr>
          <p:spPr bwMode="auto">
            <a:xfrm>
              <a:off x="2262416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1753030" y="2416612"/>
              <a:ext cx="4177431" cy="4276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2196306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2699568" y="2340900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5286726" y="2340900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1619672" y="1840834"/>
              <a:ext cx="446449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2915816" y="2942976"/>
              <a:ext cx="1136711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显示器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2915816" y="2564904"/>
              <a:ext cx="1136711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显示适配器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>
              <a:stCxn id="61" idx="2"/>
              <a:endCxn id="60" idx="0"/>
            </p:cNvCxnSpPr>
            <p:nvPr/>
          </p:nvCxnSpPr>
          <p:spPr bwMode="auto">
            <a:xfrm>
              <a:off x="3484172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3359092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4733288" y="2942976"/>
              <a:ext cx="1197173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硬盘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4733288" y="2564904"/>
              <a:ext cx="1197173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磁盘控制器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4" idx="0"/>
            </p:cNvCxnSpPr>
            <p:nvPr/>
          </p:nvCxnSpPr>
          <p:spPr bwMode="auto">
            <a:xfrm>
              <a:off x="5331875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5220642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923304" y="1354241"/>
            <a:ext cx="2897168" cy="1662719"/>
            <a:chOff x="4915192" y="3566481"/>
            <a:chExt cx="2897168" cy="1662719"/>
          </a:xfrm>
        </p:grpSpPr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5645659" y="3797724"/>
              <a:ext cx="942565" cy="133176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1001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 smtClean="0"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01000100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0000"/>
                  </a:solidFill>
                  <a:latin typeface="宋体" pitchFamily="2" charset="-122"/>
                </a:rPr>
                <a:t>0101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 smtClean="0">
                  <a:latin typeface="宋体" pitchFamily="2" charset="-122"/>
                </a:rPr>
                <a:t>10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00110011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45659" y="401259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645659" y="3789040"/>
              <a:ext cx="0" cy="144016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6588224" y="3789040"/>
              <a:ext cx="0" cy="144016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5645659" y="379772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645659" y="4462180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4921652" y="3797724"/>
              <a:ext cx="730468" cy="1327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0…000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0</a:t>
              </a:r>
              <a:r>
                <a:rPr lang="en-US" altLang="zh-CN" sz="1600" b="1" dirty="0" smtClean="0">
                  <a:latin typeface="+mn-ea"/>
                </a:rPr>
                <a:t>…</a:t>
              </a:r>
              <a:r>
                <a:rPr lang="en-US" altLang="zh-CN" sz="1600" b="1" dirty="0" smtClean="0">
                  <a:latin typeface="+mn-ea"/>
                  <a:ea typeface="+mn-ea"/>
                </a:rPr>
                <a:t>001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+mn-ea"/>
                  <a:ea typeface="+mn-ea"/>
                </a:rPr>
                <a:t>0…010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…</a:t>
              </a:r>
              <a:r>
                <a:rPr lang="en-US" altLang="zh-CN" sz="1600" b="1" u="none" dirty="0" smtClean="0">
                  <a:latin typeface="+mn-ea"/>
                  <a:ea typeface="+mn-ea"/>
                </a:rPr>
                <a:t>  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0…044</a:t>
              </a:r>
              <a:endParaRPr lang="en-US" altLang="zh-CN" sz="1600" b="1" dirty="0"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5645659" y="4242058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5645659" y="4686825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645659" y="512948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645659" y="4909362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4915192" y="3566481"/>
              <a:ext cx="2897168" cy="2225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</a:rPr>
                <a:t> 地址</a:t>
              </a:r>
              <a:r>
                <a:rPr lang="zh-CN" altLang="en-US" sz="1400" b="1" dirty="0" smtClean="0">
                  <a:latin typeface="+mn-ea"/>
                </a:rPr>
                <a:t>   </a:t>
              </a:r>
              <a:r>
                <a:rPr lang="zh-CN" altLang="en-US" sz="1600" b="1" dirty="0" smtClean="0">
                  <a:latin typeface="+mn-ea"/>
                </a:rPr>
                <a:t>程序内容</a:t>
              </a:r>
              <a:r>
                <a:rPr lang="zh-CN" altLang="en-US" sz="1400" b="1" dirty="0" smtClean="0">
                  <a:latin typeface="+mn-ea"/>
                </a:rPr>
                <a:t>   </a:t>
              </a:r>
              <a:r>
                <a:rPr lang="zh-CN" altLang="en-US" sz="1600" b="1" dirty="0" smtClean="0">
                  <a:latin typeface="+mn-ea"/>
                </a:rPr>
                <a:t>约定功能</a:t>
              </a:r>
              <a:endParaRPr lang="en-US" altLang="zh-CN" sz="1800" b="1" dirty="0" smtClean="0">
                <a:latin typeface="+mn-ea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6660232" y="3789040"/>
              <a:ext cx="1152128" cy="1327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R1</a:t>
              </a:r>
              <a:r>
                <a:rPr lang="zh-CN" altLang="en-US" sz="1600" b="1" dirty="0" smtClean="0">
                  <a:latin typeface="宋体" pitchFamily="2" charset="-122"/>
                </a:rPr>
                <a:t>←</a:t>
              </a:r>
              <a:r>
                <a:rPr lang="en-US" altLang="zh-CN" sz="1600" b="1" dirty="0" smtClean="0">
                  <a:latin typeface="宋体" pitchFamily="2" charset="-122"/>
                </a:rPr>
                <a:t>M[44H]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R1</a:t>
              </a:r>
              <a:r>
                <a:rPr lang="zh-CN" altLang="en-US" sz="1600" b="1" dirty="0" smtClean="0">
                  <a:latin typeface="宋体" pitchFamily="2" charset="-122"/>
                </a:rPr>
                <a:t>←</a:t>
              </a:r>
              <a:r>
                <a:rPr lang="en-US" altLang="zh-CN" sz="1600" b="1" dirty="0" smtClean="0">
                  <a:latin typeface="宋体" pitchFamily="2" charset="-122"/>
                </a:rPr>
                <a:t>(R1)+2</a:t>
              </a:r>
              <a:r>
                <a:rPr lang="en-US" altLang="zh-CN" sz="1600" b="1" u="none" dirty="0" smtClean="0">
                  <a:latin typeface="+mn-ea"/>
                  <a:ea typeface="+mn-ea"/>
                </a:rPr>
                <a:t>   </a:t>
              </a:r>
            </a:p>
            <a:p>
              <a:pPr>
                <a:lnSpc>
                  <a:spcPct val="90000"/>
                </a:lnSpc>
              </a:pPr>
              <a:endParaRPr lang="en-US" altLang="zh-CN" sz="1600" b="1" dirty="0" smtClean="0">
                <a:latin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</a:rPr>
                <a:t>x=33H</a:t>
              </a:r>
            </a:p>
            <a:p>
              <a:pPr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627784" y="1614900"/>
            <a:ext cx="1728192" cy="393948"/>
            <a:chOff x="2627784" y="1614900"/>
            <a:chExt cx="1728192" cy="393948"/>
          </a:xfrm>
        </p:grpSpPr>
        <p:cxnSp>
          <p:nvCxnSpPr>
            <p:cNvPr id="85" name="直接箭头连接符 84"/>
            <p:cNvCxnSpPr>
              <a:endCxn id="86" idx="0"/>
            </p:cNvCxnSpPr>
            <p:nvPr/>
          </p:nvCxnSpPr>
          <p:spPr bwMode="auto">
            <a:xfrm>
              <a:off x="4088388" y="1614900"/>
              <a:ext cx="196150" cy="32194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4213100" y="1936840"/>
              <a:ext cx="142876" cy="71438"/>
            </a:xfrm>
            <a:prstGeom prst="ellipse">
              <a:avLst/>
            </a:prstGeom>
            <a:solidFill>
              <a:srgbClr val="007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88" name="直接箭头连接符 87"/>
            <p:cNvCxnSpPr>
              <a:endCxn id="89" idx="6"/>
            </p:cNvCxnSpPr>
            <p:nvPr/>
          </p:nvCxnSpPr>
          <p:spPr bwMode="auto">
            <a:xfrm flipH="1" flipV="1">
              <a:off x="2770660" y="1973129"/>
              <a:ext cx="1442440" cy="195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9" name="椭圆 88"/>
            <p:cNvSpPr/>
            <p:nvPr/>
          </p:nvSpPr>
          <p:spPr bwMode="auto">
            <a:xfrm>
              <a:off x="2627784" y="1937410"/>
              <a:ext cx="142876" cy="71438"/>
            </a:xfrm>
            <a:prstGeom prst="ellipse">
              <a:avLst/>
            </a:prstGeom>
            <a:solidFill>
              <a:srgbClr val="007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4" name="AutoShape 338"/>
          <p:cNvSpPr>
            <a:spLocks/>
          </p:cNvSpPr>
          <p:nvPr/>
        </p:nvSpPr>
        <p:spPr bwMode="auto">
          <a:xfrm>
            <a:off x="5622115" y="3086992"/>
            <a:ext cx="1430930" cy="270000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383694"/>
              <a:gd name="adj6" fmla="val -55493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</a:rPr>
              <a:t>性能如何优化</a:t>
            </a:r>
            <a:endParaRPr lang="zh-CN" altLang="en-US" sz="1600" b="1" i="1" baseline="-18000" dirty="0">
              <a:solidFill>
                <a:srgbClr val="000000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203848" y="1614900"/>
            <a:ext cx="1152128" cy="517956"/>
            <a:chOff x="3203848" y="1542322"/>
            <a:chExt cx="1152128" cy="517956"/>
          </a:xfrm>
        </p:grpSpPr>
        <p:cxnSp>
          <p:nvCxnSpPr>
            <p:cNvPr id="100" name="直接箭头连接符 99"/>
            <p:cNvCxnSpPr>
              <a:endCxn id="101" idx="1"/>
            </p:cNvCxnSpPr>
            <p:nvPr/>
          </p:nvCxnSpPr>
          <p:spPr bwMode="auto">
            <a:xfrm>
              <a:off x="3203848" y="1542322"/>
              <a:ext cx="1030176" cy="45698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4213100" y="1988840"/>
              <a:ext cx="142876" cy="714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908844" y="2015732"/>
            <a:ext cx="2303116" cy="76492"/>
            <a:chOff x="3359264" y="4529069"/>
            <a:chExt cx="2303116" cy="76492"/>
          </a:xfrm>
        </p:grpSpPr>
        <p:cxnSp>
          <p:nvCxnSpPr>
            <p:cNvPr id="103" name="直接箭头连接符 102"/>
            <p:cNvCxnSpPr>
              <a:endCxn id="104" idx="6"/>
            </p:cNvCxnSpPr>
            <p:nvPr/>
          </p:nvCxnSpPr>
          <p:spPr bwMode="auto">
            <a:xfrm flipH="1" flipV="1">
              <a:off x="3502140" y="4564788"/>
              <a:ext cx="2160240" cy="40773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3359264" y="4529069"/>
              <a:ext cx="142876" cy="714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978918" y="2132856"/>
            <a:ext cx="2521868" cy="287686"/>
            <a:chOff x="1978918" y="2132856"/>
            <a:chExt cx="2521868" cy="287686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1978918" y="2276872"/>
              <a:ext cx="2521868" cy="0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1908274" y="2204294"/>
              <a:ext cx="143670" cy="794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427760" y="2348310"/>
              <a:ext cx="143670" cy="794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9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Text Box 205"/>
          <p:cNvSpPr txBox="1">
            <a:spLocks noChangeArrowheads="1"/>
          </p:cNvSpPr>
          <p:nvPr/>
        </p:nvSpPr>
        <p:spPr bwMode="auto">
          <a:xfrm>
            <a:off x="179388" y="404664"/>
            <a:ext cx="792100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附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：课程学习思考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⑴为什么要设置这门课？本课程主要内容是什么？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⑵学习本课程要注意哪些？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⑶如何防止挂科？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539552" y="1340768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2175" indent="-892175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本课程是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+mn-ea"/>
                <a:ea typeface="+mn-ea"/>
              </a:rPr>
              <a:t>硬件基础课</a:t>
            </a:r>
            <a:r>
              <a:rPr lang="zh-CN" altLang="en-US" sz="2200" b="1" dirty="0" smtClean="0">
                <a:latin typeface="+mn-ea"/>
                <a:ea typeface="+mn-ea"/>
              </a:rPr>
              <a:t>，后续课程有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门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计算机组成专题实践、计算机接口技术、计算机系统结构、计算机系统综合课程设计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18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内容包括计算机硬件的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+mn-ea"/>
                <a:ea typeface="+mn-ea"/>
              </a:rPr>
              <a:t>组成、工作原理</a:t>
            </a:r>
            <a:r>
              <a:rPr lang="zh-CN" altLang="en-US" sz="2200" b="1" dirty="0" smtClean="0">
                <a:latin typeface="+mn-ea"/>
                <a:ea typeface="+mn-ea"/>
              </a:rPr>
              <a:t>，涉及部件互连及控制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971600" y="3068960"/>
            <a:ext cx="784887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基本概念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理解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分析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对比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，应用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抽象→感性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，融合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零散→整机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部件组成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组成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设计结果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基于需求，可有多种方案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工作原理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功能实现基于部件控制，控制结果取决于需求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6" name="Text Box 205"/>
          <p:cNvSpPr txBox="1">
            <a:spLocks noChangeArrowheads="1"/>
          </p:cNvSpPr>
          <p:nvPr/>
        </p:nvSpPr>
        <p:spPr bwMode="auto">
          <a:xfrm>
            <a:off x="971351" y="4731385"/>
            <a:ext cx="799313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保证学习时间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多看多练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基础课的特征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提高学习效率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方法多样化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看书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听课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作业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答疑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，及时补缺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拖危害大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不要轻言放弃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没有笨人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时间</a:t>
            </a:r>
            <a:r>
              <a:rPr lang="en-US" altLang="zh-CN" sz="1600" b="1" dirty="0" smtClean="0"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latin typeface="+mn-ea"/>
                <a:ea typeface="+mn-ea"/>
              </a:rPr>
              <a:t>方法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，对自己负责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不要影响其他课程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3456224" y="5984936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回教学要求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计算机模型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冯</a:t>
            </a:r>
            <a:r>
              <a:rPr lang="en-US" altLang="zh-CN" sz="2000" b="1" dirty="0"/>
              <a:t>·</a:t>
            </a:r>
            <a:r>
              <a:rPr lang="zh-CN" altLang="en-US" sz="2000" b="1" dirty="0" smtClean="0">
                <a:latin typeface="宋体" pitchFamily="2" charset="-122"/>
              </a:rPr>
              <a:t>诺依曼计算机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硬件结构，程序组成，工作方式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程序执行过程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，存储器结构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 计算机硬件组成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现代计算机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基本结构，部件功能，部件互连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总线互连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 计算机层次结构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                   </a:t>
            </a:r>
            <a:r>
              <a:rPr lang="zh-CN" altLang="en-US" sz="1800" b="1" dirty="0" smtClean="0">
                <a:latin typeface="宋体" pitchFamily="2" charset="-122"/>
              </a:rPr>
              <a:t>←△表示要求为了解层次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系统的层次结构，结构与组成的关系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组成的任务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工作方式的实现，程序执行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准备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 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>
                <a:latin typeface="+mn-ea"/>
              </a:rPr>
              <a:t>硬件</a:t>
            </a:r>
            <a:r>
              <a:rPr lang="zh-CN" altLang="en-US" sz="2200" b="1" dirty="0" smtClean="0">
                <a:latin typeface="+mn-ea"/>
              </a:rPr>
              <a:t>组成，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latin typeface="+mn-ea"/>
              </a:rPr>
              <a:t>硬件</a:t>
            </a:r>
            <a:r>
              <a:rPr lang="zh-CN" altLang="en-US" sz="2200" b="1" dirty="0" smtClean="0">
                <a:latin typeface="+mn-ea"/>
              </a:rPr>
              <a:t>工作过程，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可计算</a:t>
            </a:r>
            <a:r>
              <a:rPr lang="zh-CN" altLang="en-US" sz="2200" b="1" dirty="0" smtClean="0">
                <a:latin typeface="+mn-ea"/>
              </a:rPr>
              <a:t>程序执行性能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5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98142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1845519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26376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357371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44378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76808" y="33265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§1.1 </a:t>
            </a:r>
            <a:r>
              <a:rPr lang="zh-CN" altLang="en-US" sz="3000" b="1" dirty="0" smtClean="0">
                <a:latin typeface="宋体" pitchFamily="2" charset="-122"/>
              </a:rPr>
              <a:t>计算机的功能与软硬件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42844" y="1412776"/>
            <a:ext cx="5293252" cy="433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计算机与计算器的异同点：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*软硬件的关联：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硬件的实质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软件的实质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spc="600" dirty="0" smtClean="0">
                <a:solidFill>
                  <a:schemeClr val="accent2"/>
                </a:solidFill>
                <a:latin typeface="宋体" pitchFamily="2" charset="-122"/>
              </a:rPr>
              <a:t>相互关联</a:t>
            </a:r>
            <a:r>
              <a:rPr lang="en-US" altLang="zh-CN" b="1" spc="6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4" name="Text Box 108"/>
          <p:cNvSpPr txBox="1">
            <a:spLocks noChangeArrowheads="1"/>
          </p:cNvSpPr>
          <p:nvPr/>
        </p:nvSpPr>
        <p:spPr bwMode="auto">
          <a:xfrm>
            <a:off x="1547664" y="1874441"/>
            <a:ext cx="72728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工具，可</a:t>
            </a:r>
            <a:r>
              <a:rPr lang="zh-CN" altLang="en-US" b="1" dirty="0">
                <a:latin typeface="宋体" pitchFamily="2" charset="-122"/>
              </a:rPr>
              <a:t>进行</a:t>
            </a:r>
            <a:r>
              <a:rPr lang="zh-CN" altLang="en-US" b="1" dirty="0" smtClean="0">
                <a:latin typeface="宋体" pitchFamily="2" charset="-122"/>
              </a:rPr>
              <a:t>计算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可存储信息，可与外部</a:t>
            </a:r>
            <a:r>
              <a:rPr lang="zh-CN" altLang="en-US" b="1" dirty="0">
                <a:latin typeface="宋体" pitchFamily="2" charset="-122"/>
              </a:rPr>
              <a:t>通信</a:t>
            </a:r>
            <a:r>
              <a:rPr lang="zh-CN" altLang="en-US" b="1" dirty="0" smtClean="0">
                <a:latin typeface="宋体" pitchFamily="2" charset="-122"/>
              </a:rPr>
              <a:t>，用户可定制</a:t>
            </a:r>
            <a:r>
              <a:rPr lang="zh-CN" altLang="en-US" b="1" dirty="0">
                <a:latin typeface="宋体" pitchFamily="2" charset="-122"/>
              </a:rPr>
              <a:t>功能</a:t>
            </a:r>
            <a:endParaRPr lang="en-US" altLang="zh-CN" b="1" u="sng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9" name="Text Box 122"/>
          <p:cNvSpPr txBox="1">
            <a:spLocks noChangeArrowheads="1"/>
          </p:cNvSpPr>
          <p:nvPr/>
        </p:nvSpPr>
        <p:spPr bwMode="auto">
          <a:xfrm>
            <a:off x="899592" y="3298521"/>
            <a:ext cx="804710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数据处理，数据存储，数据传送，执行</a:t>
            </a:r>
            <a:r>
              <a:rPr lang="zh-CN" altLang="en-US" b="1" dirty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111"/>
          <p:cNvSpPr txBox="1">
            <a:spLocks noChangeArrowheads="1"/>
          </p:cNvSpPr>
          <p:nvPr/>
        </p:nvSpPr>
        <p:spPr bwMode="auto">
          <a:xfrm>
            <a:off x="2843310" y="4221088"/>
            <a:ext cx="60847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具备特定功能的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表示用户需求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软件功能</a:t>
            </a:r>
            <a:r>
              <a:rPr lang="zh-CN" altLang="en-US" b="1" dirty="0">
                <a:latin typeface="宋体" pitchFamily="2" charset="-122"/>
              </a:rPr>
              <a:t>靠硬件</a:t>
            </a:r>
            <a:r>
              <a:rPr lang="zh-CN" altLang="en-US" b="1" u="sng" dirty="0">
                <a:solidFill>
                  <a:srgbClr val="0066FF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>
                <a:latin typeface="宋体" pitchFamily="2" charset="-122"/>
              </a:rPr>
              <a:t>靠软件</a:t>
            </a:r>
            <a:r>
              <a:rPr lang="zh-CN" altLang="en-US" b="1" u="sng" dirty="0" smtClean="0">
                <a:solidFill>
                  <a:srgbClr val="0066FF"/>
                </a:solidFill>
                <a:latin typeface="宋体" pitchFamily="2" charset="-122"/>
              </a:rPr>
              <a:t>反映</a:t>
            </a:r>
            <a:endParaRPr lang="zh-CN" altLang="en-US" u="sng" dirty="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179512" y="90872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主要内容：</a:t>
            </a:r>
            <a:r>
              <a:rPr lang="zh-CN" altLang="en-US" sz="2200" b="1" dirty="0">
                <a:latin typeface="宋体" pitchFamily="2" charset="-122"/>
              </a:rPr>
              <a:t>计算机</a:t>
            </a:r>
            <a:r>
              <a:rPr lang="zh-CN" altLang="en-US" sz="2200" b="1" dirty="0" smtClean="0">
                <a:latin typeface="宋体" pitchFamily="2" charset="-122"/>
              </a:rPr>
              <a:t>的功能、软件与硬件的关联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1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05019"/>
              </p:ext>
            </p:extLst>
          </p:nvPr>
        </p:nvGraphicFramePr>
        <p:xfrm>
          <a:off x="683568" y="1988841"/>
          <a:ext cx="7849244" cy="2482560"/>
        </p:xfrm>
        <a:graphic>
          <a:graphicData uri="http://schemas.openxmlformats.org/drawingml/2006/table">
            <a:tbl>
              <a:tblPr/>
              <a:tblGrid>
                <a:gridCol w="1368425"/>
                <a:gridCol w="1368251"/>
                <a:gridCol w="1368152"/>
                <a:gridCol w="1656184"/>
                <a:gridCol w="432048"/>
                <a:gridCol w="1656184"/>
              </a:tblGrid>
              <a:tr h="264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14127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</a:t>
            </a:r>
            <a:r>
              <a:rPr lang="en-US" altLang="zh-CN" sz="3000" b="1" dirty="0" smtClean="0">
                <a:latin typeface="宋体" pitchFamily="2" charset="-122"/>
              </a:rPr>
              <a:t>1.2 </a:t>
            </a:r>
            <a:r>
              <a:rPr lang="zh-CN" altLang="en-US" sz="3000" b="1" dirty="0" smtClean="0">
                <a:latin typeface="宋体" pitchFamily="2" charset="-122"/>
              </a:rPr>
              <a:t>计算机的发展历程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17" name="Text Box 275"/>
          <p:cNvSpPr txBox="1">
            <a:spLocks noChangeArrowheads="1"/>
          </p:cNvSpPr>
          <p:nvPr/>
        </p:nvSpPr>
        <p:spPr bwMode="auto">
          <a:xfrm>
            <a:off x="179512" y="908720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主要内容：</a:t>
            </a:r>
            <a:r>
              <a:rPr lang="zh-CN" altLang="en-US" sz="2200" b="1" dirty="0">
                <a:latin typeface="宋体" pitchFamily="2" charset="-122"/>
              </a:rPr>
              <a:t>计算机的产生与</a:t>
            </a:r>
            <a:r>
              <a:rPr lang="zh-CN" altLang="en-US" sz="2200" b="1" dirty="0" smtClean="0">
                <a:latin typeface="宋体" pitchFamily="2" charset="-122"/>
              </a:rPr>
              <a:t>发展，微型计算机的产生与发展</a:t>
            </a:r>
            <a:endParaRPr lang="zh-CN" altLang="en-US" sz="2200" b="1" dirty="0"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581128"/>
            <a:ext cx="3240360" cy="201622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81128"/>
            <a:ext cx="103936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5811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向</a:t>
            </a:r>
            <a:r>
              <a:rPr lang="zh-CN" altLang="en-US" b="1" u="sng" dirty="0" smtClean="0">
                <a:latin typeface="宋体" pitchFamily="2" charset="-122"/>
              </a:rPr>
              <a:t>两极</a:t>
            </a:r>
            <a:r>
              <a:rPr lang="zh-CN" altLang="en-US" b="1" dirty="0" smtClean="0">
                <a:latin typeface="宋体" pitchFamily="2" charset="-122"/>
              </a:rPr>
              <a:t>发展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第四</a:t>
            </a:r>
            <a:r>
              <a:rPr lang="zh-CN" altLang="en-US" sz="2000" b="1" dirty="0">
                <a:latin typeface="宋体" pitchFamily="2" charset="-122"/>
              </a:rPr>
              <a:t>代</a:t>
            </a:r>
            <a:r>
              <a:rPr lang="zh-CN" altLang="en-US" sz="2000" b="1" dirty="0" smtClean="0">
                <a:latin typeface="宋体" pitchFamily="2" charset="-122"/>
              </a:rPr>
              <a:t>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sz="1800" b="1" dirty="0" smtClean="0">
                <a:latin typeface="宋体" pitchFamily="2" charset="-122"/>
              </a:rPr>
              <a:t>←应用普及所致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AutoShape 23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1"/>
    </mc:Choice>
    <mc:Fallback xmlns="">
      <p:transition spd="slow" advTm="21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4355" grpId="0"/>
      <p:bldP spid="1744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44582"/>
              </p:ext>
            </p:extLst>
          </p:nvPr>
        </p:nvGraphicFramePr>
        <p:xfrm>
          <a:off x="468313" y="908720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其他特点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2MHz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 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(16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超标量流水、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开发并行性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面向应用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344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本课程的目标：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80386</a:t>
            </a:r>
            <a:r>
              <a:rPr lang="zh-CN" altLang="en-US" b="1" dirty="0" smtClean="0">
                <a:latin typeface="宋体" pitchFamily="2" charset="-122"/>
              </a:rPr>
              <a:t>级                  </a:t>
            </a:r>
            <a:r>
              <a:rPr lang="zh-CN" altLang="en-US" sz="2000" b="1" dirty="0" smtClean="0">
                <a:latin typeface="宋体" pitchFamily="2" charset="-122"/>
              </a:rPr>
              <a:t>←硬件</a:t>
            </a:r>
            <a:r>
              <a:rPr lang="zh-CN" altLang="en-US" sz="2000" b="1" u="sng" dirty="0" smtClean="0">
                <a:solidFill>
                  <a:srgbClr val="FF3399"/>
                </a:solidFill>
                <a:latin typeface="宋体" pitchFamily="2" charset="-122"/>
              </a:rPr>
              <a:t>基础课</a:t>
            </a:r>
            <a:endParaRPr lang="zh-CN" altLang="en-US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179389" y="357166"/>
            <a:ext cx="50406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、国内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技术发展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的现状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及危机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现状：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制造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*危机：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*应对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宏观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层面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观层面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Text Box 103"/>
          <p:cNvSpPr txBox="1">
            <a:spLocks noChangeArrowheads="1"/>
          </p:cNvSpPr>
          <p:nvPr/>
        </p:nvSpPr>
        <p:spPr bwMode="auto">
          <a:xfrm>
            <a:off x="971600" y="1268760"/>
            <a:ext cx="79928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申威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latin typeface="+mn-ea"/>
                <a:ea typeface="+mn-ea"/>
              </a:rPr>
              <a:t>龙芯等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自主产权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，海思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latin typeface="+mn-ea"/>
                <a:ea typeface="+mn-ea"/>
              </a:rPr>
              <a:t>飞腾等</a:t>
            </a:r>
            <a:r>
              <a:rPr lang="en-US" altLang="zh-CN" sz="1800" b="1" dirty="0" smtClean="0">
                <a:latin typeface="+mn-ea"/>
                <a:ea typeface="+mn-ea"/>
              </a:rPr>
              <a:t>(IS</a:t>
            </a:r>
            <a:r>
              <a:rPr lang="zh-CN" altLang="en-US" sz="1800" b="1" dirty="0" smtClean="0">
                <a:latin typeface="+mn-ea"/>
                <a:ea typeface="+mn-ea"/>
              </a:rPr>
              <a:t>授权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</a:t>
            </a:r>
            <a:r>
              <a:rPr lang="zh-CN" altLang="en-US" b="1" dirty="0" smtClean="0">
                <a:latin typeface="+mn-ea"/>
                <a:ea typeface="+mn-ea"/>
              </a:rPr>
              <a:t>兆芯等</a:t>
            </a:r>
            <a:r>
              <a:rPr lang="en-US" altLang="zh-CN" sz="1800" b="1" dirty="0" smtClean="0">
                <a:latin typeface="+mn-ea"/>
                <a:ea typeface="+mn-ea"/>
              </a:rPr>
              <a:t>(IP</a:t>
            </a:r>
            <a:r>
              <a:rPr lang="zh-CN" altLang="en-US" sz="1800" b="1" dirty="0" smtClean="0">
                <a:latin typeface="+mn-ea"/>
                <a:ea typeface="+mn-ea"/>
              </a:rPr>
              <a:t>核授权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14nm</a:t>
            </a:r>
            <a:r>
              <a:rPr lang="zh-CN" altLang="en-US" b="1" dirty="0" smtClean="0">
                <a:latin typeface="+mn-ea"/>
                <a:ea typeface="+mn-ea"/>
              </a:rPr>
              <a:t>级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中芯国际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，＜</a:t>
            </a:r>
            <a:r>
              <a:rPr lang="en-US" altLang="zh-CN" b="1" dirty="0" smtClean="0">
                <a:latin typeface="+mn-ea"/>
              </a:rPr>
              <a:t>14nm</a:t>
            </a:r>
            <a:r>
              <a:rPr lang="zh-CN" altLang="en-US" b="1" dirty="0">
                <a:latin typeface="+mn-ea"/>
              </a:rPr>
              <a:t>级</a:t>
            </a:r>
            <a:r>
              <a:rPr lang="zh-CN" altLang="en-US" b="1" dirty="0" smtClean="0">
                <a:latin typeface="+mn-ea"/>
                <a:ea typeface="+mn-ea"/>
              </a:rPr>
              <a:t>外包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台积电、三星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技术封锁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不给授权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，国家霸权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不许生产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</a:t>
            </a:r>
            <a:r>
              <a:rPr lang="zh-CN" altLang="en-US" b="1" dirty="0" smtClean="0">
                <a:latin typeface="+mn-ea"/>
                <a:ea typeface="+mn-ea"/>
              </a:rPr>
              <a:t>长远布局、增大投入、强化基础教育等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</a:t>
            </a:r>
            <a:r>
              <a:rPr lang="zh-CN" altLang="en-US" b="1" dirty="0" smtClean="0">
                <a:latin typeface="+mn-ea"/>
                <a:ea typeface="+mn-ea"/>
              </a:rPr>
              <a:t>我是中国人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我站着</a:t>
            </a:r>
            <a:r>
              <a:rPr lang="zh-CN" altLang="en-US" sz="1800" b="1" dirty="0" smtClean="0">
                <a:latin typeface="+mn-ea"/>
                <a:ea typeface="+mn-ea"/>
              </a:rPr>
              <a:t>做人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中国盛我荣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匹夫有责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    我是践行者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有理想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学文化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肯付出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能坚持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0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40392</TotalTime>
  <Words>7635</Words>
  <Application>Microsoft Office PowerPoint</Application>
  <PresentationFormat>全屏显示(4:3)</PresentationFormat>
  <Paragraphs>1352</Paragraphs>
  <Slides>43</Slides>
  <Notes>34</Notes>
  <HiddenSlides>0</HiddenSlides>
  <MMClips>3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任国林</dc:creator>
  <cp:lastModifiedBy>Windows 用户</cp:lastModifiedBy>
  <cp:revision>1139</cp:revision>
  <dcterms:created xsi:type="dcterms:W3CDTF">2002-02-16T03:40:16Z</dcterms:created>
  <dcterms:modified xsi:type="dcterms:W3CDTF">2020-10-14T01:09:57Z</dcterms:modified>
</cp:coreProperties>
</file>